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31" r:id="rId3"/>
    <p:sldMasterId id="2147483743" r:id="rId4"/>
    <p:sldMasterId id="2147483755" r:id="rId5"/>
  </p:sldMasterIdLst>
  <p:notesMasterIdLst>
    <p:notesMasterId r:id="rId100"/>
  </p:notesMasterIdLst>
  <p:sldIdLst>
    <p:sldId id="1789" r:id="rId6"/>
    <p:sldId id="2865" r:id="rId7"/>
    <p:sldId id="263" r:id="rId8"/>
    <p:sldId id="2885" r:id="rId9"/>
    <p:sldId id="2862" r:id="rId10"/>
    <p:sldId id="2864" r:id="rId11"/>
    <p:sldId id="2868" r:id="rId12"/>
    <p:sldId id="2866" r:id="rId13"/>
    <p:sldId id="2870" r:id="rId14"/>
    <p:sldId id="1758" r:id="rId15"/>
    <p:sldId id="1784" r:id="rId16"/>
    <p:sldId id="1797" r:id="rId17"/>
    <p:sldId id="1800" r:id="rId18"/>
    <p:sldId id="2872" r:id="rId19"/>
    <p:sldId id="1881" r:id="rId20"/>
    <p:sldId id="2819" r:id="rId21"/>
    <p:sldId id="2820" r:id="rId22"/>
    <p:sldId id="2822" r:id="rId23"/>
    <p:sldId id="2887" r:id="rId24"/>
    <p:sldId id="3283" r:id="rId25"/>
    <p:sldId id="3282" r:id="rId26"/>
    <p:sldId id="1802" r:id="rId27"/>
    <p:sldId id="1803" r:id="rId28"/>
    <p:sldId id="1806" r:id="rId29"/>
    <p:sldId id="1807" r:id="rId30"/>
    <p:sldId id="1808" r:id="rId31"/>
    <p:sldId id="1811" r:id="rId32"/>
    <p:sldId id="1813" r:id="rId33"/>
    <p:sldId id="1814" r:id="rId34"/>
    <p:sldId id="1815" r:id="rId35"/>
    <p:sldId id="2874" r:id="rId36"/>
    <p:sldId id="3293" r:id="rId37"/>
    <p:sldId id="3284" r:id="rId38"/>
    <p:sldId id="3292" r:id="rId39"/>
    <p:sldId id="3155" r:id="rId40"/>
    <p:sldId id="3240" r:id="rId41"/>
    <p:sldId id="3269" r:id="rId42"/>
    <p:sldId id="3271" r:id="rId43"/>
    <p:sldId id="3171" r:id="rId44"/>
    <p:sldId id="3182" r:id="rId45"/>
    <p:sldId id="3184" r:id="rId46"/>
    <p:sldId id="3185" r:id="rId47"/>
    <p:sldId id="3280" r:id="rId48"/>
    <p:sldId id="3279" r:id="rId49"/>
    <p:sldId id="3275" r:id="rId50"/>
    <p:sldId id="3277" r:id="rId51"/>
    <p:sldId id="3276" r:id="rId52"/>
    <p:sldId id="3278" r:id="rId53"/>
    <p:sldId id="3281" r:id="rId54"/>
    <p:sldId id="3254" r:id="rId55"/>
    <p:sldId id="3234" r:id="rId56"/>
    <p:sldId id="3235" r:id="rId57"/>
    <p:sldId id="3236" r:id="rId58"/>
    <p:sldId id="3256" r:id="rId59"/>
    <p:sldId id="3156" r:id="rId60"/>
    <p:sldId id="1820" r:id="rId61"/>
    <p:sldId id="1824" r:id="rId62"/>
    <p:sldId id="1821" r:id="rId63"/>
    <p:sldId id="1822" r:id="rId64"/>
    <p:sldId id="1823" r:id="rId65"/>
    <p:sldId id="1825" r:id="rId66"/>
    <p:sldId id="1826" r:id="rId67"/>
    <p:sldId id="1816" r:id="rId68"/>
    <p:sldId id="1853" r:id="rId69"/>
    <p:sldId id="1830" r:id="rId70"/>
    <p:sldId id="2875" r:id="rId71"/>
    <p:sldId id="413" r:id="rId72"/>
    <p:sldId id="3287" r:id="rId73"/>
    <p:sldId id="3288" r:id="rId74"/>
    <p:sldId id="3289" r:id="rId75"/>
    <p:sldId id="2841" r:id="rId76"/>
    <p:sldId id="2876" r:id="rId77"/>
    <p:sldId id="2842" r:id="rId78"/>
    <p:sldId id="425" r:id="rId79"/>
    <p:sldId id="2877" r:id="rId80"/>
    <p:sldId id="2878" r:id="rId81"/>
    <p:sldId id="2879" r:id="rId82"/>
    <p:sldId id="2880" r:id="rId83"/>
    <p:sldId id="2881" r:id="rId84"/>
    <p:sldId id="2882" r:id="rId85"/>
    <p:sldId id="2843" r:id="rId86"/>
    <p:sldId id="2849" r:id="rId87"/>
    <p:sldId id="2850" r:id="rId88"/>
    <p:sldId id="2844" r:id="rId89"/>
    <p:sldId id="2846" r:id="rId90"/>
    <p:sldId id="424" r:id="rId91"/>
    <p:sldId id="3290" r:id="rId92"/>
    <p:sldId id="2883" r:id="rId93"/>
    <p:sldId id="1737" r:id="rId94"/>
    <p:sldId id="1907" r:id="rId95"/>
    <p:sldId id="1901" r:id="rId96"/>
    <p:sldId id="3291" r:id="rId97"/>
    <p:sldId id="2886" r:id="rId98"/>
    <p:sldId id="2884"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437"/>
    <a:srgbClr val="092C63"/>
    <a:srgbClr val="BF2DC0"/>
    <a:srgbClr val="DE84A2"/>
    <a:srgbClr val="C384AA"/>
    <a:srgbClr val="A58F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4"/>
    <p:restoredTop sz="91361"/>
  </p:normalViewPr>
  <p:slideViewPr>
    <p:cSldViewPr snapToGrid="0" snapToObjects="1">
      <p:cViewPr varScale="1">
        <p:scale>
          <a:sx n="106" d="100"/>
          <a:sy n="106" d="100"/>
        </p:scale>
        <p:origin x="216" y="400"/>
      </p:cViewPr>
      <p:guideLst/>
    </p:cSldViewPr>
  </p:slideViewPr>
  <p:notesTextViewPr>
    <p:cViewPr>
      <p:scale>
        <a:sx n="185" d="100"/>
        <a:sy n="185" d="100"/>
      </p:scale>
      <p:origin x="0" y="0"/>
    </p:cViewPr>
  </p:notesTextViewPr>
  <p:sorterViewPr>
    <p:cViewPr>
      <p:scale>
        <a:sx n="80" d="100"/>
        <a:sy n="80" d="100"/>
      </p:scale>
      <p:origin x="0" y="0"/>
    </p:cViewPr>
  </p:sorterViewPr>
  <p:notesViewPr>
    <p:cSldViewPr snapToGrid="0" snapToObjects="1">
      <p:cViewPr varScale="1">
        <p:scale>
          <a:sx n="92" d="100"/>
          <a:sy n="92" d="100"/>
        </p:scale>
        <p:origin x="360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spc="0" baseline="0">
                <a:solidFill>
                  <a:schemeClr val="tx1">
                    <a:lumMod val="65000"/>
                    <a:lumOff val="35000"/>
                  </a:schemeClr>
                </a:solidFill>
                <a:latin typeface="+mn-lt"/>
                <a:ea typeface="+mn-ea"/>
                <a:cs typeface="+mn-cs"/>
              </a:defRPr>
            </a:pPr>
            <a:r>
              <a:rPr lang="en-US" dirty="0"/>
              <a:t>Latency (</a:t>
            </a:r>
            <a:r>
              <a:rPr lang="en-US" dirty="0" err="1"/>
              <a:t>ms</a:t>
            </a:r>
            <a:r>
              <a:rPr lang="en-US" dirty="0"/>
              <a:t>)</a:t>
            </a:r>
          </a:p>
        </c:rich>
      </c:tx>
      <c:overlay val="0"/>
      <c:spPr>
        <a:noFill/>
        <a:ln>
          <a:noFill/>
        </a:ln>
        <a:effectLst/>
      </c:spPr>
      <c:txPr>
        <a:bodyPr rot="0" spcFirstLastPara="1" vertOverflow="ellipsis" vert="horz" wrap="square" anchor="ctr" anchorCtr="1"/>
        <a:lstStyle/>
        <a:p>
          <a:pPr>
            <a:defRPr sz="28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Sheet1!$C$1</c:f>
              <c:strCache>
                <c:ptCount val="1"/>
                <c:pt idx="0">
                  <c:v>Latency</c:v>
                </c:pt>
              </c:strCache>
            </c:strRef>
          </c:tx>
          <c:spPr>
            <a:solidFill>
              <a:schemeClr val="accent2"/>
            </a:solidFill>
            <a:ln>
              <a:noFill/>
            </a:ln>
            <a:effectLst/>
          </c:spPr>
          <c:invertIfNegative val="0"/>
          <c:cat>
            <c:numRef>
              <c:f>Sheet1!$A$2:$A$8</c:f>
              <c:numCache>
                <c:formatCode>General</c:formatCode>
                <c:ptCount val="7"/>
                <c:pt idx="0">
                  <c:v>1</c:v>
                </c:pt>
                <c:pt idx="1">
                  <c:v>2</c:v>
                </c:pt>
                <c:pt idx="2">
                  <c:v>4</c:v>
                </c:pt>
                <c:pt idx="3">
                  <c:v>8</c:v>
                </c:pt>
                <c:pt idx="4">
                  <c:v>16</c:v>
                </c:pt>
                <c:pt idx="5">
                  <c:v>32</c:v>
                </c:pt>
                <c:pt idx="6">
                  <c:v>64</c:v>
                </c:pt>
              </c:numCache>
            </c:numRef>
          </c:cat>
          <c:val>
            <c:numRef>
              <c:f>Sheet1!$C$2:$C$8</c:f>
              <c:numCache>
                <c:formatCode>General</c:formatCode>
                <c:ptCount val="7"/>
                <c:pt idx="0">
                  <c:v>14.31</c:v>
                </c:pt>
                <c:pt idx="1">
                  <c:v>14.72</c:v>
                </c:pt>
                <c:pt idx="2">
                  <c:v>18.72</c:v>
                </c:pt>
                <c:pt idx="3">
                  <c:v>30.64</c:v>
                </c:pt>
                <c:pt idx="4">
                  <c:v>56</c:v>
                </c:pt>
                <c:pt idx="5">
                  <c:v>105.6</c:v>
                </c:pt>
                <c:pt idx="6">
                  <c:v>202.88</c:v>
                </c:pt>
              </c:numCache>
            </c:numRef>
          </c:val>
          <c:extLst>
            <c:ext xmlns:c16="http://schemas.microsoft.com/office/drawing/2014/chart" uri="{C3380CC4-5D6E-409C-BE32-E72D297353CC}">
              <c16:uniqueId val="{00000001-EFD0-0F4B-A707-E6F9160C333A}"/>
            </c:ext>
          </c:extLst>
        </c:ser>
        <c:dLbls>
          <c:showLegendKey val="0"/>
          <c:showVal val="0"/>
          <c:showCatName val="0"/>
          <c:showSerName val="0"/>
          <c:showPercent val="0"/>
          <c:showBubbleSize val="0"/>
        </c:dLbls>
        <c:gapWidth val="219"/>
        <c:overlap val="-27"/>
        <c:axId val="1226962111"/>
        <c:axId val="1227051343"/>
      </c:barChart>
      <c:catAx>
        <c:axId val="122696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27051343"/>
        <c:crosses val="autoZero"/>
        <c:auto val="1"/>
        <c:lblAlgn val="ctr"/>
        <c:lblOffset val="100"/>
        <c:noMultiLvlLbl val="0"/>
      </c:catAx>
      <c:valAx>
        <c:axId val="1227051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26962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spc="0" baseline="0">
                <a:solidFill>
                  <a:schemeClr val="tx1">
                    <a:lumMod val="65000"/>
                    <a:lumOff val="35000"/>
                  </a:schemeClr>
                </a:solidFill>
                <a:latin typeface="+mn-lt"/>
                <a:ea typeface="+mn-ea"/>
                <a:cs typeface="+mn-cs"/>
              </a:defRPr>
            </a:pPr>
            <a:r>
              <a:rPr lang="en-US" dirty="0"/>
              <a:t>Throughput (Images/Sec.)</a:t>
            </a:r>
          </a:p>
        </c:rich>
      </c:tx>
      <c:overlay val="0"/>
      <c:spPr>
        <a:noFill/>
        <a:ln>
          <a:noFill/>
        </a:ln>
        <a:effectLst/>
      </c:spPr>
      <c:txPr>
        <a:bodyPr rot="0" spcFirstLastPara="1" vertOverflow="ellipsis" vert="horz" wrap="square" anchor="ctr" anchorCtr="1"/>
        <a:lstStyle/>
        <a:p>
          <a:pPr>
            <a:defRPr sz="28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Througput</c:v>
                </c:pt>
              </c:strCache>
            </c:strRef>
          </c:tx>
          <c:spPr>
            <a:solidFill>
              <a:schemeClr val="accent1"/>
            </a:solidFill>
            <a:ln>
              <a:noFill/>
            </a:ln>
            <a:effectLst/>
          </c:spPr>
          <c:invertIfNegative val="0"/>
          <c:cat>
            <c:numRef>
              <c:f>Sheet1!$A$2:$A$8</c:f>
              <c:numCache>
                <c:formatCode>General</c:formatCode>
                <c:ptCount val="7"/>
                <c:pt idx="0">
                  <c:v>1</c:v>
                </c:pt>
                <c:pt idx="1">
                  <c:v>2</c:v>
                </c:pt>
                <c:pt idx="2">
                  <c:v>4</c:v>
                </c:pt>
                <c:pt idx="3">
                  <c:v>8</c:v>
                </c:pt>
                <c:pt idx="4">
                  <c:v>16</c:v>
                </c:pt>
                <c:pt idx="5">
                  <c:v>32</c:v>
                </c:pt>
                <c:pt idx="6">
                  <c:v>64</c:v>
                </c:pt>
              </c:numCache>
            </c:numRef>
          </c:cat>
          <c:val>
            <c:numRef>
              <c:f>Sheet1!$B$2:$B$8</c:f>
              <c:numCache>
                <c:formatCode>General</c:formatCode>
                <c:ptCount val="7"/>
                <c:pt idx="0">
                  <c:v>69.88120195667365</c:v>
                </c:pt>
                <c:pt idx="1">
                  <c:v>135.86956521739131</c:v>
                </c:pt>
                <c:pt idx="2">
                  <c:v>213.67521367521368</c:v>
                </c:pt>
                <c:pt idx="3">
                  <c:v>261.09660574412533</c:v>
                </c:pt>
                <c:pt idx="4">
                  <c:v>285.71428571428572</c:v>
                </c:pt>
                <c:pt idx="5">
                  <c:v>303.03030303030306</c:v>
                </c:pt>
                <c:pt idx="6">
                  <c:v>315.45741324921136</c:v>
                </c:pt>
              </c:numCache>
            </c:numRef>
          </c:val>
          <c:extLst>
            <c:ext xmlns:c16="http://schemas.microsoft.com/office/drawing/2014/chart" uri="{C3380CC4-5D6E-409C-BE32-E72D297353CC}">
              <c16:uniqueId val="{00000000-9A4F-D047-BE5D-AA5EBE20DE0D}"/>
            </c:ext>
          </c:extLst>
        </c:ser>
        <c:dLbls>
          <c:showLegendKey val="0"/>
          <c:showVal val="0"/>
          <c:showCatName val="0"/>
          <c:showSerName val="0"/>
          <c:showPercent val="0"/>
          <c:showBubbleSize val="0"/>
        </c:dLbls>
        <c:gapWidth val="219"/>
        <c:overlap val="-27"/>
        <c:axId val="1226962111"/>
        <c:axId val="1227051343"/>
      </c:barChart>
      <c:catAx>
        <c:axId val="122696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27051343"/>
        <c:crosses val="autoZero"/>
        <c:auto val="1"/>
        <c:lblAlgn val="ctr"/>
        <c:lblOffset val="100"/>
        <c:noMultiLvlLbl val="0"/>
      </c:catAx>
      <c:valAx>
        <c:axId val="1227051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226962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Sentences/Sec</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1</c:v>
                </c:pt>
                <c:pt idx="1">
                  <c:v>2</c:v>
                </c:pt>
                <c:pt idx="2">
                  <c:v>4</c:v>
                </c:pt>
                <c:pt idx="3">
                  <c:v>8</c:v>
                </c:pt>
                <c:pt idx="4">
                  <c:v>128</c:v>
                </c:pt>
              </c:numCache>
            </c:numRef>
          </c:xVal>
          <c:yVal>
            <c:numRef>
              <c:f>Sheet1!$B$2:$B$6</c:f>
              <c:numCache>
                <c:formatCode>General</c:formatCode>
                <c:ptCount val="5"/>
                <c:pt idx="0">
                  <c:v>239</c:v>
                </c:pt>
                <c:pt idx="1">
                  <c:v>407</c:v>
                </c:pt>
                <c:pt idx="2">
                  <c:v>562</c:v>
                </c:pt>
                <c:pt idx="3">
                  <c:v>636</c:v>
                </c:pt>
                <c:pt idx="4">
                  <c:v>823</c:v>
                </c:pt>
              </c:numCache>
            </c:numRef>
          </c:yVal>
          <c:smooth val="0"/>
          <c:extLst>
            <c:ext xmlns:c16="http://schemas.microsoft.com/office/drawing/2014/chart" uri="{C3380CC4-5D6E-409C-BE32-E72D297353CC}">
              <c16:uniqueId val="{00000000-3B66-794A-909B-9CB710958C0E}"/>
            </c:ext>
          </c:extLst>
        </c:ser>
        <c:dLbls>
          <c:dLblPos val="r"/>
          <c:showLegendKey val="0"/>
          <c:showVal val="1"/>
          <c:showCatName val="0"/>
          <c:showSerName val="0"/>
          <c:showPercent val="0"/>
          <c:showBubbleSize val="0"/>
        </c:dLbls>
        <c:axId val="1495777727"/>
        <c:axId val="1495779359"/>
      </c:scatterChart>
      <c:valAx>
        <c:axId val="1495777727"/>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Batch Size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95779359"/>
        <c:crosses val="autoZero"/>
        <c:crossBetween val="midCat"/>
      </c:valAx>
      <c:valAx>
        <c:axId val="1495779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Sentences/Second</a:t>
                </a:r>
              </a:p>
            </c:rich>
          </c:tx>
          <c:layout>
            <c:manualLayout>
              <c:xMode val="edge"/>
              <c:yMode val="edge"/>
              <c:x val="0"/>
              <c:y val="0.140818630047982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957777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Latency</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Sheet1!$A$2:$A$6</c:f>
              <c:numCache>
                <c:formatCode>General</c:formatCode>
                <c:ptCount val="5"/>
                <c:pt idx="0">
                  <c:v>1</c:v>
                </c:pt>
                <c:pt idx="1">
                  <c:v>2</c:v>
                </c:pt>
                <c:pt idx="2">
                  <c:v>4</c:v>
                </c:pt>
                <c:pt idx="3">
                  <c:v>8</c:v>
                </c:pt>
                <c:pt idx="4">
                  <c:v>128</c:v>
                </c:pt>
              </c:numCache>
            </c:numRef>
          </c:xVal>
          <c:yVal>
            <c:numRef>
              <c:f>Sheet1!$B$2:$B$6</c:f>
              <c:numCache>
                <c:formatCode>General</c:formatCode>
                <c:ptCount val="5"/>
                <c:pt idx="0">
                  <c:v>4.2</c:v>
                </c:pt>
                <c:pt idx="1">
                  <c:v>4.9000000000000004</c:v>
                </c:pt>
                <c:pt idx="2">
                  <c:v>7.1</c:v>
                </c:pt>
                <c:pt idx="3">
                  <c:v>12.6</c:v>
                </c:pt>
                <c:pt idx="4">
                  <c:v>155.5</c:v>
                </c:pt>
              </c:numCache>
            </c:numRef>
          </c:yVal>
          <c:smooth val="0"/>
          <c:extLst>
            <c:ext xmlns:c16="http://schemas.microsoft.com/office/drawing/2014/chart" uri="{C3380CC4-5D6E-409C-BE32-E72D297353CC}">
              <c16:uniqueId val="{00000000-4C75-FE4D-8329-E47E29C0E147}"/>
            </c:ext>
          </c:extLst>
        </c:ser>
        <c:dLbls>
          <c:dLblPos val="r"/>
          <c:showLegendKey val="0"/>
          <c:showVal val="1"/>
          <c:showCatName val="0"/>
          <c:showSerName val="0"/>
          <c:showPercent val="0"/>
          <c:showBubbleSize val="0"/>
        </c:dLbls>
        <c:axId val="1495777727"/>
        <c:axId val="1495779359"/>
      </c:scatterChart>
      <c:valAx>
        <c:axId val="1495777727"/>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Batch Size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95779359"/>
        <c:crosses val="autoZero"/>
        <c:crossBetween val="midCat"/>
      </c:valAx>
      <c:valAx>
        <c:axId val="14957793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Latency (</a:t>
                </a:r>
                <a:r>
                  <a:rPr lang="en-US" dirty="0" err="1"/>
                  <a:t>ms</a:t>
                </a:r>
                <a:r>
                  <a:rPr lang="en-US" dirty="0"/>
                  <a:t>)</a:t>
                </a:r>
              </a:p>
            </c:rich>
          </c:tx>
          <c:layout>
            <c:manualLayout>
              <c:xMode val="edge"/>
              <c:yMode val="edge"/>
              <c:x val="0"/>
              <c:y val="0.140818630047982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957777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010D5-81C9-C448-82E8-71177EBFEC32}" type="datetimeFigureOut">
              <a:rPr lang="en-US" smtClean="0"/>
              <a:t>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6DF27-AD16-B741-919E-EA3A35DE951A}" type="slidenum">
              <a:rPr lang="en-US" smtClean="0"/>
              <a:t>‹#›</a:t>
            </a:fld>
            <a:endParaRPr lang="en-US"/>
          </a:p>
        </p:txBody>
      </p:sp>
    </p:spTree>
    <p:extLst>
      <p:ext uri="{BB962C8B-B14F-4D97-AF65-F5344CB8AC3E}">
        <p14:creationId xmlns:p14="http://schemas.microsoft.com/office/powerpoint/2010/main" val="147560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2B9E8-698A-8948-9227-39339D245734}" type="slidenum">
              <a:rPr lang="en-US" smtClean="0"/>
              <a:pPr/>
              <a:t>3</a:t>
            </a:fld>
            <a:endParaRPr lang="en-US" dirty="0"/>
          </a:p>
        </p:txBody>
      </p:sp>
    </p:spTree>
    <p:extLst>
      <p:ext uri="{BB962C8B-B14F-4D97-AF65-F5344CB8AC3E}">
        <p14:creationId xmlns:p14="http://schemas.microsoft.com/office/powerpoint/2010/main" val="4227842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18</a:t>
            </a:fld>
            <a:endParaRPr lang="en-US"/>
          </a:p>
        </p:txBody>
      </p:sp>
    </p:spTree>
    <p:extLst>
      <p:ext uri="{BB962C8B-B14F-4D97-AF65-F5344CB8AC3E}">
        <p14:creationId xmlns:p14="http://schemas.microsoft.com/office/powerpoint/2010/main" val="2430507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19</a:t>
            </a:fld>
            <a:endParaRPr lang="en-US"/>
          </a:p>
        </p:txBody>
      </p:sp>
    </p:spTree>
    <p:extLst>
      <p:ext uri="{BB962C8B-B14F-4D97-AF65-F5344CB8AC3E}">
        <p14:creationId xmlns:p14="http://schemas.microsoft.com/office/powerpoint/2010/main" val="89579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20</a:t>
            </a:fld>
            <a:endParaRPr lang="en-US"/>
          </a:p>
        </p:txBody>
      </p:sp>
    </p:spTree>
    <p:extLst>
      <p:ext uri="{BB962C8B-B14F-4D97-AF65-F5344CB8AC3E}">
        <p14:creationId xmlns:p14="http://schemas.microsoft.com/office/powerpoint/2010/main" val="1490594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21</a:t>
            </a:fld>
            <a:endParaRPr lang="en-US"/>
          </a:p>
        </p:txBody>
      </p:sp>
    </p:spTree>
    <p:extLst>
      <p:ext uri="{BB962C8B-B14F-4D97-AF65-F5344CB8AC3E}">
        <p14:creationId xmlns:p14="http://schemas.microsoft.com/office/powerpoint/2010/main" val="3299636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22</a:t>
            </a:fld>
            <a:endParaRPr lang="en-US"/>
          </a:p>
        </p:txBody>
      </p:sp>
    </p:spTree>
    <p:extLst>
      <p:ext uri="{BB962C8B-B14F-4D97-AF65-F5344CB8AC3E}">
        <p14:creationId xmlns:p14="http://schemas.microsoft.com/office/powerpoint/2010/main" val="74024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23</a:t>
            </a:fld>
            <a:endParaRPr lang="en-US"/>
          </a:p>
        </p:txBody>
      </p:sp>
    </p:spTree>
    <p:extLst>
      <p:ext uri="{BB962C8B-B14F-4D97-AF65-F5344CB8AC3E}">
        <p14:creationId xmlns:p14="http://schemas.microsoft.com/office/powerpoint/2010/main" val="393487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24</a:t>
            </a:fld>
            <a:endParaRPr lang="en-US"/>
          </a:p>
        </p:txBody>
      </p:sp>
    </p:spTree>
    <p:extLst>
      <p:ext uri="{BB962C8B-B14F-4D97-AF65-F5344CB8AC3E}">
        <p14:creationId xmlns:p14="http://schemas.microsoft.com/office/powerpoint/2010/main" val="3037241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25</a:t>
            </a:fld>
            <a:endParaRPr lang="en-US"/>
          </a:p>
        </p:txBody>
      </p:sp>
    </p:spTree>
    <p:extLst>
      <p:ext uri="{BB962C8B-B14F-4D97-AF65-F5344CB8AC3E}">
        <p14:creationId xmlns:p14="http://schemas.microsoft.com/office/powerpoint/2010/main" val="1182374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27</a:t>
            </a:fld>
            <a:endParaRPr lang="en-US"/>
          </a:p>
        </p:txBody>
      </p:sp>
    </p:spTree>
    <p:extLst>
      <p:ext uri="{BB962C8B-B14F-4D97-AF65-F5344CB8AC3E}">
        <p14:creationId xmlns:p14="http://schemas.microsoft.com/office/powerpoint/2010/main" val="450407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28</a:t>
            </a:fld>
            <a:endParaRPr lang="en-US"/>
          </a:p>
        </p:txBody>
      </p:sp>
    </p:spTree>
    <p:extLst>
      <p:ext uri="{BB962C8B-B14F-4D97-AF65-F5344CB8AC3E}">
        <p14:creationId xmlns:p14="http://schemas.microsoft.com/office/powerpoint/2010/main" val="314731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Over 300 AI companies had shutdown, gone bankrupt, or been acquired by the end of 1993, effectively ending the first commercial wave of AI</a:t>
            </a:r>
            <a:endParaRPr lang="en-US" sz="1050" dirty="0"/>
          </a:p>
        </p:txBody>
      </p:sp>
      <p:sp>
        <p:nvSpPr>
          <p:cNvPr id="4" name="Slide Number Placeholder 3"/>
          <p:cNvSpPr>
            <a:spLocks noGrp="1"/>
          </p:cNvSpPr>
          <p:nvPr>
            <p:ph type="sldNum" sz="quarter" idx="5"/>
          </p:nvPr>
        </p:nvSpPr>
        <p:spPr/>
        <p:txBody>
          <a:bodyPr/>
          <a:lstStyle/>
          <a:p>
            <a:fld id="{1986DF27-AD16-B741-919E-EA3A35DE951A}" type="slidenum">
              <a:rPr lang="en-US" smtClean="0"/>
              <a:t>5</a:t>
            </a:fld>
            <a:endParaRPr lang="en-US"/>
          </a:p>
        </p:txBody>
      </p:sp>
    </p:spTree>
    <p:extLst>
      <p:ext uri="{BB962C8B-B14F-4D97-AF65-F5344CB8AC3E}">
        <p14:creationId xmlns:p14="http://schemas.microsoft.com/office/powerpoint/2010/main" val="7003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29</a:t>
            </a:fld>
            <a:endParaRPr lang="en-US"/>
          </a:p>
        </p:txBody>
      </p:sp>
    </p:spTree>
    <p:extLst>
      <p:ext uri="{BB962C8B-B14F-4D97-AF65-F5344CB8AC3E}">
        <p14:creationId xmlns:p14="http://schemas.microsoft.com/office/powerpoint/2010/main" val="415484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30</a:t>
            </a:fld>
            <a:endParaRPr lang="en-US"/>
          </a:p>
        </p:txBody>
      </p:sp>
    </p:spTree>
    <p:extLst>
      <p:ext uri="{BB962C8B-B14F-4D97-AF65-F5344CB8AC3E}">
        <p14:creationId xmlns:p14="http://schemas.microsoft.com/office/powerpoint/2010/main" val="208504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31</a:t>
            </a:fld>
            <a:endParaRPr lang="en-US"/>
          </a:p>
        </p:txBody>
      </p:sp>
    </p:spTree>
    <p:extLst>
      <p:ext uri="{BB962C8B-B14F-4D97-AF65-F5344CB8AC3E}">
        <p14:creationId xmlns:p14="http://schemas.microsoft.com/office/powerpoint/2010/main" val="39542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88142-AA5B-5C44-99AE-FF929D1B6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343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zoom in on a single GPU, we see that memory is a key limiting factor. As models continue to grow, they are encroaching on the memory capacity limits of GPUs today. Worryingly, researchers cite limited memory as a reason for making architectural compromises. Limits in GPU memory are slowing progress in the state-of-the-art in model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8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concretely, this work explores a tradeoff between memory and compute during deep learning. We’ll explore a few endpoints of this tradeoff space. Ultimately, Checkmate explores the optimal tradeoff between memory and CPU. We will show how Checkmate enables training 5x larger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317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examine the current practice at one end of this tradeoff. Frameworks such as </a:t>
            </a:r>
            <a:r>
              <a:rPr lang="en-US" dirty="0" err="1"/>
              <a:t>PyTorch</a:t>
            </a:r>
            <a:r>
              <a:rPr lang="en-US" dirty="0"/>
              <a:t> and TensorFlow retain all activations in memory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260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Deep learning is divided into two key phases, a forward pass and a backward pass. The backwards pass </a:t>
            </a:r>
            <a:r>
              <a:rPr lang="en-US" sz="1200" b="0" i="0" u="none" strike="noStrike" kern="1200" dirty="0" err="1">
                <a:solidFill>
                  <a:schemeClr val="tx1"/>
                </a:solidFill>
                <a:effectLst/>
                <a:latin typeface="+mn-lt"/>
                <a:ea typeface="+mn-ea"/>
                <a:cs typeface="+mn-cs"/>
              </a:rPr>
              <a:t>comptues</a:t>
            </a:r>
            <a:r>
              <a:rPr lang="en-US" sz="1200" b="0" i="0" u="none" strike="noStrike" kern="1200" dirty="0">
                <a:solidFill>
                  <a:schemeClr val="tx1"/>
                </a:solidFill>
                <a:effectLst/>
                <a:latin typeface="+mn-lt"/>
                <a:ea typeface="+mn-ea"/>
                <a:cs typeface="+mn-cs"/>
              </a:rPr>
              <a:t> gradients that iteratively optimize parameters. Let me demonstrate why the backwards pass is so memory intensive. Since we need to retain all activations, memory usage linearly increases during the forward pass.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91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Finally, during the backward pass, we can free unused activations, but the peak memory usage is quite high.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01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Finally, during the backward pass, we can free unused activations, but the peak memory usage is quite high.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40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6</a:t>
            </a:fld>
            <a:endParaRPr lang="en-US"/>
          </a:p>
        </p:txBody>
      </p:sp>
    </p:spTree>
    <p:extLst>
      <p:ext uri="{BB962C8B-B14F-4D97-AF65-F5344CB8AC3E}">
        <p14:creationId xmlns:p14="http://schemas.microsoft.com/office/powerpoint/2010/main" val="2632740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Finally, during the backward pass, we can free unused activations, but the peak memory usage is quite high.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603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other end of this design spectrum we explore design point where we store as little data as possible in on-chip memory.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750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returning to our prior example, because we have begun to train and we realized we are going to run out of memory on the accelerator. How can we use less memory. One key insight is to free some nodes early. And then re compute some layers during the backwards pass.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93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free A, B,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823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However, we cannot compute the gradient for C. We must recompute A, B and C during the backward pass.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3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However, we cannot compute the gradient for C. We must recompute A, B and C during the backward pass.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22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substantially reduces memory consumption, but at a great increase in runtime.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452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some prior work that has explored intermediate design points in this space time trade off, most notably Chen et </a:t>
            </a:r>
            <a:r>
              <a:rPr lang="en-US" dirty="0" err="1"/>
              <a:t>al’s</a:t>
            </a:r>
            <a:r>
              <a:rPr lang="en-US" dirty="0"/>
              <a:t> work in 2016 where they propose a simple heuristic of checkpointing every square root </a:t>
            </a:r>
            <a:r>
              <a:rPr lang="en-US" dirty="0" err="1"/>
              <a:t>n’th</a:t>
            </a:r>
            <a:r>
              <a:rPr lang="en-US" dirty="0"/>
              <a:t> node.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68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want to answer the question of how to optimally trade off memory for compute during deep learning training. We design our solution to address three practical issues that have limited adoption of </a:t>
            </a:r>
            <a:r>
              <a:rPr lang="en-US" dirty="0" err="1"/>
              <a:t>recomputation</a:t>
            </a:r>
            <a:r>
              <a:rPr lang="en-US" dirty="0"/>
              <a:t> with real architectures.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76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5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7</a:t>
            </a:fld>
            <a:endParaRPr lang="en-US"/>
          </a:p>
        </p:txBody>
      </p:sp>
    </p:spTree>
    <p:extLst>
      <p:ext uri="{BB962C8B-B14F-4D97-AF65-F5344CB8AC3E}">
        <p14:creationId xmlns:p14="http://schemas.microsoft.com/office/powerpoint/2010/main" val="3234382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638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310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50000"/>
              </a:lnSpc>
              <a:buFont typeface="Arial" panose="020B0604020202020204" pitchFamily="34" charset="0"/>
              <a:buNone/>
            </a:pPr>
            <a:r>
              <a:rPr lang="en-US" sz="2400" dirty="0">
                <a:latin typeface="Helvetica Neue" panose="02000503000000020004" pitchFamily="2" charset="0"/>
                <a:ea typeface="Helvetica Neue" panose="02000503000000020004" pitchFamily="2" charset="0"/>
                <a:cs typeface="Helvetica Neue" panose="02000503000000020004" pitchFamily="2" charset="0"/>
              </a:rPr>
              <a:t>In light of these challenges, we propose Checkmate, a system for optimal tensor </a:t>
            </a:r>
            <a:r>
              <a:rPr lang="en-US" sz="2400" dirty="0" err="1">
                <a:latin typeface="Helvetica Neue" panose="02000503000000020004" pitchFamily="2" charset="0"/>
                <a:ea typeface="Helvetica Neue" panose="02000503000000020004" pitchFamily="2" charset="0"/>
                <a:cs typeface="Helvetica Neue" panose="02000503000000020004" pitchFamily="2" charset="0"/>
              </a:rPr>
              <a:t>rematerialization</a:t>
            </a:r>
            <a:r>
              <a:rPr lang="en-US" sz="2400" dirty="0">
                <a:latin typeface="Helvetica Neue" panose="02000503000000020004" pitchFamily="2" charset="0"/>
                <a:ea typeface="Helvetica Neue" panose="02000503000000020004" pitchFamily="2" charset="0"/>
                <a:cs typeface="Helvetica Neue" panose="02000503000000020004" pitchFamily="2" charset="0"/>
              </a:rPr>
              <a:t>. Checkmate optimizes a graph statically once. This optimization is then amortized across many iterative training iterations over the span of weeks. Checkmate consists of three main parts:. We will focus on the second optimization phase in today’s talk. Please come to our poster tonight for more details.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BB4C-F22B-2C41-8763-8A51D17FC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8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55</a:t>
            </a:fld>
            <a:endParaRPr lang="en-US"/>
          </a:p>
        </p:txBody>
      </p:sp>
    </p:spTree>
    <p:extLst>
      <p:ext uri="{BB962C8B-B14F-4D97-AF65-F5344CB8AC3E}">
        <p14:creationId xmlns:p14="http://schemas.microsoft.com/office/powerpoint/2010/main" val="2755935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56</a:t>
            </a:fld>
            <a:endParaRPr lang="en-US"/>
          </a:p>
        </p:txBody>
      </p:sp>
    </p:spTree>
    <p:extLst>
      <p:ext uri="{BB962C8B-B14F-4D97-AF65-F5344CB8AC3E}">
        <p14:creationId xmlns:p14="http://schemas.microsoft.com/office/powerpoint/2010/main" val="2378715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57</a:t>
            </a:fld>
            <a:endParaRPr lang="en-US"/>
          </a:p>
        </p:txBody>
      </p:sp>
    </p:spTree>
    <p:extLst>
      <p:ext uri="{BB962C8B-B14F-4D97-AF65-F5344CB8AC3E}">
        <p14:creationId xmlns:p14="http://schemas.microsoft.com/office/powerpoint/2010/main" val="83595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composition</a:t>
            </a:r>
          </a:p>
        </p:txBody>
      </p:sp>
      <p:sp>
        <p:nvSpPr>
          <p:cNvPr id="4" name="Slide Number Placeholder 3"/>
          <p:cNvSpPr>
            <a:spLocks noGrp="1"/>
          </p:cNvSpPr>
          <p:nvPr>
            <p:ph type="sldNum" sz="quarter" idx="10"/>
          </p:nvPr>
        </p:nvSpPr>
        <p:spPr/>
        <p:txBody>
          <a:bodyPr/>
          <a:lstStyle/>
          <a:p>
            <a:fld id="{1986DF27-AD16-B741-919E-EA3A35DE951A}" type="slidenum">
              <a:rPr lang="en-US" smtClean="0"/>
              <a:t>58</a:t>
            </a:fld>
            <a:endParaRPr lang="en-US"/>
          </a:p>
        </p:txBody>
      </p:sp>
    </p:spTree>
    <p:extLst>
      <p:ext uri="{BB962C8B-B14F-4D97-AF65-F5344CB8AC3E}">
        <p14:creationId xmlns:p14="http://schemas.microsoft.com/office/powerpoint/2010/main" val="3247275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59</a:t>
            </a:fld>
            <a:endParaRPr lang="en-US"/>
          </a:p>
        </p:txBody>
      </p:sp>
    </p:spTree>
    <p:extLst>
      <p:ext uri="{BB962C8B-B14F-4D97-AF65-F5344CB8AC3E}">
        <p14:creationId xmlns:p14="http://schemas.microsoft.com/office/powerpoint/2010/main" val="836291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fasdf</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60</a:t>
            </a:fld>
            <a:endParaRPr lang="en-US"/>
          </a:p>
        </p:txBody>
      </p:sp>
    </p:spTree>
    <p:extLst>
      <p:ext uri="{BB962C8B-B14F-4D97-AF65-F5344CB8AC3E}">
        <p14:creationId xmlns:p14="http://schemas.microsoft.com/office/powerpoint/2010/main" val="4015264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fasdf</a:t>
            </a:r>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61</a:t>
            </a:fld>
            <a:endParaRPr lang="en-US"/>
          </a:p>
        </p:txBody>
      </p:sp>
    </p:spTree>
    <p:extLst>
      <p:ext uri="{BB962C8B-B14F-4D97-AF65-F5344CB8AC3E}">
        <p14:creationId xmlns:p14="http://schemas.microsoft.com/office/powerpoint/2010/main" val="91349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9</a:t>
            </a:fld>
            <a:endParaRPr lang="en-US"/>
          </a:p>
        </p:txBody>
      </p:sp>
    </p:spTree>
    <p:extLst>
      <p:ext uri="{BB962C8B-B14F-4D97-AF65-F5344CB8AC3E}">
        <p14:creationId xmlns:p14="http://schemas.microsoft.com/office/powerpoint/2010/main" val="2526882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62</a:t>
            </a:fld>
            <a:endParaRPr lang="en-US"/>
          </a:p>
        </p:txBody>
      </p:sp>
    </p:spTree>
    <p:extLst>
      <p:ext uri="{BB962C8B-B14F-4D97-AF65-F5344CB8AC3E}">
        <p14:creationId xmlns:p14="http://schemas.microsoft.com/office/powerpoint/2010/main" val="2140783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63</a:t>
            </a:fld>
            <a:endParaRPr lang="en-US"/>
          </a:p>
        </p:txBody>
      </p:sp>
    </p:spTree>
    <p:extLst>
      <p:ext uri="{BB962C8B-B14F-4D97-AF65-F5344CB8AC3E}">
        <p14:creationId xmlns:p14="http://schemas.microsoft.com/office/powerpoint/2010/main" val="2932696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64</a:t>
            </a:fld>
            <a:endParaRPr lang="en-US"/>
          </a:p>
        </p:txBody>
      </p:sp>
    </p:spTree>
    <p:extLst>
      <p:ext uri="{BB962C8B-B14F-4D97-AF65-F5344CB8AC3E}">
        <p14:creationId xmlns:p14="http://schemas.microsoft.com/office/powerpoint/2010/main" val="2163239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65</a:t>
            </a:fld>
            <a:endParaRPr lang="en-US"/>
          </a:p>
        </p:txBody>
      </p:sp>
    </p:spTree>
    <p:extLst>
      <p:ext uri="{BB962C8B-B14F-4D97-AF65-F5344CB8AC3E}">
        <p14:creationId xmlns:p14="http://schemas.microsoft.com/office/powerpoint/2010/main" val="1506765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66</a:t>
            </a:fld>
            <a:endParaRPr lang="en-US"/>
          </a:p>
        </p:txBody>
      </p:sp>
    </p:spTree>
    <p:extLst>
      <p:ext uri="{BB962C8B-B14F-4D97-AF65-F5344CB8AC3E}">
        <p14:creationId xmlns:p14="http://schemas.microsoft.com/office/powerpoint/2010/main" val="850274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69</a:t>
            </a:fld>
            <a:endParaRPr lang="en-US"/>
          </a:p>
        </p:txBody>
      </p:sp>
    </p:spTree>
    <p:extLst>
      <p:ext uri="{BB962C8B-B14F-4D97-AF65-F5344CB8AC3E}">
        <p14:creationId xmlns:p14="http://schemas.microsoft.com/office/powerpoint/2010/main" val="1610768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70</a:t>
            </a:fld>
            <a:endParaRPr lang="en-US"/>
          </a:p>
        </p:txBody>
      </p:sp>
    </p:spTree>
    <p:extLst>
      <p:ext uri="{BB962C8B-B14F-4D97-AF65-F5344CB8AC3E}">
        <p14:creationId xmlns:p14="http://schemas.microsoft.com/office/powerpoint/2010/main" val="3446926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Model scoring that drove Google to develop new hardware, not training</a:t>
            </a:r>
          </a:p>
          <a:p>
            <a:r>
              <a:rPr lang="en-US" baseline="0" dirty="0"/>
              <a:t>Mention Paul Barham’s talk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07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75</a:t>
            </a:fld>
            <a:endParaRPr lang="en-US"/>
          </a:p>
        </p:txBody>
      </p:sp>
    </p:spTree>
    <p:extLst>
      <p:ext uri="{BB962C8B-B14F-4D97-AF65-F5344CB8AC3E}">
        <p14:creationId xmlns:p14="http://schemas.microsoft.com/office/powerpoint/2010/main" val="3841957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76</a:t>
            </a:fld>
            <a:endParaRPr lang="en-US"/>
          </a:p>
        </p:txBody>
      </p:sp>
    </p:spTree>
    <p:extLst>
      <p:ext uri="{BB962C8B-B14F-4D97-AF65-F5344CB8AC3E}">
        <p14:creationId xmlns:p14="http://schemas.microsoft.com/office/powerpoint/2010/main" val="495887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11</a:t>
            </a:fld>
            <a:endParaRPr lang="en-US"/>
          </a:p>
        </p:txBody>
      </p:sp>
    </p:spTree>
    <p:extLst>
      <p:ext uri="{BB962C8B-B14F-4D97-AF65-F5344CB8AC3E}">
        <p14:creationId xmlns:p14="http://schemas.microsoft.com/office/powerpoint/2010/main" val="27622716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77</a:t>
            </a:fld>
            <a:endParaRPr lang="en-US"/>
          </a:p>
        </p:txBody>
      </p:sp>
    </p:spTree>
    <p:extLst>
      <p:ext uri="{BB962C8B-B14F-4D97-AF65-F5344CB8AC3E}">
        <p14:creationId xmlns:p14="http://schemas.microsoft.com/office/powerpoint/2010/main" val="7745244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78</a:t>
            </a:fld>
            <a:endParaRPr lang="en-US"/>
          </a:p>
        </p:txBody>
      </p:sp>
    </p:spTree>
    <p:extLst>
      <p:ext uri="{BB962C8B-B14F-4D97-AF65-F5344CB8AC3E}">
        <p14:creationId xmlns:p14="http://schemas.microsoft.com/office/powerpoint/2010/main" val="2059219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79</a:t>
            </a:fld>
            <a:endParaRPr lang="en-US"/>
          </a:p>
        </p:txBody>
      </p:sp>
    </p:spTree>
    <p:extLst>
      <p:ext uri="{BB962C8B-B14F-4D97-AF65-F5344CB8AC3E}">
        <p14:creationId xmlns:p14="http://schemas.microsoft.com/office/powerpoint/2010/main" val="17254641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80</a:t>
            </a:fld>
            <a:endParaRPr lang="en-US"/>
          </a:p>
        </p:txBody>
      </p:sp>
    </p:spTree>
    <p:extLst>
      <p:ext uri="{BB962C8B-B14F-4D97-AF65-F5344CB8AC3E}">
        <p14:creationId xmlns:p14="http://schemas.microsoft.com/office/powerpoint/2010/main" val="1064946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81</a:t>
            </a:fld>
            <a:endParaRPr lang="en-US"/>
          </a:p>
        </p:txBody>
      </p:sp>
    </p:spTree>
    <p:extLst>
      <p:ext uri="{BB962C8B-B14F-4D97-AF65-F5344CB8AC3E}">
        <p14:creationId xmlns:p14="http://schemas.microsoft.com/office/powerpoint/2010/main" val="657695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6DF27-AD16-B741-919E-EA3A35DE9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70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88</a:t>
            </a:fld>
            <a:endParaRPr lang="en-US"/>
          </a:p>
        </p:txBody>
      </p:sp>
    </p:spTree>
    <p:extLst>
      <p:ext uri="{BB962C8B-B14F-4D97-AF65-F5344CB8AC3E}">
        <p14:creationId xmlns:p14="http://schemas.microsoft.com/office/powerpoint/2010/main" val="126253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12</a:t>
            </a:fld>
            <a:endParaRPr lang="en-US"/>
          </a:p>
        </p:txBody>
      </p:sp>
    </p:spTree>
    <p:extLst>
      <p:ext uri="{BB962C8B-B14F-4D97-AF65-F5344CB8AC3E}">
        <p14:creationId xmlns:p14="http://schemas.microsoft.com/office/powerpoint/2010/main" val="236569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6DF27-AD16-B741-919E-EA3A35DE951A}" type="slidenum">
              <a:rPr lang="en-US" smtClean="0"/>
              <a:t>13</a:t>
            </a:fld>
            <a:endParaRPr lang="en-US"/>
          </a:p>
        </p:txBody>
      </p:sp>
    </p:spTree>
    <p:extLst>
      <p:ext uri="{BB962C8B-B14F-4D97-AF65-F5344CB8AC3E}">
        <p14:creationId xmlns:p14="http://schemas.microsoft.com/office/powerpoint/2010/main" val="3331215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6DF27-AD16-B741-919E-EA3A35DE951A}" type="slidenum">
              <a:rPr lang="en-US" smtClean="0"/>
              <a:t>14</a:t>
            </a:fld>
            <a:endParaRPr lang="en-US"/>
          </a:p>
        </p:txBody>
      </p:sp>
    </p:spTree>
    <p:extLst>
      <p:ext uri="{BB962C8B-B14F-4D97-AF65-F5344CB8AC3E}">
        <p14:creationId xmlns:p14="http://schemas.microsoft.com/office/powerpoint/2010/main" val="3274250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56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1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828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uFillTx/>
              </a:defRPr>
            </a:lvl1pPr>
            <a:lvl2pPr marL="457189" indent="0" algn="ctr">
              <a:buNone/>
              <a:defRPr sz="2000">
                <a:uFillTx/>
              </a:defRPr>
            </a:lvl2pPr>
            <a:lvl3pPr marL="914377" indent="0" algn="ctr">
              <a:buNone/>
              <a:defRPr sz="1800">
                <a:uFillTx/>
              </a:defRPr>
            </a:lvl3pPr>
            <a:lvl4pPr marL="1371566" indent="0" algn="ctr">
              <a:buNone/>
              <a:defRPr sz="1600">
                <a:uFillTx/>
              </a:defRPr>
            </a:lvl4pPr>
            <a:lvl5pPr marL="1828754" indent="0" algn="ctr">
              <a:buNone/>
              <a:defRPr sz="1600">
                <a:uFillTx/>
              </a:defRPr>
            </a:lvl5pPr>
            <a:lvl6pPr marL="2285943" indent="0" algn="ctr">
              <a:buNone/>
              <a:defRPr sz="1600">
                <a:uFillTx/>
              </a:defRPr>
            </a:lvl6pPr>
            <a:lvl7pPr marL="2743131" indent="0" algn="ctr">
              <a:buNone/>
              <a:defRPr sz="1600">
                <a:uFillTx/>
              </a:defRPr>
            </a:lvl7pPr>
            <a:lvl8pPr marL="3200320" indent="0" algn="ctr">
              <a:buNone/>
              <a:defRPr sz="1600">
                <a:uFillTx/>
              </a:defRPr>
            </a:lvl8pPr>
            <a:lvl9pPr marL="3657509" indent="0" algn="ctr">
              <a:buNone/>
              <a:defRPr sz="1600">
                <a:uFillTx/>
              </a:defRPr>
            </a:lvl9pPr>
          </a:lstStyle>
          <a:p>
            <a:r>
              <a:rPr lang="en-US" dirty="0">
                <a:uFillTx/>
              </a:rPr>
              <a:t>Click to edit Master subtitle style</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426786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lvl1pPr marL="457200" indent="-442913">
              <a:buClr>
                <a:schemeClr val="tx1"/>
              </a:buClr>
              <a:buSzPct val="100000"/>
              <a:buFont typeface="Wingdings" charset="2"/>
              <a:buChar char="Ø"/>
              <a:defRPr>
                <a:uFillTx/>
              </a:defRPr>
            </a:lvl1pPr>
            <a:lvl2pPr marL="914400" indent="-457200">
              <a:defRPr>
                <a:uFillTx/>
              </a:defRPr>
            </a:lvl2pPr>
            <a:lvl3pPr marL="1373188" indent="-311150">
              <a:defRPr>
                <a:uFillTx/>
              </a:defRPr>
            </a:lvl3pPr>
            <a:lvl4pPr marL="1830388" indent="-236538">
              <a:defRPr>
                <a:uFillTx/>
              </a:defRPr>
            </a:lvl4pPr>
            <a:lvl5pPr marL="2287588" indent="-234950">
              <a:defRPr>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046578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541060"/>
            <a:ext cx="10801350" cy="1305579"/>
          </a:xfrm>
        </p:spPr>
        <p:txBody>
          <a:bodyPr/>
          <a:lstStyle/>
          <a:p>
            <a:r>
              <a:rPr lang="en-US">
                <a:uFillTx/>
              </a:rPr>
              <a:t>Click to edit Master title style</a:t>
            </a:r>
          </a:p>
        </p:txBody>
      </p:sp>
      <p:sp>
        <p:nvSpPr>
          <p:cNvPr id="3" name="Content Placeholder 2"/>
          <p:cNvSpPr>
            <a:spLocks noGrp="1"/>
          </p:cNvSpPr>
          <p:nvPr>
            <p:ph idx="1"/>
          </p:nvPr>
        </p:nvSpPr>
        <p:spPr>
          <a:xfrm>
            <a:off x="838200" y="2026025"/>
            <a:ext cx="10515600" cy="4150940"/>
          </a:xfrm>
        </p:spPr>
        <p:txBody>
          <a:bodyPr/>
          <a:lstStyle>
            <a:lvl1pPr marL="457200" indent="-442913">
              <a:buClr>
                <a:schemeClr val="tx1"/>
              </a:buClr>
              <a:buSzPct val="100000"/>
              <a:buFont typeface="Wingdings" charset="2"/>
              <a:buChar char="Ø"/>
              <a:defRPr>
                <a:uFillTx/>
              </a:defRPr>
            </a:lvl1pPr>
            <a:lvl2pPr marL="914400" indent="-457200">
              <a:defRPr>
                <a:uFillTx/>
              </a:defRPr>
            </a:lvl2pPr>
            <a:lvl3pPr marL="1373188" indent="-311150">
              <a:defRPr>
                <a:uFillTx/>
              </a:defRPr>
            </a:lvl3pPr>
            <a:lvl4pPr marL="1830388" indent="-236538">
              <a:defRPr>
                <a:uFillTx/>
              </a:defRPr>
            </a:lvl4pPr>
            <a:lvl5pPr marL="2287588" indent="-234950">
              <a:defRPr>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
        <p:nvSpPr>
          <p:cNvPr id="7" name="TextBox 6"/>
          <p:cNvSpPr txBox="1">
            <a:spLocks/>
          </p:cNvSpPr>
          <p:nvPr userDrawn="1"/>
        </p:nvSpPr>
        <p:spPr>
          <a:xfrm>
            <a:off x="175999" y="171728"/>
            <a:ext cx="1324402" cy="369332"/>
          </a:xfrm>
          <a:prstGeom prst="rect">
            <a:avLst/>
          </a:prstGeom>
          <a:noFill/>
        </p:spPr>
        <p:txBody>
          <a:bodyPr wrap="none" rtlCol="0">
            <a:spAutoFit/>
          </a:bodyPr>
          <a:lstStyle/>
          <a:p>
            <a:r>
              <a:rPr lang="en-US" dirty="0" err="1">
                <a:uFillTx/>
              </a:rPr>
              <a:t>Todo</a:t>
            </a:r>
            <a:r>
              <a:rPr lang="en-US" dirty="0">
                <a:uFillTx/>
              </a:rPr>
              <a:t> Slide</a:t>
            </a:r>
          </a:p>
        </p:txBody>
      </p:sp>
      <p:sp>
        <p:nvSpPr>
          <p:cNvPr id="8" name="TextBox 7"/>
          <p:cNvSpPr txBox="1">
            <a:spLocks/>
          </p:cNvSpPr>
          <p:nvPr userDrawn="1"/>
        </p:nvSpPr>
        <p:spPr>
          <a:xfrm rot="2080315">
            <a:off x="8030560" y="740354"/>
            <a:ext cx="5319706" cy="461665"/>
          </a:xfrm>
          <a:prstGeom prst="rect">
            <a:avLst/>
          </a:prstGeom>
          <a:pattFill prst="wdUpDiag">
            <a:fgClr>
              <a:schemeClr val="accent2">
                <a:lumMod val="50000"/>
              </a:schemeClr>
            </a:fgClr>
            <a:bgClr>
              <a:srgbClr val="FFC000"/>
            </a:bgClr>
          </a:pattFill>
        </p:spPr>
        <p:txBody>
          <a:bodyPr wrap="square" rtlCol="0">
            <a:spAutoFit/>
          </a:bodyPr>
          <a:lstStyle/>
          <a:p>
            <a:pPr algn="ctr"/>
            <a:r>
              <a:rPr lang="en-US" sz="2400" b="1">
                <a:effectLst>
                  <a:glow rad="368300">
                    <a:srgbClr val="FFC000">
                      <a:alpha val="76000"/>
                    </a:srgbClr>
                  </a:glow>
                </a:effectLst>
                <a:uFillTx/>
              </a:rPr>
              <a:t>Under Construction</a:t>
            </a:r>
          </a:p>
        </p:txBody>
      </p:sp>
    </p:spTree>
    <p:extLst>
      <p:ext uri="{BB962C8B-B14F-4D97-AF65-F5344CB8AC3E}">
        <p14:creationId xmlns:p14="http://schemas.microsoft.com/office/powerpoint/2010/main" val="69518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lvl1pPr marL="14287" indent="0">
              <a:buClr>
                <a:schemeClr val="tx1"/>
              </a:buClr>
              <a:buSzPct val="100000"/>
              <a:buFont typeface="Wingdings" charset="2"/>
              <a:buNone/>
              <a:defRPr>
                <a:uFillTx/>
              </a:defRPr>
            </a:lvl1pPr>
            <a:lvl2pPr marL="914400" indent="-457200">
              <a:defRPr>
                <a:uFillTx/>
              </a:defRPr>
            </a:lvl2pPr>
            <a:lvl3pPr marL="1373188" indent="-311150">
              <a:defRPr>
                <a:uFillTx/>
              </a:defRPr>
            </a:lvl3pPr>
            <a:lvl4pPr marL="1830388" indent="-236538">
              <a:defRPr>
                <a:uFillTx/>
              </a:defRPr>
            </a:lvl4pPr>
            <a:lvl5pPr marL="2287588" indent="-234950">
              <a:defRPr>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1303313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Click to edit Master title style</a:t>
            </a:r>
          </a:p>
        </p:txBody>
      </p:sp>
      <p:sp>
        <p:nvSpPr>
          <p:cNvPr id="3" name="Content Placeholder 2"/>
          <p:cNvSpPr>
            <a:spLocks noGrp="1"/>
          </p:cNvSpPr>
          <p:nvPr>
            <p:ph idx="1"/>
          </p:nvPr>
        </p:nvSpPr>
        <p:spPr/>
        <p:txBody>
          <a:bodyPr/>
          <a:lstStyle>
            <a:lvl1pPr marL="14287" indent="0">
              <a:buClr>
                <a:schemeClr val="tx1"/>
              </a:buClr>
              <a:buSzPct val="100000"/>
              <a:buFont typeface="Wingdings" charset="2"/>
              <a:buNone/>
              <a:defRPr>
                <a:uFillTx/>
                <a:latin typeface="Monaco" charset="0"/>
                <a:ea typeface="Monaco" charset="0"/>
                <a:cs typeface="Monaco" charset="0"/>
              </a:defRPr>
            </a:lvl1pPr>
            <a:lvl2pPr marL="457200" indent="0">
              <a:buNone/>
              <a:defRPr>
                <a:uFillTx/>
                <a:latin typeface="Monaco" charset="0"/>
                <a:ea typeface="Monaco" charset="0"/>
                <a:cs typeface="Monaco" charset="0"/>
              </a:defRPr>
            </a:lvl2pPr>
            <a:lvl3pPr marL="1062038" indent="0">
              <a:buNone/>
              <a:defRPr>
                <a:uFillTx/>
                <a:latin typeface="Monaco" charset="0"/>
                <a:ea typeface="Monaco" charset="0"/>
                <a:cs typeface="Monaco" charset="0"/>
              </a:defRPr>
            </a:lvl3pPr>
            <a:lvl4pPr marL="1593850" indent="0">
              <a:buNone/>
              <a:defRPr>
                <a:uFillTx/>
                <a:latin typeface="Monaco" charset="0"/>
                <a:ea typeface="Monaco" charset="0"/>
                <a:cs typeface="Monaco" charset="0"/>
              </a:defRPr>
            </a:lvl4pPr>
            <a:lvl5pPr marL="2052638" indent="0">
              <a:buNone/>
              <a:defRPr>
                <a:uFillTx/>
                <a:latin typeface="Monaco" charset="0"/>
                <a:ea typeface="Monaco" charset="0"/>
                <a:cs typeface="Monaco" charset="0"/>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03840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uFillTx/>
              </a:defRPr>
            </a:lvl1pPr>
          </a:lstStyle>
          <a:p>
            <a:r>
              <a:rPr lang="en-US">
                <a:uFillTx/>
              </a:rPr>
              <a:t>Click to edit Master title style</a:t>
            </a:r>
          </a:p>
        </p:txBody>
      </p:sp>
      <p:sp>
        <p:nvSpPr>
          <p:cNvPr id="3" name="Content Placeholder 2"/>
          <p:cNvSpPr>
            <a:spLocks noGrp="1"/>
          </p:cNvSpPr>
          <p:nvPr>
            <p:ph idx="1"/>
          </p:nvPr>
        </p:nvSpPr>
        <p:spPr/>
        <p:txBody>
          <a:bodyPr/>
          <a:lstStyle>
            <a:lvl1pPr marL="457200" indent="-442913">
              <a:buClr>
                <a:schemeClr val="bg1"/>
              </a:buClr>
              <a:buSzPct val="100000"/>
              <a:buFont typeface="Wingdings" charset="2"/>
              <a:buChar char="Ø"/>
              <a:defRPr>
                <a:solidFill>
                  <a:schemeClr val="bg1"/>
                </a:solidFill>
                <a:uFillTx/>
              </a:defRPr>
            </a:lvl1pPr>
            <a:lvl2pPr marL="914400" indent="-457200">
              <a:defRPr>
                <a:solidFill>
                  <a:schemeClr val="bg1"/>
                </a:solidFill>
                <a:uFillTx/>
              </a:defRPr>
            </a:lvl2pPr>
            <a:lvl3pPr marL="1373188" indent="-311150">
              <a:defRPr>
                <a:solidFill>
                  <a:schemeClr val="bg1"/>
                </a:solidFill>
                <a:uFillTx/>
              </a:defRPr>
            </a:lvl3pPr>
            <a:lvl4pPr marL="1830388" indent="-236538">
              <a:defRPr>
                <a:solidFill>
                  <a:schemeClr val="bg1"/>
                </a:solidFill>
                <a:uFillTx/>
              </a:defRPr>
            </a:lvl4pPr>
            <a:lvl5pPr marL="2287588" indent="-234950">
              <a:defRPr>
                <a:solidFill>
                  <a:schemeClr val="bg1"/>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lvl1pPr>
              <a:defRPr>
                <a:solidFill>
                  <a:schemeClr val="bg1"/>
                </a:solidFill>
                <a:uFillTx/>
              </a:defRPr>
            </a:lvl1pPr>
          </a:lstStyle>
          <a:p>
            <a:endParaRPr lang="en-US">
              <a:uFillTx/>
            </a:endParaRPr>
          </a:p>
        </p:txBody>
      </p:sp>
      <p:sp>
        <p:nvSpPr>
          <p:cNvPr id="5" name="Footer Placeholder 4"/>
          <p:cNvSpPr>
            <a:spLocks noGrp="1"/>
          </p:cNvSpPr>
          <p:nvPr>
            <p:ph type="ftr" sz="quarter" idx="11"/>
          </p:nvPr>
        </p:nvSpPr>
        <p:spPr/>
        <p:txBody>
          <a:bodyPr/>
          <a:lstStyle>
            <a:lvl1pPr>
              <a:defRPr>
                <a:solidFill>
                  <a:schemeClr val="bg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bg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1361223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uFillTx/>
              </a:defRPr>
            </a:lvl1pPr>
          </a:lstStyle>
          <a:p>
            <a:r>
              <a:rPr lang="en-US" dirty="0">
                <a:uFillTx/>
              </a:rPr>
              <a:t>Click to edit Master title style</a:t>
            </a:r>
          </a:p>
        </p:txBody>
      </p:sp>
      <p:sp>
        <p:nvSpPr>
          <p:cNvPr id="3" name="Content Placeholder 2"/>
          <p:cNvSpPr>
            <a:spLocks noGrp="1"/>
          </p:cNvSpPr>
          <p:nvPr>
            <p:ph idx="1"/>
          </p:nvPr>
        </p:nvSpPr>
        <p:spPr/>
        <p:txBody>
          <a:bodyPr/>
          <a:lstStyle>
            <a:lvl1pPr marL="457200" indent="-442913">
              <a:buClr>
                <a:schemeClr val="bg1"/>
              </a:buClr>
              <a:buSzPct val="100000"/>
              <a:buFont typeface="Wingdings" charset="2"/>
              <a:buChar char="Ø"/>
              <a:defRPr>
                <a:solidFill>
                  <a:schemeClr val="bg1"/>
                </a:solidFill>
                <a:uFillTx/>
              </a:defRPr>
            </a:lvl1pPr>
            <a:lvl2pPr marL="914400" indent="-457200">
              <a:defRPr>
                <a:solidFill>
                  <a:schemeClr val="bg1"/>
                </a:solidFill>
                <a:uFillTx/>
              </a:defRPr>
            </a:lvl2pPr>
            <a:lvl3pPr marL="1373188" indent="-311150">
              <a:defRPr>
                <a:solidFill>
                  <a:schemeClr val="bg1"/>
                </a:solidFill>
                <a:uFillTx/>
              </a:defRPr>
            </a:lvl3pPr>
            <a:lvl4pPr marL="1830388" indent="-236538">
              <a:defRPr>
                <a:solidFill>
                  <a:schemeClr val="bg1"/>
                </a:solidFill>
                <a:uFillTx/>
              </a:defRPr>
            </a:lvl4pPr>
            <a:lvl5pPr marL="2287588" indent="-234950">
              <a:defRPr>
                <a:solidFill>
                  <a:schemeClr val="bg1"/>
                </a:solidFill>
                <a:uFillTx/>
              </a:defRPr>
            </a:lvl5p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10"/>
          </p:nvPr>
        </p:nvSpPr>
        <p:spPr/>
        <p:txBody>
          <a:bodyPr/>
          <a:lstStyle>
            <a:lvl1pPr>
              <a:defRPr>
                <a:solidFill>
                  <a:schemeClr val="bg1"/>
                </a:solidFill>
                <a:uFillTx/>
              </a:defRPr>
            </a:lvl1pPr>
          </a:lstStyle>
          <a:p>
            <a:endParaRPr lang="en-US">
              <a:uFillTx/>
            </a:endParaRPr>
          </a:p>
        </p:txBody>
      </p:sp>
      <p:sp>
        <p:nvSpPr>
          <p:cNvPr id="5" name="Footer Placeholder 4"/>
          <p:cNvSpPr>
            <a:spLocks noGrp="1"/>
          </p:cNvSpPr>
          <p:nvPr>
            <p:ph type="ftr" sz="quarter" idx="11"/>
          </p:nvPr>
        </p:nvSpPr>
        <p:spPr/>
        <p:txBody>
          <a:bodyPr/>
          <a:lstStyle>
            <a:lvl1pPr>
              <a:defRPr>
                <a:solidFill>
                  <a:schemeClr val="bg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bg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2243548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uFillTx/>
              </a:defRPr>
            </a:lvl1pPr>
            <a:lvl2pPr marL="457189" indent="0">
              <a:buNone/>
              <a:defRPr sz="2000">
                <a:solidFill>
                  <a:schemeClr val="tx1">
                    <a:tint val="75000"/>
                  </a:schemeClr>
                </a:solidFill>
                <a:uFillTx/>
              </a:defRPr>
            </a:lvl2pPr>
            <a:lvl3pPr marL="914377" indent="0">
              <a:buNone/>
              <a:defRPr sz="1800">
                <a:solidFill>
                  <a:schemeClr val="tx1">
                    <a:tint val="75000"/>
                  </a:schemeClr>
                </a:solidFill>
                <a:uFillTx/>
              </a:defRPr>
            </a:lvl3pPr>
            <a:lvl4pPr marL="1371566" indent="0">
              <a:buNone/>
              <a:defRPr sz="1600">
                <a:solidFill>
                  <a:schemeClr val="tx1">
                    <a:tint val="75000"/>
                  </a:schemeClr>
                </a:solidFill>
                <a:uFillTx/>
              </a:defRPr>
            </a:lvl4pPr>
            <a:lvl5pPr marL="1828754" indent="0">
              <a:buNone/>
              <a:defRPr sz="1600">
                <a:solidFill>
                  <a:schemeClr val="tx1">
                    <a:tint val="75000"/>
                  </a:schemeClr>
                </a:solidFill>
                <a:uFillTx/>
              </a:defRPr>
            </a:lvl5pPr>
            <a:lvl6pPr marL="2285943" indent="0">
              <a:buNone/>
              <a:defRPr sz="1600">
                <a:solidFill>
                  <a:schemeClr val="tx1">
                    <a:tint val="75000"/>
                  </a:schemeClr>
                </a:solidFill>
                <a:uFillTx/>
              </a:defRPr>
            </a:lvl6pPr>
            <a:lvl7pPr marL="2743131" indent="0">
              <a:buNone/>
              <a:defRPr sz="1600">
                <a:solidFill>
                  <a:schemeClr val="tx1">
                    <a:tint val="75000"/>
                  </a:schemeClr>
                </a:solidFill>
                <a:uFillTx/>
              </a:defRPr>
            </a:lvl7pPr>
            <a:lvl8pPr marL="3200320" indent="0">
              <a:buNone/>
              <a:defRPr sz="1600">
                <a:solidFill>
                  <a:schemeClr val="tx1">
                    <a:tint val="75000"/>
                  </a:schemeClr>
                </a:solidFill>
                <a:uFillTx/>
              </a:defRPr>
            </a:lvl8pPr>
            <a:lvl9pPr marL="3657509"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74408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457200" indent="-442913">
              <a:buClr>
                <a:schemeClr val="tx1"/>
              </a:buClr>
              <a:buSzPct val="100000"/>
              <a:buFont typeface="Wingdings" charset="2"/>
              <a:buChar char="Ø"/>
              <a:tabLst/>
              <a:defRPr/>
            </a:lvl1pPr>
            <a:lvl2pPr marL="914400" indent="-457200">
              <a:tabLst/>
              <a:defRPr/>
            </a:lvl2pPr>
            <a:lvl3pPr marL="1373188" indent="-311150">
              <a:tabLst/>
              <a:defRPr/>
            </a:lvl3pPr>
            <a:lvl4pPr marL="1830388" indent="-236538">
              <a:tabLst/>
              <a:defRPr/>
            </a:lvl4pPr>
            <a:lvl5pPr marL="2287588" indent="-23495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68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bg1"/>
                </a:solidFill>
                <a:uFillTx/>
              </a:defRPr>
            </a:lvl1pPr>
          </a:lstStyle>
          <a:p>
            <a:r>
              <a:rPr lang="en-US">
                <a:uFillTx/>
              </a:rPr>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bg1"/>
                </a:solidFill>
                <a:uFillTx/>
              </a:defRPr>
            </a:lvl1pPr>
            <a:lvl2pPr marL="457189" indent="0">
              <a:buNone/>
              <a:defRPr sz="2000">
                <a:solidFill>
                  <a:schemeClr val="tx1">
                    <a:tint val="75000"/>
                  </a:schemeClr>
                </a:solidFill>
                <a:uFillTx/>
              </a:defRPr>
            </a:lvl2pPr>
            <a:lvl3pPr marL="914377" indent="0">
              <a:buNone/>
              <a:defRPr sz="1800">
                <a:solidFill>
                  <a:schemeClr val="tx1">
                    <a:tint val="75000"/>
                  </a:schemeClr>
                </a:solidFill>
                <a:uFillTx/>
              </a:defRPr>
            </a:lvl3pPr>
            <a:lvl4pPr marL="1371566" indent="0">
              <a:buNone/>
              <a:defRPr sz="1600">
                <a:solidFill>
                  <a:schemeClr val="tx1">
                    <a:tint val="75000"/>
                  </a:schemeClr>
                </a:solidFill>
                <a:uFillTx/>
              </a:defRPr>
            </a:lvl4pPr>
            <a:lvl5pPr marL="1828754" indent="0">
              <a:buNone/>
              <a:defRPr sz="1600">
                <a:solidFill>
                  <a:schemeClr val="tx1">
                    <a:tint val="75000"/>
                  </a:schemeClr>
                </a:solidFill>
                <a:uFillTx/>
              </a:defRPr>
            </a:lvl5pPr>
            <a:lvl6pPr marL="2285943" indent="0">
              <a:buNone/>
              <a:defRPr sz="1600">
                <a:solidFill>
                  <a:schemeClr val="tx1">
                    <a:tint val="75000"/>
                  </a:schemeClr>
                </a:solidFill>
                <a:uFillTx/>
              </a:defRPr>
            </a:lvl6pPr>
            <a:lvl7pPr marL="2743131" indent="0">
              <a:buNone/>
              <a:defRPr sz="1600">
                <a:solidFill>
                  <a:schemeClr val="tx1">
                    <a:tint val="75000"/>
                  </a:schemeClr>
                </a:solidFill>
                <a:uFillTx/>
              </a:defRPr>
            </a:lvl7pPr>
            <a:lvl8pPr marL="3200320" indent="0">
              <a:buNone/>
              <a:defRPr sz="1600">
                <a:solidFill>
                  <a:schemeClr val="tx1">
                    <a:tint val="75000"/>
                  </a:schemeClr>
                </a:solidFill>
                <a:uFillTx/>
              </a:defRPr>
            </a:lvl8pPr>
            <a:lvl9pPr marL="3657509"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lvl1pPr>
              <a:defRPr>
                <a:solidFill>
                  <a:schemeClr val="bg1"/>
                </a:solidFill>
                <a:uFillTx/>
              </a:defRPr>
            </a:lvl1pPr>
          </a:lstStyle>
          <a:p>
            <a:endParaRPr lang="en-US">
              <a:uFillTx/>
            </a:endParaRPr>
          </a:p>
        </p:txBody>
      </p:sp>
      <p:sp>
        <p:nvSpPr>
          <p:cNvPr id="5" name="Footer Placeholder 4"/>
          <p:cNvSpPr>
            <a:spLocks noGrp="1"/>
          </p:cNvSpPr>
          <p:nvPr>
            <p:ph type="ftr" sz="quarter" idx="11"/>
          </p:nvPr>
        </p:nvSpPr>
        <p:spPr/>
        <p:txBody>
          <a:bodyPr/>
          <a:lstStyle>
            <a:lvl1pPr>
              <a:defRPr>
                <a:solidFill>
                  <a:schemeClr val="bg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bg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3792104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tx1"/>
                </a:solidFill>
                <a:uFillTx/>
              </a:defRPr>
            </a:lvl1pPr>
          </a:lstStyle>
          <a:p>
            <a:r>
              <a:rPr lang="en-US">
                <a:uFillTx/>
              </a:rPr>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uFillTx/>
              </a:defRPr>
            </a:lvl1pPr>
            <a:lvl2pPr marL="457189" indent="0">
              <a:buNone/>
              <a:defRPr sz="2000">
                <a:solidFill>
                  <a:schemeClr val="tx1">
                    <a:tint val="75000"/>
                  </a:schemeClr>
                </a:solidFill>
                <a:uFillTx/>
              </a:defRPr>
            </a:lvl2pPr>
            <a:lvl3pPr marL="914377" indent="0">
              <a:buNone/>
              <a:defRPr sz="1800">
                <a:solidFill>
                  <a:schemeClr val="tx1">
                    <a:tint val="75000"/>
                  </a:schemeClr>
                </a:solidFill>
                <a:uFillTx/>
              </a:defRPr>
            </a:lvl3pPr>
            <a:lvl4pPr marL="1371566" indent="0">
              <a:buNone/>
              <a:defRPr sz="1600">
                <a:solidFill>
                  <a:schemeClr val="tx1">
                    <a:tint val="75000"/>
                  </a:schemeClr>
                </a:solidFill>
                <a:uFillTx/>
              </a:defRPr>
            </a:lvl4pPr>
            <a:lvl5pPr marL="1828754" indent="0">
              <a:buNone/>
              <a:defRPr sz="1600">
                <a:solidFill>
                  <a:schemeClr val="tx1">
                    <a:tint val="75000"/>
                  </a:schemeClr>
                </a:solidFill>
                <a:uFillTx/>
              </a:defRPr>
            </a:lvl5pPr>
            <a:lvl6pPr marL="2285943" indent="0">
              <a:buNone/>
              <a:defRPr sz="1600">
                <a:solidFill>
                  <a:schemeClr val="tx1">
                    <a:tint val="75000"/>
                  </a:schemeClr>
                </a:solidFill>
                <a:uFillTx/>
              </a:defRPr>
            </a:lvl6pPr>
            <a:lvl7pPr marL="2743131" indent="0">
              <a:buNone/>
              <a:defRPr sz="1600">
                <a:solidFill>
                  <a:schemeClr val="tx1">
                    <a:tint val="75000"/>
                  </a:schemeClr>
                </a:solidFill>
                <a:uFillTx/>
              </a:defRPr>
            </a:lvl7pPr>
            <a:lvl8pPr marL="3200320" indent="0">
              <a:buNone/>
              <a:defRPr sz="1600">
                <a:solidFill>
                  <a:schemeClr val="tx1">
                    <a:tint val="75000"/>
                  </a:schemeClr>
                </a:solidFill>
                <a:uFillTx/>
              </a:defRPr>
            </a:lvl8pPr>
            <a:lvl9pPr marL="3657509"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lvl1pPr>
              <a:defRPr>
                <a:solidFill>
                  <a:schemeClr val="tx1"/>
                </a:solidFill>
                <a:uFillTx/>
              </a:defRPr>
            </a:lvl1pPr>
          </a:lstStyle>
          <a:p>
            <a:endParaRPr lang="en-US">
              <a:uFillTx/>
            </a:endParaRPr>
          </a:p>
        </p:txBody>
      </p:sp>
      <p:sp>
        <p:nvSpPr>
          <p:cNvPr id="5" name="Footer Placeholder 4"/>
          <p:cNvSpPr>
            <a:spLocks noGrp="1"/>
          </p:cNvSpPr>
          <p:nvPr>
            <p:ph type="ftr" sz="quarter" idx="11"/>
          </p:nvPr>
        </p:nvSpPr>
        <p:spPr/>
        <p:txBody>
          <a:bodyPr/>
          <a:lstStyle>
            <a:lvl1pPr>
              <a:defRPr>
                <a:solidFill>
                  <a:schemeClr val="tx1"/>
                </a:solidFill>
                <a:uFillTx/>
              </a:defRPr>
            </a:lvl1pPr>
          </a:lstStyle>
          <a:p>
            <a:endParaRPr lang="en-US">
              <a:uFillTx/>
            </a:endParaRPr>
          </a:p>
        </p:txBody>
      </p:sp>
      <p:sp>
        <p:nvSpPr>
          <p:cNvPr id="6" name="Slide Number Placeholder 5"/>
          <p:cNvSpPr>
            <a:spLocks noGrp="1"/>
          </p:cNvSpPr>
          <p:nvPr>
            <p:ph type="sldNum" sz="quarter" idx="12"/>
          </p:nvPr>
        </p:nvSpPr>
        <p:spPr/>
        <p:txBody>
          <a:bodyPr/>
          <a:lstStyle>
            <a:lvl1pPr>
              <a:defRPr>
                <a:solidFill>
                  <a:schemeClr val="tx1"/>
                </a:solidFill>
                <a:uFillTx/>
              </a:defRPr>
            </a:lvl1pPr>
          </a:lstStyle>
          <a:p>
            <a:fld id="{DC2A921A-EC74-6F4D-8465-D463C43FF014}" type="slidenum">
              <a:rPr lang="en-US" smtClean="0">
                <a:uFillTx/>
              </a:rPr>
              <a:pPr/>
              <a:t>‹#›</a:t>
            </a:fld>
            <a:endParaRPr lang="en-US">
              <a:uFillTx/>
            </a:endParaRPr>
          </a:p>
        </p:txBody>
      </p:sp>
    </p:spTree>
    <p:extLst>
      <p:ext uri="{BB962C8B-B14F-4D97-AF65-F5344CB8AC3E}">
        <p14:creationId xmlns:p14="http://schemas.microsoft.com/office/powerpoint/2010/main" val="183550451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endParaRPr lang="en-US">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939390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uFillTx/>
              </a:defRPr>
            </a:lvl1pPr>
            <a:lvl2pPr marL="457189" indent="0">
              <a:buNone/>
              <a:defRPr sz="2000" b="1">
                <a:uFillTx/>
              </a:defRPr>
            </a:lvl2pPr>
            <a:lvl3pPr marL="914377" indent="0">
              <a:buNone/>
              <a:defRPr sz="1800" b="1">
                <a:uFillTx/>
              </a:defRPr>
            </a:lvl3pPr>
            <a:lvl4pPr marL="1371566" indent="0">
              <a:buNone/>
              <a:defRPr sz="1600" b="1">
                <a:uFillTx/>
              </a:defRPr>
            </a:lvl4pPr>
            <a:lvl5pPr marL="1828754" indent="0">
              <a:buNone/>
              <a:defRPr sz="1600" b="1">
                <a:uFillTx/>
              </a:defRPr>
            </a:lvl5pPr>
            <a:lvl6pPr marL="2285943" indent="0">
              <a:buNone/>
              <a:defRPr sz="1600" b="1">
                <a:uFillTx/>
              </a:defRPr>
            </a:lvl6pPr>
            <a:lvl7pPr marL="2743131" indent="0">
              <a:buNone/>
              <a:defRPr sz="1600" b="1">
                <a:uFillTx/>
              </a:defRPr>
            </a:lvl7pPr>
            <a:lvl8pPr marL="3200320" indent="0">
              <a:buNone/>
              <a:defRPr sz="1600" b="1">
                <a:uFillTx/>
              </a:defRPr>
            </a:lvl8pPr>
            <a:lvl9pPr marL="3657509"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uFillTx/>
              </a:defRPr>
            </a:lvl1pPr>
            <a:lvl2pPr marL="457189" indent="0">
              <a:buNone/>
              <a:defRPr sz="2000" b="1">
                <a:uFillTx/>
              </a:defRPr>
            </a:lvl2pPr>
            <a:lvl3pPr marL="914377" indent="0">
              <a:buNone/>
              <a:defRPr sz="1800" b="1">
                <a:uFillTx/>
              </a:defRPr>
            </a:lvl3pPr>
            <a:lvl4pPr marL="1371566" indent="0">
              <a:buNone/>
              <a:defRPr sz="1600" b="1">
                <a:uFillTx/>
              </a:defRPr>
            </a:lvl4pPr>
            <a:lvl5pPr marL="1828754" indent="0">
              <a:buNone/>
              <a:defRPr sz="1600" b="1">
                <a:uFillTx/>
              </a:defRPr>
            </a:lvl5pPr>
            <a:lvl6pPr marL="2285943" indent="0">
              <a:buNone/>
              <a:defRPr sz="1600" b="1">
                <a:uFillTx/>
              </a:defRPr>
            </a:lvl6pPr>
            <a:lvl7pPr marL="2743131" indent="0">
              <a:buNone/>
              <a:defRPr sz="1600" b="1">
                <a:uFillTx/>
              </a:defRPr>
            </a:lvl7pPr>
            <a:lvl8pPr marL="3200320" indent="0">
              <a:buNone/>
              <a:defRPr sz="1600" b="1">
                <a:uFillTx/>
              </a:defRPr>
            </a:lvl8pPr>
            <a:lvl9pPr marL="3657509"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endParaRPr lang="en-US">
              <a:solidFill>
                <a:srgbClr val="000000">
                  <a:tint val="75000"/>
                </a:srgbClr>
              </a:solidFill>
              <a:uFillTx/>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uFillTx/>
            </a:endParaRPr>
          </a:p>
        </p:txBody>
      </p:sp>
      <p:sp>
        <p:nvSpPr>
          <p:cNvPr id="9" name="Slide Number Placeholder 8"/>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1450807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endParaRPr lang="en-US">
              <a:solidFill>
                <a:srgbClr val="000000">
                  <a:tint val="75000"/>
                </a:srgbClr>
              </a:solidFill>
              <a:uFillTx/>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uFillTx/>
            </a:endParaRPr>
          </a:p>
        </p:txBody>
      </p:sp>
      <p:sp>
        <p:nvSpPr>
          <p:cNvPr id="5" name="Slide Number Placeholder 4"/>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2735144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tint val="75000"/>
                </a:srgbClr>
              </a:solidFill>
              <a:uFillTx/>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uFillTx/>
            </a:endParaRP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3951013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uFillTx/>
              </a:defRPr>
            </a:lvl1pPr>
            <a:lvl2pPr marL="457189" indent="0">
              <a:buNone/>
              <a:defRPr sz="1400">
                <a:uFillTx/>
              </a:defRPr>
            </a:lvl2pPr>
            <a:lvl3pPr marL="914377" indent="0">
              <a:buNone/>
              <a:defRPr sz="1200">
                <a:uFillTx/>
              </a:defRPr>
            </a:lvl3pPr>
            <a:lvl4pPr marL="1371566" indent="0">
              <a:buNone/>
              <a:defRPr sz="1000">
                <a:uFillTx/>
              </a:defRPr>
            </a:lvl4pPr>
            <a:lvl5pPr marL="1828754" indent="0">
              <a:buNone/>
              <a:defRPr sz="1000">
                <a:uFillTx/>
              </a:defRPr>
            </a:lvl5pPr>
            <a:lvl6pPr marL="2285943" indent="0">
              <a:buNone/>
              <a:defRPr sz="1000">
                <a:uFillTx/>
              </a:defRPr>
            </a:lvl6pPr>
            <a:lvl7pPr marL="2743131" indent="0">
              <a:buNone/>
              <a:defRPr sz="1000">
                <a:uFillTx/>
              </a:defRPr>
            </a:lvl7pPr>
            <a:lvl8pPr marL="3200320" indent="0">
              <a:buNone/>
              <a:defRPr sz="1000">
                <a:uFillTx/>
              </a:defRPr>
            </a:lvl8pPr>
            <a:lvl9pPr marL="3657509"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1000618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uFillTx/>
              </a:defRPr>
            </a:lvl1pPr>
            <a:lvl2pPr marL="457189" indent="0">
              <a:buNone/>
              <a:defRPr sz="2800">
                <a:uFillTx/>
              </a:defRPr>
            </a:lvl2pPr>
            <a:lvl3pPr marL="914377" indent="0">
              <a:buNone/>
              <a:defRPr sz="2400">
                <a:uFillTx/>
              </a:defRPr>
            </a:lvl3pPr>
            <a:lvl4pPr marL="1371566" indent="0">
              <a:buNone/>
              <a:defRPr sz="2000">
                <a:uFillTx/>
              </a:defRPr>
            </a:lvl4pPr>
            <a:lvl5pPr marL="1828754" indent="0">
              <a:buNone/>
              <a:defRPr sz="2000">
                <a:uFillTx/>
              </a:defRPr>
            </a:lvl5pPr>
            <a:lvl6pPr marL="2285943" indent="0">
              <a:buNone/>
              <a:defRPr sz="2000">
                <a:uFillTx/>
              </a:defRPr>
            </a:lvl6pPr>
            <a:lvl7pPr marL="2743131" indent="0">
              <a:buNone/>
              <a:defRPr sz="2000">
                <a:uFillTx/>
              </a:defRPr>
            </a:lvl7pPr>
            <a:lvl8pPr marL="3200320" indent="0">
              <a:buNone/>
              <a:defRPr sz="2000">
                <a:uFillTx/>
              </a:defRPr>
            </a:lvl8pPr>
            <a:lvl9pPr marL="3657509" indent="0">
              <a:buNone/>
              <a:defRPr sz="2000">
                <a:uFillTx/>
              </a:defRPr>
            </a:lvl9pPr>
          </a:lstStyle>
          <a:p>
            <a:endParaRPr lang="en-US">
              <a:uFillTx/>
            </a:endParaRP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uFillTx/>
              </a:defRPr>
            </a:lvl1pPr>
            <a:lvl2pPr marL="457189" indent="0">
              <a:buNone/>
              <a:defRPr sz="1400">
                <a:uFillTx/>
              </a:defRPr>
            </a:lvl2pPr>
            <a:lvl3pPr marL="914377" indent="0">
              <a:buNone/>
              <a:defRPr sz="1200">
                <a:uFillTx/>
              </a:defRPr>
            </a:lvl3pPr>
            <a:lvl4pPr marL="1371566" indent="0">
              <a:buNone/>
              <a:defRPr sz="1000">
                <a:uFillTx/>
              </a:defRPr>
            </a:lvl4pPr>
            <a:lvl5pPr marL="1828754" indent="0">
              <a:buNone/>
              <a:defRPr sz="1000">
                <a:uFillTx/>
              </a:defRPr>
            </a:lvl5pPr>
            <a:lvl6pPr marL="2285943" indent="0">
              <a:buNone/>
              <a:defRPr sz="1000">
                <a:uFillTx/>
              </a:defRPr>
            </a:lvl6pPr>
            <a:lvl7pPr marL="2743131" indent="0">
              <a:buNone/>
              <a:defRPr sz="1000">
                <a:uFillTx/>
              </a:defRPr>
            </a:lvl7pPr>
            <a:lvl8pPr marL="3200320" indent="0">
              <a:buNone/>
              <a:defRPr sz="1000">
                <a:uFillTx/>
              </a:defRPr>
            </a:lvl8pPr>
            <a:lvl9pPr marL="3657509"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endParaRPr lang="en-US">
              <a:solidFill>
                <a:srgbClr val="000000">
                  <a:tint val="75000"/>
                </a:srgbClr>
              </a:solidFill>
              <a:uFillTx/>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uFillTx/>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795695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423975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endParaRPr lang="en-US">
              <a:solidFill>
                <a:srgbClr val="000000">
                  <a:tint val="75000"/>
                </a:srgbClr>
              </a:solidFill>
              <a:uFillTx/>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uFillTx/>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a:t>
            </a:fld>
            <a:endParaRPr lang="en-US">
              <a:solidFill>
                <a:srgbClr val="000000">
                  <a:tint val="75000"/>
                </a:srgbClr>
              </a:solidFill>
              <a:uFillTx/>
            </a:endParaRPr>
          </a:p>
        </p:txBody>
      </p:sp>
    </p:spTree>
    <p:extLst>
      <p:ext uri="{BB962C8B-B14F-4D97-AF65-F5344CB8AC3E}">
        <p14:creationId xmlns:p14="http://schemas.microsoft.com/office/powerpoint/2010/main" val="4291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624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Title Slide">
    <p:bg>
      <p:bgRef idx="1003">
        <a:schemeClr val="bg2"/>
      </p:bgRef>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 y="1915566"/>
            <a:ext cx="12191999" cy="1996034"/>
          </a:xfrm>
        </p:spPr>
        <p:txBody>
          <a:bodyPr/>
          <a:lstStyle>
            <a:lvl1pPr algn="ctr">
              <a:defRPr b="0" i="0">
                <a:solidFill>
                  <a:schemeClr val="tx1"/>
                </a:solidFill>
                <a:uFillTx/>
                <a:latin typeface="Helvetica Neue Light" charset="0"/>
                <a:ea typeface="Helvetica Neue Light" charset="0"/>
                <a:cs typeface="Helvetica Neue Light" charset="0"/>
              </a:defRPr>
            </a:lvl1pPr>
          </a:lstStyle>
          <a:p>
            <a:r>
              <a:rPr lang="en-US" dirty="0">
                <a:uFillTx/>
              </a:rPr>
              <a:t>Click to edit Master title style</a:t>
            </a:r>
          </a:p>
        </p:txBody>
      </p:sp>
      <p:sp>
        <p:nvSpPr>
          <p:cNvPr id="5" name="Date Placeholder 4"/>
          <p:cNvSpPr>
            <a:spLocks noGrp="1" noChangeArrowheads="1"/>
          </p:cNvSpPr>
          <p:nvPr>
            <p:ph type="dt" sz="half" idx="10"/>
          </p:nvPr>
        </p:nvSpPr>
        <p:spPr bwMode="auto">
          <a:xfrm>
            <a:off x="914400" y="6248400"/>
            <a:ext cx="2540000" cy="457200"/>
          </a:xfrm>
          <a:prstGeom prst="rect">
            <a:avLst/>
          </a:prstGeom>
          <a:ln>
            <a:miter lim="800000"/>
          </a:ln>
        </p:spPr>
        <p:txBody>
          <a:bodyPr vert="horz" wrap="square" lIns="91440" tIns="45720" rIns="91440" bIns="45720" numCol="1" anchor="t" anchorCtr="0" compatLnSpc="1">
            <a:prstTxWarp prst="textNoShape">
              <a:avLst/>
            </a:prstTxWarp>
          </a:bodyPr>
          <a:lstStyle>
            <a:lvl1pP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6" name="Footer Placeholder 5"/>
          <p:cNvSpPr>
            <a:spLocks noGrp="1" noChangeArrowheads="1"/>
          </p:cNvSpPr>
          <p:nvPr>
            <p:ph type="ftr" sz="quarter" idx="11"/>
          </p:nvPr>
        </p:nvSpPr>
        <p:spPr bwMode="auto">
          <a:xfrm>
            <a:off x="4165600" y="6248400"/>
            <a:ext cx="3860800" cy="457200"/>
          </a:xfrm>
          <a:prstGeom prst="rect">
            <a:avLst/>
          </a:prstGeom>
          <a:ln>
            <a:miter lim="800000"/>
          </a:ln>
        </p:spPr>
        <p:txBody>
          <a:bodyPr vert="horz" wrap="square" lIns="91440" tIns="45720" rIns="91440" bIns="45720" numCol="1" anchor="t" anchorCtr="0" compatLnSpc="1">
            <a:prstTxWarp prst="textNoShape">
              <a:avLst/>
            </a:prstTxWarp>
          </a:bodyPr>
          <a:lstStyle>
            <a:lvl1pPr algn="ct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7" name="Rectangle 6"/>
          <p:cNvSpPr>
            <a:spLocks noGrp="1" noChangeArrowheads="1"/>
          </p:cNvSpPr>
          <p:nvPr>
            <p:ph type="sldNum" sz="quarter" idx="12"/>
          </p:nvPr>
        </p:nvSpPr>
        <p:spPr>
          <a:xfrm>
            <a:off x="8737600" y="6248400"/>
            <a:ext cx="2540000" cy="457200"/>
          </a:xfrm>
        </p:spPr>
        <p:txBody>
          <a:bodyPr/>
          <a:lstStyle>
            <a:lvl1pPr>
              <a:defRPr b="0" i="0">
                <a:uFillTx/>
                <a:latin typeface="Helvetica Neue Light" charset="0"/>
                <a:ea typeface="Helvetica Neue Light" charset="0"/>
                <a:cs typeface="Helvetica Neue Light" charset="0"/>
              </a:defRPr>
            </a:lvl1pPr>
          </a:lstStyle>
          <a:p>
            <a:fld id="{0707532D-10C1-AA49-B4A4-A871B8E03AF0}" type="slidenum">
              <a:rPr lang="en-US" smtClean="0">
                <a:uFillTx/>
              </a:rPr>
              <a:pPr/>
              <a:t>‹#›</a:t>
            </a:fld>
            <a:endParaRPr lang="en-US">
              <a:uFillTx/>
            </a:endParaRPr>
          </a:p>
        </p:txBody>
      </p:sp>
    </p:spTree>
    <p:extLst>
      <p:ext uri="{BB962C8B-B14F-4D97-AF65-F5344CB8AC3E}">
        <p14:creationId xmlns:p14="http://schemas.microsoft.com/office/powerpoint/2010/main" val="2232571785"/>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4_Title Slide">
    <p:bg>
      <p:bgPr>
        <a:solidFill>
          <a:schemeClr val="accent5"/>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 y="1915566"/>
            <a:ext cx="12191999" cy="1996034"/>
          </a:xfrm>
        </p:spPr>
        <p:txBody>
          <a:bodyPr/>
          <a:lstStyle>
            <a:lvl1pPr algn="ctr">
              <a:defRPr b="0" i="0">
                <a:solidFill>
                  <a:schemeClr val="tx1"/>
                </a:solidFill>
                <a:uFillTx/>
                <a:latin typeface="Helvetica Neue Light" charset="0"/>
                <a:ea typeface="Helvetica Neue Light" charset="0"/>
                <a:cs typeface="Helvetica Neue Light" charset="0"/>
              </a:defRPr>
            </a:lvl1pPr>
          </a:lstStyle>
          <a:p>
            <a:r>
              <a:rPr lang="en-US" dirty="0">
                <a:uFillTx/>
              </a:rPr>
              <a:t>Click to edit Master title style</a:t>
            </a:r>
          </a:p>
        </p:txBody>
      </p:sp>
      <p:sp>
        <p:nvSpPr>
          <p:cNvPr id="5" name="Date Placeholder 4"/>
          <p:cNvSpPr>
            <a:spLocks noGrp="1" noChangeArrowheads="1"/>
          </p:cNvSpPr>
          <p:nvPr>
            <p:ph type="dt" sz="half" idx="10"/>
          </p:nvPr>
        </p:nvSpPr>
        <p:spPr bwMode="auto">
          <a:xfrm>
            <a:off x="914400" y="6248400"/>
            <a:ext cx="2540000" cy="457200"/>
          </a:xfrm>
          <a:prstGeom prst="rect">
            <a:avLst/>
          </a:prstGeom>
          <a:ln>
            <a:miter lim="800000"/>
          </a:ln>
        </p:spPr>
        <p:txBody>
          <a:bodyPr vert="horz" wrap="square" lIns="91440" tIns="45720" rIns="91440" bIns="45720" numCol="1" anchor="t" anchorCtr="0" compatLnSpc="1">
            <a:prstTxWarp prst="textNoShape">
              <a:avLst/>
            </a:prstTxWarp>
          </a:bodyPr>
          <a:lstStyle>
            <a:lvl1pP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6" name="Footer Placeholder 5"/>
          <p:cNvSpPr>
            <a:spLocks noGrp="1" noChangeArrowheads="1"/>
          </p:cNvSpPr>
          <p:nvPr>
            <p:ph type="ftr" sz="quarter" idx="11"/>
          </p:nvPr>
        </p:nvSpPr>
        <p:spPr bwMode="auto">
          <a:xfrm>
            <a:off x="4165600" y="6248400"/>
            <a:ext cx="3860800" cy="457200"/>
          </a:xfrm>
          <a:prstGeom prst="rect">
            <a:avLst/>
          </a:prstGeom>
          <a:ln>
            <a:miter lim="800000"/>
          </a:ln>
        </p:spPr>
        <p:txBody>
          <a:bodyPr vert="horz" wrap="square" lIns="91440" tIns="45720" rIns="91440" bIns="45720" numCol="1" anchor="t" anchorCtr="0" compatLnSpc="1">
            <a:prstTxWarp prst="textNoShape">
              <a:avLst/>
            </a:prstTxWarp>
          </a:bodyPr>
          <a:lstStyle>
            <a:lvl1pPr algn="ctr" eaLnBrk="0" hangingPunct="0">
              <a:defRPr sz="1400" b="0" i="0">
                <a:solidFill>
                  <a:schemeClr val="tx1"/>
                </a:solidFill>
                <a:uFillTx/>
                <a:latin typeface="Helvetica Neue Light" charset="0"/>
                <a:ea typeface="Helvetica Neue Light" charset="0"/>
                <a:cs typeface="Helvetica Neue Light" charset="0"/>
              </a:defRPr>
            </a:lvl1pPr>
          </a:lstStyle>
          <a:p>
            <a:pPr>
              <a:defRPr>
                <a:uFillTx/>
              </a:defRPr>
            </a:pPr>
            <a:endParaRPr lang="en-US">
              <a:uFillTx/>
            </a:endParaRPr>
          </a:p>
        </p:txBody>
      </p:sp>
      <p:sp>
        <p:nvSpPr>
          <p:cNvPr id="7" name="Rectangle 6"/>
          <p:cNvSpPr>
            <a:spLocks noGrp="1" noChangeArrowheads="1"/>
          </p:cNvSpPr>
          <p:nvPr>
            <p:ph type="sldNum" sz="quarter" idx="12"/>
          </p:nvPr>
        </p:nvSpPr>
        <p:spPr>
          <a:xfrm>
            <a:off x="8737600" y="6248400"/>
            <a:ext cx="2540000" cy="457200"/>
          </a:xfrm>
        </p:spPr>
        <p:txBody>
          <a:bodyPr/>
          <a:lstStyle>
            <a:lvl1pPr>
              <a:defRPr b="0" i="0">
                <a:uFillTx/>
                <a:latin typeface="Helvetica Neue Light" charset="0"/>
                <a:ea typeface="Helvetica Neue Light" charset="0"/>
                <a:cs typeface="Helvetica Neue Light" charset="0"/>
              </a:defRPr>
            </a:lvl1pPr>
          </a:lstStyle>
          <a:p>
            <a:fld id="{0707532D-10C1-AA49-B4A4-A871B8E03AF0}" type="slidenum">
              <a:rPr lang="en-US" smtClean="0">
                <a:uFillTx/>
              </a:rPr>
              <a:pPr/>
              <a:t>‹#›</a:t>
            </a:fld>
            <a:endParaRPr lang="en-US">
              <a:uFillTx/>
            </a:endParaRPr>
          </a:p>
        </p:txBody>
      </p:sp>
    </p:spTree>
    <p:extLst>
      <p:ext uri="{BB962C8B-B14F-4D97-AF65-F5344CB8AC3E}">
        <p14:creationId xmlns:p14="http://schemas.microsoft.com/office/powerpoint/2010/main" val="286109075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fr-FR" sz="2000"/>
          </a:p>
        </p:txBody>
      </p:sp>
      <p:sp>
        <p:nvSpPr>
          <p:cNvPr id="1364994" name="Rectangle 2"/>
          <p:cNvSpPr>
            <a:spLocks noGrp="1" noChangeArrowheads="1"/>
          </p:cNvSpPr>
          <p:nvPr>
            <p:ph type="ctrTitle"/>
          </p:nvPr>
        </p:nvSpPr>
        <p:spPr>
          <a:xfrm>
            <a:off x="914400" y="990600"/>
            <a:ext cx="10363200" cy="1371600"/>
          </a:xfrm>
        </p:spPr>
        <p:txBody>
          <a:bodyPr/>
          <a:lstStyle>
            <a:lvl1pPr>
              <a:defRPr sz="4000"/>
            </a:lvl1pPr>
          </a:lstStyle>
          <a:p>
            <a:r>
              <a:rPr lang="en-US"/>
              <a:t>Click to edit Master title style</a:t>
            </a:r>
          </a:p>
        </p:txBody>
      </p:sp>
      <p:sp>
        <p:nvSpPr>
          <p:cNvPr id="1364995"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en-US"/>
              <a:t>Click to edit Master subtitle style</a:t>
            </a:r>
          </a:p>
        </p:txBody>
      </p:sp>
    </p:spTree>
    <p:extLst>
      <p:ext uri="{BB962C8B-B14F-4D97-AF65-F5344CB8AC3E}">
        <p14:creationId xmlns:p14="http://schemas.microsoft.com/office/powerpoint/2010/main" val="44980197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itle 6"/>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59309966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949970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55651" y="1333500"/>
            <a:ext cx="52324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91251" y="1333500"/>
            <a:ext cx="5232400" cy="468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235792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730369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lang="fr-FR"/>
          </a:p>
        </p:txBody>
      </p:sp>
      <p:sp>
        <p:nvSpPr>
          <p:cNvPr id="3" name="Rectangle 6"/>
          <p:cNvSpPr>
            <a:spLocks noGrp="1" noChangeArrowheads="1"/>
          </p:cNvSpPr>
          <p:nvPr>
            <p:ph type="dt" sz="half" idx="10"/>
          </p:nvPr>
        </p:nvSpPr>
        <p:spPr>
          <a:xfrm>
            <a:off x="812800" y="6245225"/>
            <a:ext cx="2641600" cy="476250"/>
          </a:xfrm>
          <a:prstGeom prst="rect">
            <a:avLst/>
          </a:prstGeom>
          <a:ln/>
        </p:spPr>
        <p:txBody>
          <a:bodyPr/>
          <a:lstStyle>
            <a:lvl1pPr>
              <a:defRPr/>
            </a:lvl1pPr>
          </a:lstStyle>
          <a:p>
            <a:pPr>
              <a:defRPr/>
            </a:pPr>
            <a:endParaRPr lang="en-US"/>
          </a:p>
        </p:txBody>
      </p:sp>
      <p:sp>
        <p:nvSpPr>
          <p:cNvPr id="4" name="Rectangle 7"/>
          <p:cNvSpPr>
            <a:spLocks noGrp="1" noChangeArrowheads="1"/>
          </p:cNvSpPr>
          <p:nvPr>
            <p:ph type="ftr" sz="quarter" idx="11"/>
          </p:nvPr>
        </p:nvSpPr>
        <p:spPr>
          <a:xfrm>
            <a:off x="4165600" y="6381750"/>
            <a:ext cx="3860800" cy="476250"/>
          </a:xfrm>
          <a:prstGeom prst="rect">
            <a:avLst/>
          </a:prstGeom>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xfrm>
            <a:off x="8737600" y="6381750"/>
            <a:ext cx="2641600" cy="476250"/>
          </a:xfrm>
          <a:prstGeom prst="rect">
            <a:avLst/>
          </a:prstGeom>
          <a:ln/>
        </p:spPr>
        <p:txBody>
          <a:bodyPr/>
          <a:lstStyle>
            <a:lvl1pPr>
              <a:defRPr/>
            </a:lvl1pPr>
          </a:lstStyle>
          <a:p>
            <a:pPr>
              <a:defRPr/>
            </a:pPr>
            <a:fld id="{5D8990CB-EB99-4DC6-9D7B-36BB4DB2E5BC}" type="slidenum">
              <a:rPr lang="en-US" altLang="fr-FR"/>
              <a:pPr>
                <a:defRPr/>
              </a:pPr>
              <a:t>‹#›</a:t>
            </a:fld>
            <a:r>
              <a:rPr lang="en-US" altLang="fr-FR"/>
              <a:t> of 70</a:t>
            </a:r>
          </a:p>
        </p:txBody>
      </p:sp>
    </p:spTree>
    <p:extLst>
      <p:ext uri="{BB962C8B-B14F-4D97-AF65-F5344CB8AC3E}">
        <p14:creationId xmlns:p14="http://schemas.microsoft.com/office/powerpoint/2010/main" val="281713289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4096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46717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21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521242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dt" sz="half" idx="10"/>
          </p:nvPr>
        </p:nvSpPr>
        <p:spPr>
          <a:xfrm>
            <a:off x="812800" y="6245225"/>
            <a:ext cx="2641600" cy="476250"/>
          </a:xfrm>
          <a:prstGeom prst="rect">
            <a:avLst/>
          </a:prstGeom>
        </p:spPr>
        <p:txBody>
          <a:bodyPr/>
          <a:lstStyle>
            <a:lvl1pPr>
              <a:defRPr/>
            </a:lvl1pPr>
          </a:lstStyle>
          <a:p>
            <a:pPr>
              <a:defRPr/>
            </a:pPr>
            <a:endParaRPr lang="en-US"/>
          </a:p>
        </p:txBody>
      </p:sp>
      <p:sp>
        <p:nvSpPr>
          <p:cNvPr id="5" name="Rectangle 7"/>
          <p:cNvSpPr>
            <a:spLocks noGrp="1" noChangeArrowheads="1"/>
          </p:cNvSpPr>
          <p:nvPr>
            <p:ph type="ftr" sz="quarter" idx="11"/>
          </p:nvPr>
        </p:nvSpPr>
        <p:spPr>
          <a:xfrm>
            <a:off x="4165600" y="6381750"/>
            <a:ext cx="3860800" cy="476250"/>
          </a:xfrm>
          <a:prstGeom prst="rect">
            <a:avLst/>
          </a:prstGeom>
        </p:spPr>
        <p:txBody>
          <a:bodyPr/>
          <a:lstStyle>
            <a:lvl1pPr>
              <a:defRPr/>
            </a:lvl1pPr>
          </a:lstStyle>
          <a:p>
            <a:pPr>
              <a:defRPr/>
            </a:pPr>
            <a:endParaRPr lang="en-US"/>
          </a:p>
        </p:txBody>
      </p:sp>
      <p:sp>
        <p:nvSpPr>
          <p:cNvPr id="6" name="Rectangle 8"/>
          <p:cNvSpPr>
            <a:spLocks noGrp="1" noChangeArrowheads="1"/>
          </p:cNvSpPr>
          <p:nvPr>
            <p:ph type="sldNum" sz="quarter" idx="12"/>
          </p:nvPr>
        </p:nvSpPr>
        <p:spPr>
          <a:xfrm>
            <a:off x="8737600" y="6381750"/>
            <a:ext cx="2641600" cy="476250"/>
          </a:xfrm>
          <a:prstGeom prst="rect">
            <a:avLst/>
          </a:prstGeom>
        </p:spPr>
        <p:txBody>
          <a:bodyPr/>
          <a:lstStyle>
            <a:lvl1pPr>
              <a:defRPr/>
            </a:lvl1pPr>
          </a:lstStyle>
          <a:p>
            <a:pPr>
              <a:defRPr/>
            </a:pPr>
            <a:fld id="{3E6D4FA7-717A-4A12-9636-48C80B927046}" type="slidenum">
              <a:rPr lang="en-US" altLang="fr-FR"/>
              <a:pPr>
                <a:defRPr/>
              </a:pPr>
              <a:t>‹#›</a:t>
            </a:fld>
            <a:r>
              <a:rPr lang="en-US" altLang="fr-FR"/>
              <a:t> of 70</a:t>
            </a:r>
          </a:p>
        </p:txBody>
      </p:sp>
    </p:spTree>
    <p:extLst>
      <p:ext uri="{BB962C8B-B14F-4D97-AF65-F5344CB8AC3E}">
        <p14:creationId xmlns:p14="http://schemas.microsoft.com/office/powerpoint/2010/main" val="164452024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5118" y="395288"/>
            <a:ext cx="2669116" cy="56245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755651" y="395288"/>
            <a:ext cx="780626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6"/>
          <p:cNvSpPr>
            <a:spLocks noGrp="1" noChangeArrowheads="1"/>
          </p:cNvSpPr>
          <p:nvPr>
            <p:ph type="dt" sz="half" idx="10"/>
          </p:nvPr>
        </p:nvSpPr>
        <p:spPr>
          <a:xfrm>
            <a:off x="812800" y="6245225"/>
            <a:ext cx="2641600" cy="476250"/>
          </a:xfrm>
          <a:prstGeom prst="rect">
            <a:avLst/>
          </a:prstGeom>
        </p:spPr>
        <p:txBody>
          <a:bodyPr/>
          <a:lstStyle>
            <a:lvl1pPr>
              <a:defRPr/>
            </a:lvl1pPr>
          </a:lstStyle>
          <a:p>
            <a:pPr>
              <a:defRPr/>
            </a:pPr>
            <a:endParaRPr lang="en-US"/>
          </a:p>
        </p:txBody>
      </p:sp>
      <p:sp>
        <p:nvSpPr>
          <p:cNvPr id="5" name="Rectangle 7"/>
          <p:cNvSpPr>
            <a:spLocks noGrp="1" noChangeArrowheads="1"/>
          </p:cNvSpPr>
          <p:nvPr>
            <p:ph type="ftr" sz="quarter" idx="11"/>
          </p:nvPr>
        </p:nvSpPr>
        <p:spPr>
          <a:xfrm>
            <a:off x="4165600" y="6381750"/>
            <a:ext cx="3860800" cy="476250"/>
          </a:xfrm>
          <a:prstGeom prst="rect">
            <a:avLst/>
          </a:prstGeom>
        </p:spPr>
        <p:txBody>
          <a:bodyPr/>
          <a:lstStyle>
            <a:lvl1pPr>
              <a:defRPr/>
            </a:lvl1pPr>
          </a:lstStyle>
          <a:p>
            <a:pPr>
              <a:defRPr/>
            </a:pPr>
            <a:endParaRPr lang="en-US"/>
          </a:p>
        </p:txBody>
      </p:sp>
      <p:sp>
        <p:nvSpPr>
          <p:cNvPr id="6" name="Rectangle 8"/>
          <p:cNvSpPr>
            <a:spLocks noGrp="1" noChangeArrowheads="1"/>
          </p:cNvSpPr>
          <p:nvPr>
            <p:ph type="sldNum" sz="quarter" idx="12"/>
          </p:nvPr>
        </p:nvSpPr>
        <p:spPr>
          <a:xfrm>
            <a:off x="8737600" y="6381750"/>
            <a:ext cx="2641600" cy="476250"/>
          </a:xfrm>
          <a:prstGeom prst="rect">
            <a:avLst/>
          </a:prstGeom>
        </p:spPr>
        <p:txBody>
          <a:bodyPr/>
          <a:lstStyle>
            <a:lvl1pPr>
              <a:defRPr/>
            </a:lvl1pPr>
          </a:lstStyle>
          <a:p>
            <a:pPr>
              <a:defRPr/>
            </a:pPr>
            <a:fld id="{B692753E-6449-4544-A18A-6C2DE1B217A6}" type="slidenum">
              <a:rPr lang="en-US" altLang="fr-FR"/>
              <a:pPr>
                <a:defRPr/>
              </a:pPr>
              <a:t>‹#›</a:t>
            </a:fld>
            <a:r>
              <a:rPr lang="en-US" altLang="fr-FR"/>
              <a:t> of 70</a:t>
            </a:r>
          </a:p>
        </p:txBody>
      </p:sp>
    </p:spTree>
    <p:extLst>
      <p:ext uri="{BB962C8B-B14F-4D97-AF65-F5344CB8AC3E}">
        <p14:creationId xmlns:p14="http://schemas.microsoft.com/office/powerpoint/2010/main" val="109641169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F836-24F8-FF41-B866-821C61715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E48F24-A706-B44B-8975-8E36485774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133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8397-BB94-9F45-8625-D2A3D9F15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A6DE0-4623-A740-9AD6-C5BEAF3AFA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9EB19-1270-3A4A-848D-65F18E739E6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8138A42-044D-2347-B41A-D9B56BA5BB34}"/>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6" name="Slide Number Placeholder 5">
            <a:extLst>
              <a:ext uri="{FF2B5EF4-FFF2-40B4-BE49-F238E27FC236}">
                <a16:creationId xmlns:a16="http://schemas.microsoft.com/office/drawing/2014/main" id="{1C0741A7-86DE-F449-925E-C80C26EF10DB}"/>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4028871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03F4-C86D-844D-A3F3-8BC4EE9C8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7AFA4-C859-E14E-8D6B-13F342926F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931D1-1E85-8249-9A32-C0F682E991E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E550E5A-C36E-FB43-9490-C2E7EF5EFD75}"/>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6" name="Slide Number Placeholder 5">
            <a:extLst>
              <a:ext uri="{FF2B5EF4-FFF2-40B4-BE49-F238E27FC236}">
                <a16:creationId xmlns:a16="http://schemas.microsoft.com/office/drawing/2014/main" id="{30B9C222-34FE-254A-B5A4-FBD157F65A9A}"/>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538678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C850-2A4E-7B44-89BF-F049AA728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B39045-7416-774D-A5C0-FBE61899DC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A5DD9-7F53-C94E-B376-90B45A7CBB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28C77-0B58-CD47-A803-4F9DC3C9919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9C4D555-8B8E-444E-879D-E5EB07FB58E2}"/>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7" name="Slide Number Placeholder 6">
            <a:extLst>
              <a:ext uri="{FF2B5EF4-FFF2-40B4-BE49-F238E27FC236}">
                <a16:creationId xmlns:a16="http://schemas.microsoft.com/office/drawing/2014/main" id="{ED6F484E-81A4-0841-83F4-2ED473CE7D70}"/>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2093533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035E-89B8-9B40-8ABA-4BF2D8BF8F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B98606-53E4-1A4A-A1C7-47D8F17677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C16578-1F6F-7F49-80E7-8F68176BB7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FE39F-9C04-4A43-B71A-3E8BE8BF9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18833-A32B-C54E-A42C-A03D2A0378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DC827-4072-3E46-8990-FACFB87CC77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D8C8B0C9-524E-3E46-879A-E01435152A2E}"/>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9" name="Slide Number Placeholder 8">
            <a:extLst>
              <a:ext uri="{FF2B5EF4-FFF2-40B4-BE49-F238E27FC236}">
                <a16:creationId xmlns:a16="http://schemas.microsoft.com/office/drawing/2014/main" id="{B8572455-A98C-C248-9022-19887096E455}"/>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424945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F778-9B8E-D048-A174-E29D4AA54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45AB1-54F0-7840-A5E2-C45C98C388B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D348172F-6A72-F84B-B790-C545263EBE76}"/>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5" name="Slide Number Placeholder 4">
            <a:extLst>
              <a:ext uri="{FF2B5EF4-FFF2-40B4-BE49-F238E27FC236}">
                <a16:creationId xmlns:a16="http://schemas.microsoft.com/office/drawing/2014/main" id="{8F18F614-802F-0746-A344-A98BE4B4ECCE}"/>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2987939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17558-54CD-1D4A-B092-7D487A86E11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2110D08-ADE7-5243-9F37-F719AF37DEB9}"/>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4" name="Slide Number Placeholder 3">
            <a:extLst>
              <a:ext uri="{FF2B5EF4-FFF2-40B4-BE49-F238E27FC236}">
                <a16:creationId xmlns:a16="http://schemas.microsoft.com/office/drawing/2014/main" id="{385F066B-2542-7B43-8B5B-6DE13E8ED63C}"/>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3393196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207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90DE-8A44-DE44-803D-BA152E37B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CA8BDA-8860-C345-B078-95432EE9F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209A4C-EA71-BB4F-BBF8-E7130E653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1A107-57F0-E74C-93E4-B0A3C23A8D9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4F2C96D-A888-334A-8525-C204866DEEC2}"/>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7" name="Slide Number Placeholder 6">
            <a:extLst>
              <a:ext uri="{FF2B5EF4-FFF2-40B4-BE49-F238E27FC236}">
                <a16:creationId xmlns:a16="http://schemas.microsoft.com/office/drawing/2014/main" id="{2B41B515-CDDD-6541-9C2F-58C0417B7A1F}"/>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347950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0766-E9F6-AD40-BCFF-CF6372DFC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550568-1D00-5545-8FA1-DAE0EE39C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A58A7E-5979-6746-BB7F-CB96D4A66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7F7534-3189-9849-B5F3-023E6D57E86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FC27155-1E39-5B4A-AA97-89B4C780D3B0}"/>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7" name="Slide Number Placeholder 6">
            <a:extLst>
              <a:ext uri="{FF2B5EF4-FFF2-40B4-BE49-F238E27FC236}">
                <a16:creationId xmlns:a16="http://schemas.microsoft.com/office/drawing/2014/main" id="{42424D98-899D-CB4C-94FD-F5A25B6CC65B}"/>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2996167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E0C6-D09F-074E-88D6-53E77F6487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9D55F3-76A7-5844-B4D3-DE07136AD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9A1D8-BFE9-E04D-B235-09E63115E4B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3160028-052E-D649-A50F-70B497561271}"/>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6" name="Slide Number Placeholder 5">
            <a:extLst>
              <a:ext uri="{FF2B5EF4-FFF2-40B4-BE49-F238E27FC236}">
                <a16:creationId xmlns:a16="http://schemas.microsoft.com/office/drawing/2014/main" id="{46C48215-2526-ED4F-B7DF-8E012BC1712F}"/>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3770274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DEEC05-0475-4B4F-B0B9-32B9D7F993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9F089-CC21-C549-9CE1-00B5E4874B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DFBC9-062F-0048-91F9-E067DE1D90A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88F8B31-C660-5545-A794-0A7F2FF9E854}"/>
              </a:ext>
            </a:extLst>
          </p:cNvPr>
          <p:cNvSpPr>
            <a:spLocks noGrp="1"/>
          </p:cNvSpPr>
          <p:nvPr>
            <p:ph type="ftr" sz="quarter" idx="11"/>
          </p:nvPr>
        </p:nvSpPr>
        <p:spPr>
          <a:xfrm>
            <a:off x="-15767" y="6151102"/>
            <a:ext cx="6429445" cy="411163"/>
          </a:xfrm>
          <a:prstGeom prst="rect">
            <a:avLst/>
          </a:prstGeom>
        </p:spPr>
        <p:txBody>
          <a:bodyPr/>
          <a:lstStyle/>
          <a:p>
            <a:r>
              <a:rPr lang="en-US"/>
              <a:t>Breaking the Memory Wall with Optimal Tensor Rematerialization, Jain et al </a:t>
            </a:r>
          </a:p>
        </p:txBody>
      </p:sp>
      <p:sp>
        <p:nvSpPr>
          <p:cNvPr id="6" name="Slide Number Placeholder 5">
            <a:extLst>
              <a:ext uri="{FF2B5EF4-FFF2-40B4-BE49-F238E27FC236}">
                <a16:creationId xmlns:a16="http://schemas.microsoft.com/office/drawing/2014/main" id="{D4290F76-B93E-D444-A826-0BE15DAD4E6E}"/>
              </a:ext>
            </a:extLst>
          </p:cNvPr>
          <p:cNvSpPr>
            <a:spLocks noGrp="1"/>
          </p:cNvSpPr>
          <p:nvPr>
            <p:ph type="sldNum" sz="quarter" idx="12"/>
          </p:nvPr>
        </p:nvSpPr>
        <p:spPr>
          <a:xfrm>
            <a:off x="0" y="6538847"/>
            <a:ext cx="2743200" cy="365125"/>
          </a:xfrm>
          <a:prstGeom prst="rect">
            <a:avLst/>
          </a:prstGeom>
        </p:spPr>
        <p:txBody>
          <a:bodyPr/>
          <a:lstStyle/>
          <a:p>
            <a:fld id="{40174875-F6B2-5C4C-8B83-5B466A543559}" type="slidenum">
              <a:rPr lang="en-US" smtClean="0"/>
              <a:t>‹#›</a:t>
            </a:fld>
            <a:endParaRPr lang="en-US"/>
          </a:p>
        </p:txBody>
      </p:sp>
    </p:spTree>
    <p:extLst>
      <p:ext uri="{BB962C8B-B14F-4D97-AF65-F5344CB8AC3E}">
        <p14:creationId xmlns:p14="http://schemas.microsoft.com/office/powerpoint/2010/main" val="3177487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E3E8-D9ED-0A4B-A3C8-B7CF33DAF4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02F697-72B8-E54A-B448-203B18A2EA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B62872-3C65-5E47-A3ED-0D9D84A5C114}"/>
              </a:ext>
            </a:extLst>
          </p:cNvPr>
          <p:cNvSpPr>
            <a:spLocks noGrp="1"/>
          </p:cNvSpPr>
          <p:nvPr>
            <p:ph type="dt" sz="half" idx="10"/>
          </p:nvPr>
        </p:nvSpPr>
        <p:spPr/>
        <p:txBody>
          <a:bodyPr/>
          <a:lstStyle/>
          <a:p>
            <a:fld id="{20EDDD94-46C2-7243-BBB6-035D08E08EAD}" type="datetime1">
              <a:rPr lang="en-US" smtClean="0"/>
              <a:t>2/20/20</a:t>
            </a:fld>
            <a:endParaRPr lang="en-US"/>
          </a:p>
        </p:txBody>
      </p:sp>
      <p:sp>
        <p:nvSpPr>
          <p:cNvPr id="5" name="Footer Placeholder 4">
            <a:extLst>
              <a:ext uri="{FF2B5EF4-FFF2-40B4-BE49-F238E27FC236}">
                <a16:creationId xmlns:a16="http://schemas.microsoft.com/office/drawing/2014/main" id="{90B3F490-61BF-394F-873A-E3AD77B90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0B8D4-1850-6C40-9D95-E8B48EA13250}"/>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2603094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E9A4-D5CD-6142-9150-AC43821E6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C682E8-F930-704F-98C5-C93E41F82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ABAA2-21C3-0249-A1D2-55E58AB3EC4F}"/>
              </a:ext>
            </a:extLst>
          </p:cNvPr>
          <p:cNvSpPr>
            <a:spLocks noGrp="1"/>
          </p:cNvSpPr>
          <p:nvPr>
            <p:ph type="dt" sz="half" idx="10"/>
          </p:nvPr>
        </p:nvSpPr>
        <p:spPr/>
        <p:txBody>
          <a:bodyPr/>
          <a:lstStyle/>
          <a:p>
            <a:fld id="{36B45E19-F8DA-F043-83DD-7C40F4E009F6}" type="datetime1">
              <a:rPr lang="en-US" smtClean="0"/>
              <a:t>2/20/20</a:t>
            </a:fld>
            <a:endParaRPr lang="en-US"/>
          </a:p>
        </p:txBody>
      </p:sp>
      <p:sp>
        <p:nvSpPr>
          <p:cNvPr id="5" name="Footer Placeholder 4">
            <a:extLst>
              <a:ext uri="{FF2B5EF4-FFF2-40B4-BE49-F238E27FC236}">
                <a16:creationId xmlns:a16="http://schemas.microsoft.com/office/drawing/2014/main" id="{F46BE0CA-2110-0746-ADDD-77EE14873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38366-D6A3-874B-AD57-426AA672EF28}"/>
              </a:ext>
            </a:extLst>
          </p:cNvPr>
          <p:cNvSpPr>
            <a:spLocks noGrp="1"/>
          </p:cNvSpPr>
          <p:nvPr>
            <p:ph type="sldNum" sz="quarter" idx="12"/>
          </p:nvPr>
        </p:nvSpPr>
        <p:spPr>
          <a:xfrm>
            <a:off x="133202" y="6356350"/>
            <a:ext cx="704998" cy="365125"/>
          </a:xfrm>
          <a:prstGeom prst="rect">
            <a:avLst/>
          </a:prstGeom>
        </p:spPr>
        <p:txBody>
          <a:bodyPr/>
          <a:lstStyle>
            <a:lvl1pPr algn="l">
              <a:defRPr sz="2400" b="1">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5C21FAA9-B8A2-DE42-8B6F-6CA326C19E94}" type="slidenum">
              <a:rPr lang="en-US" smtClean="0"/>
              <a:pPr/>
              <a:t>‹#›</a:t>
            </a:fld>
            <a:endParaRPr lang="en-US" dirty="0"/>
          </a:p>
        </p:txBody>
      </p:sp>
    </p:spTree>
    <p:extLst>
      <p:ext uri="{BB962C8B-B14F-4D97-AF65-F5344CB8AC3E}">
        <p14:creationId xmlns:p14="http://schemas.microsoft.com/office/powerpoint/2010/main" val="3308391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3CC7-142A-B54D-A53B-2A6F0C901B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629530-6758-D640-85F8-DAC4BA915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7842B-9DCF-024F-A26F-D4D6CE8864FD}"/>
              </a:ext>
            </a:extLst>
          </p:cNvPr>
          <p:cNvSpPr>
            <a:spLocks noGrp="1"/>
          </p:cNvSpPr>
          <p:nvPr>
            <p:ph type="dt" sz="half" idx="10"/>
          </p:nvPr>
        </p:nvSpPr>
        <p:spPr/>
        <p:txBody>
          <a:bodyPr/>
          <a:lstStyle/>
          <a:p>
            <a:fld id="{CC5A12B5-C8FD-CD48-A2C2-19E269F672A2}" type="datetime1">
              <a:rPr lang="en-US" smtClean="0"/>
              <a:t>2/20/20</a:t>
            </a:fld>
            <a:endParaRPr lang="en-US"/>
          </a:p>
        </p:txBody>
      </p:sp>
      <p:sp>
        <p:nvSpPr>
          <p:cNvPr id="5" name="Footer Placeholder 4">
            <a:extLst>
              <a:ext uri="{FF2B5EF4-FFF2-40B4-BE49-F238E27FC236}">
                <a16:creationId xmlns:a16="http://schemas.microsoft.com/office/drawing/2014/main" id="{F8553BB7-088B-9849-97B9-2A3502667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2812-C6DA-C249-BD92-A7779C2D5BAE}"/>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3428407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F980-4A5A-2644-9064-FD250EE84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4EA793-392A-1B40-A24C-01FF28B1C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97848E-7653-224A-8F7E-FF406AB543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582DDC-DF32-4B47-88E4-287FE10CFC5A}"/>
              </a:ext>
            </a:extLst>
          </p:cNvPr>
          <p:cNvSpPr>
            <a:spLocks noGrp="1"/>
          </p:cNvSpPr>
          <p:nvPr>
            <p:ph type="dt" sz="half" idx="10"/>
          </p:nvPr>
        </p:nvSpPr>
        <p:spPr/>
        <p:txBody>
          <a:bodyPr/>
          <a:lstStyle/>
          <a:p>
            <a:fld id="{575FC976-39D5-9741-80FB-3C5835534381}" type="datetime1">
              <a:rPr lang="en-US" smtClean="0"/>
              <a:t>2/20/20</a:t>
            </a:fld>
            <a:endParaRPr lang="en-US"/>
          </a:p>
        </p:txBody>
      </p:sp>
      <p:sp>
        <p:nvSpPr>
          <p:cNvPr id="6" name="Footer Placeholder 5">
            <a:extLst>
              <a:ext uri="{FF2B5EF4-FFF2-40B4-BE49-F238E27FC236}">
                <a16:creationId xmlns:a16="http://schemas.microsoft.com/office/drawing/2014/main" id="{ED307EE1-FAE7-5C4E-A82D-91E23620A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26D13-33CE-ED40-B875-08AABE4A28CE}"/>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1754949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8C7F-C0D8-9247-8D23-6C053A60D5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D0A662-D586-2A49-BAD2-732DD2E1C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16CB21-1C28-2846-8A85-F2ECD864D7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07C90-A18A-C149-AF84-BA77E434A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806F6A-51F7-C94F-80E6-AB7726BDAB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E1B751-8BD2-AE42-8E97-8E39A63AE5A7}"/>
              </a:ext>
            </a:extLst>
          </p:cNvPr>
          <p:cNvSpPr>
            <a:spLocks noGrp="1"/>
          </p:cNvSpPr>
          <p:nvPr>
            <p:ph type="dt" sz="half" idx="10"/>
          </p:nvPr>
        </p:nvSpPr>
        <p:spPr/>
        <p:txBody>
          <a:bodyPr/>
          <a:lstStyle/>
          <a:p>
            <a:fld id="{95846359-C631-004B-989A-8E91E1260960}" type="datetime1">
              <a:rPr lang="en-US" smtClean="0"/>
              <a:t>2/20/20</a:t>
            </a:fld>
            <a:endParaRPr lang="en-US"/>
          </a:p>
        </p:txBody>
      </p:sp>
      <p:sp>
        <p:nvSpPr>
          <p:cNvPr id="8" name="Footer Placeholder 7">
            <a:extLst>
              <a:ext uri="{FF2B5EF4-FFF2-40B4-BE49-F238E27FC236}">
                <a16:creationId xmlns:a16="http://schemas.microsoft.com/office/drawing/2014/main" id="{71C0D909-2B14-8F4A-8F50-A9AFF82455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4B38FF-1175-6641-8AA7-D6B39ABF34EE}"/>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3712381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F029-A01D-9B45-B9F0-BAF2D7E869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A8ED25-376C-BE41-9BAC-ADB359D0CC6D}"/>
              </a:ext>
            </a:extLst>
          </p:cNvPr>
          <p:cNvSpPr>
            <a:spLocks noGrp="1"/>
          </p:cNvSpPr>
          <p:nvPr>
            <p:ph type="dt" sz="half" idx="10"/>
          </p:nvPr>
        </p:nvSpPr>
        <p:spPr/>
        <p:txBody>
          <a:bodyPr/>
          <a:lstStyle/>
          <a:p>
            <a:fld id="{31723C37-EF9A-644E-85A5-F91250B50F2A}" type="datetime1">
              <a:rPr lang="en-US" smtClean="0"/>
              <a:t>2/20/20</a:t>
            </a:fld>
            <a:endParaRPr lang="en-US"/>
          </a:p>
        </p:txBody>
      </p:sp>
      <p:sp>
        <p:nvSpPr>
          <p:cNvPr id="4" name="Footer Placeholder 3">
            <a:extLst>
              <a:ext uri="{FF2B5EF4-FFF2-40B4-BE49-F238E27FC236}">
                <a16:creationId xmlns:a16="http://schemas.microsoft.com/office/drawing/2014/main" id="{9F350A79-B202-7846-A0D0-96D22370A3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B45ED7-3FEA-BE46-9631-F382E55C4C40}"/>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427607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7043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7BC06-55F8-AD4C-926E-53306785DBC0}"/>
              </a:ext>
            </a:extLst>
          </p:cNvPr>
          <p:cNvSpPr>
            <a:spLocks noGrp="1"/>
          </p:cNvSpPr>
          <p:nvPr>
            <p:ph type="dt" sz="half" idx="10"/>
          </p:nvPr>
        </p:nvSpPr>
        <p:spPr/>
        <p:txBody>
          <a:bodyPr/>
          <a:lstStyle/>
          <a:p>
            <a:fld id="{B3A987CB-5CBA-5543-9D73-5053CE9CF7DD}" type="datetime1">
              <a:rPr lang="en-US" smtClean="0"/>
              <a:t>2/20/20</a:t>
            </a:fld>
            <a:endParaRPr lang="en-US"/>
          </a:p>
        </p:txBody>
      </p:sp>
      <p:sp>
        <p:nvSpPr>
          <p:cNvPr id="3" name="Footer Placeholder 2">
            <a:extLst>
              <a:ext uri="{FF2B5EF4-FFF2-40B4-BE49-F238E27FC236}">
                <a16:creationId xmlns:a16="http://schemas.microsoft.com/office/drawing/2014/main" id="{7327495B-7130-994E-883E-9518BF47EA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A06F68-3AEA-E948-9126-EF6CF70577D1}"/>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3919491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CEC1-9180-4647-BE22-9226C17547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5C8B3F-AB14-7440-A113-A6A91905B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4EF93-156B-D64D-851D-B6E040D26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52685-5CAC-8D40-8A24-28BFD317D775}"/>
              </a:ext>
            </a:extLst>
          </p:cNvPr>
          <p:cNvSpPr>
            <a:spLocks noGrp="1"/>
          </p:cNvSpPr>
          <p:nvPr>
            <p:ph type="dt" sz="half" idx="10"/>
          </p:nvPr>
        </p:nvSpPr>
        <p:spPr/>
        <p:txBody>
          <a:bodyPr/>
          <a:lstStyle/>
          <a:p>
            <a:fld id="{1E039205-CEFD-2F43-B0C9-8BBC758FAFC0}" type="datetime1">
              <a:rPr lang="en-US" smtClean="0"/>
              <a:t>2/20/20</a:t>
            </a:fld>
            <a:endParaRPr lang="en-US"/>
          </a:p>
        </p:txBody>
      </p:sp>
      <p:sp>
        <p:nvSpPr>
          <p:cNvPr id="6" name="Footer Placeholder 5">
            <a:extLst>
              <a:ext uri="{FF2B5EF4-FFF2-40B4-BE49-F238E27FC236}">
                <a16:creationId xmlns:a16="http://schemas.microsoft.com/office/drawing/2014/main" id="{5C1146A3-500D-3D4A-9AFE-8F985151D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07A82-4555-E843-B2F8-53FFD29D9E36}"/>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1359139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9F8-DB3E-5745-A21B-12412F0BDE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7D0C6F-84F1-1747-A254-5078EF56C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C7A04B-2066-0A48-9C45-003E4C913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E4F721-606B-1748-B964-9BAEB09DFEB6}"/>
              </a:ext>
            </a:extLst>
          </p:cNvPr>
          <p:cNvSpPr>
            <a:spLocks noGrp="1"/>
          </p:cNvSpPr>
          <p:nvPr>
            <p:ph type="dt" sz="half" idx="10"/>
          </p:nvPr>
        </p:nvSpPr>
        <p:spPr/>
        <p:txBody>
          <a:bodyPr/>
          <a:lstStyle/>
          <a:p>
            <a:fld id="{857F1DD4-DF0F-674A-83C1-2004ED26A844}" type="datetime1">
              <a:rPr lang="en-US" smtClean="0"/>
              <a:t>2/20/20</a:t>
            </a:fld>
            <a:endParaRPr lang="en-US"/>
          </a:p>
        </p:txBody>
      </p:sp>
      <p:sp>
        <p:nvSpPr>
          <p:cNvPr id="6" name="Footer Placeholder 5">
            <a:extLst>
              <a:ext uri="{FF2B5EF4-FFF2-40B4-BE49-F238E27FC236}">
                <a16:creationId xmlns:a16="http://schemas.microsoft.com/office/drawing/2014/main" id="{54FB37CF-0081-4145-A4C8-E8D2EC76E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7CE4F-CC26-BC47-A0D7-4427AE4D8756}"/>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1619177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40B5-08FC-A343-B58B-CECB25D2B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FFADEE-2E78-B74D-934F-208CA22700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345BB-A7B3-164E-B38C-D4E24988AE8F}"/>
              </a:ext>
            </a:extLst>
          </p:cNvPr>
          <p:cNvSpPr>
            <a:spLocks noGrp="1"/>
          </p:cNvSpPr>
          <p:nvPr>
            <p:ph type="dt" sz="half" idx="10"/>
          </p:nvPr>
        </p:nvSpPr>
        <p:spPr/>
        <p:txBody>
          <a:bodyPr/>
          <a:lstStyle/>
          <a:p>
            <a:fld id="{96E1AE49-D659-C341-8AC7-649B909D27C2}" type="datetime1">
              <a:rPr lang="en-US" smtClean="0"/>
              <a:t>2/20/20</a:t>
            </a:fld>
            <a:endParaRPr lang="en-US"/>
          </a:p>
        </p:txBody>
      </p:sp>
      <p:sp>
        <p:nvSpPr>
          <p:cNvPr id="5" name="Footer Placeholder 4">
            <a:extLst>
              <a:ext uri="{FF2B5EF4-FFF2-40B4-BE49-F238E27FC236}">
                <a16:creationId xmlns:a16="http://schemas.microsoft.com/office/drawing/2014/main" id="{2DCE7A08-E968-7F4A-9716-59C4F5C17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32E11-6227-6844-95D3-0660179736AD}"/>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3774461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B54854-00E4-D34F-8A19-116BD2229B5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1CD8D-7D8B-C041-8FEC-4200721B1E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B797C-0967-094C-84CA-4F468897052F}"/>
              </a:ext>
            </a:extLst>
          </p:cNvPr>
          <p:cNvSpPr>
            <a:spLocks noGrp="1"/>
          </p:cNvSpPr>
          <p:nvPr>
            <p:ph type="dt" sz="half" idx="10"/>
          </p:nvPr>
        </p:nvSpPr>
        <p:spPr/>
        <p:txBody>
          <a:bodyPr/>
          <a:lstStyle/>
          <a:p>
            <a:fld id="{6ED5C0AB-6A07-D845-8451-2F3D538E886B}" type="datetime1">
              <a:rPr lang="en-US" smtClean="0"/>
              <a:t>2/20/20</a:t>
            </a:fld>
            <a:endParaRPr lang="en-US"/>
          </a:p>
        </p:txBody>
      </p:sp>
      <p:sp>
        <p:nvSpPr>
          <p:cNvPr id="5" name="Footer Placeholder 4">
            <a:extLst>
              <a:ext uri="{FF2B5EF4-FFF2-40B4-BE49-F238E27FC236}">
                <a16:creationId xmlns:a16="http://schemas.microsoft.com/office/drawing/2014/main" id="{C768CD51-5F11-8248-AC3D-A4F7C766B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7A127-3592-0F41-A7F3-6B6525127FA1}"/>
              </a:ext>
            </a:extLst>
          </p:cNvPr>
          <p:cNvSpPr>
            <a:spLocks noGrp="1"/>
          </p:cNvSpPr>
          <p:nvPr>
            <p:ph type="sldNum" sz="quarter" idx="12"/>
          </p:nvPr>
        </p:nvSpPr>
        <p:spPr>
          <a:xfrm>
            <a:off x="7297905" y="6503192"/>
            <a:ext cx="2743200" cy="365125"/>
          </a:xfrm>
          <a:prstGeom prst="rect">
            <a:avLst/>
          </a:prstGeom>
        </p:spPr>
        <p:txBody>
          <a:bodyPr/>
          <a:lstStyle/>
          <a:p>
            <a:fld id="{5C21FAA9-B8A2-DE42-8B6F-6CA326C19E94}" type="slidenum">
              <a:rPr lang="en-US" smtClean="0"/>
              <a:t>‹#›</a:t>
            </a:fld>
            <a:endParaRPr lang="en-US"/>
          </a:p>
        </p:txBody>
      </p:sp>
    </p:spTree>
    <p:extLst>
      <p:ext uri="{BB962C8B-B14F-4D97-AF65-F5344CB8AC3E}">
        <p14:creationId xmlns:p14="http://schemas.microsoft.com/office/powerpoint/2010/main" val="3289435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20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19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2A921A-EC74-6F4D-8465-D463C43FF0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tiff"/><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emf"/><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Neue" charset="0"/>
                <a:ea typeface="Helvetica Neue" charset="0"/>
                <a:cs typeface="Helvetica Neue" charset="0"/>
              </a:defRPr>
            </a:lvl1pPr>
          </a:lstStyle>
          <a:p>
            <a:pPr defTabSz="914377"/>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Neue" charset="0"/>
                <a:ea typeface="Helvetica Neue" charset="0"/>
                <a:cs typeface="Helvetica Neue" charset="0"/>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Neue" charset="0"/>
                <a:ea typeface="Helvetica Neue" charset="0"/>
                <a:cs typeface="Helvetica Neue" charset="0"/>
              </a:defRPr>
            </a:lvl1pPr>
          </a:lstStyle>
          <a:p>
            <a:pPr defTabSz="914377"/>
            <a:fld id="{DC2A921A-EC74-6F4D-8465-D463C43FF014}"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664967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0" indent="0" algn="l" defTabSz="914377" rtl="0" eaLnBrk="1" latinLnBrk="0" hangingPunct="1">
        <a:lnSpc>
          <a:spcPct val="90000"/>
        </a:lnSpc>
        <a:spcBef>
          <a:spcPts val="1000"/>
        </a:spcBef>
        <a:buFont typeface="Wingdings" charset="2"/>
        <a:buNone/>
        <a:defRPr sz="2800" b="0" i="0" kern="1200">
          <a:solidFill>
            <a:schemeClr val="tx1"/>
          </a:solidFill>
          <a:latin typeface="Helvetica Neue Light" charset="0"/>
          <a:ea typeface="Helvetica Neue Light" charset="0"/>
          <a:cs typeface="Helvetica Neue Light" charset="0"/>
        </a:defRPr>
      </a:lvl1pPr>
      <a:lvl2pPr marL="685783" indent="-228594" algn="l" defTabSz="914377" rtl="0" eaLnBrk="1" latinLnBrk="0" hangingPunct="1">
        <a:lnSpc>
          <a:spcPct val="90000"/>
        </a:lnSpc>
        <a:spcBef>
          <a:spcPts val="500"/>
        </a:spcBef>
        <a:buFont typeface="Wingdings" charset="2"/>
        <a:buChar char="Ø"/>
        <a:defRPr sz="2400" b="0" i="0" kern="1200">
          <a:solidFill>
            <a:schemeClr val="tx1"/>
          </a:solidFill>
          <a:latin typeface="Helvetica Neue Light" charset="0"/>
          <a:ea typeface="Helvetica Neue Light" charset="0"/>
          <a:cs typeface="Helvetica Neue Light" charset="0"/>
        </a:defRPr>
      </a:lvl2pPr>
      <a:lvl3pPr marL="1142971" indent="-228594" algn="l" defTabSz="914377" rtl="0" eaLnBrk="1" latinLnBrk="0" hangingPunct="1">
        <a:lnSpc>
          <a:spcPct val="90000"/>
        </a:lnSpc>
        <a:spcBef>
          <a:spcPts val="500"/>
        </a:spcBef>
        <a:buFont typeface="Wingdings" charset="2"/>
        <a:buChar char="Ø"/>
        <a:defRPr sz="2000" b="0" i="0" kern="1200">
          <a:solidFill>
            <a:schemeClr val="tx1"/>
          </a:solidFill>
          <a:latin typeface="Helvetica Neue Light" charset="0"/>
          <a:ea typeface="Helvetica Neue Light" charset="0"/>
          <a:cs typeface="Helvetica Neue Light" charset="0"/>
        </a:defRPr>
      </a:lvl3pPr>
      <a:lvl4pPr marL="1600160" indent="-228594" algn="l" defTabSz="914377" rtl="0" eaLnBrk="1" latinLnBrk="0" hangingPunct="1">
        <a:lnSpc>
          <a:spcPct val="90000"/>
        </a:lnSpc>
        <a:spcBef>
          <a:spcPts val="500"/>
        </a:spcBef>
        <a:buFont typeface="Wingdings" charset="2"/>
        <a:buChar char="Ø"/>
        <a:defRPr sz="1800" b="0" i="0" kern="1200">
          <a:solidFill>
            <a:schemeClr val="tx1"/>
          </a:solidFill>
          <a:latin typeface="Helvetica Neue Light" charset="0"/>
          <a:ea typeface="Helvetica Neue Light" charset="0"/>
          <a:cs typeface="Helvetica Neue Light" charset="0"/>
        </a:defRPr>
      </a:lvl4pPr>
      <a:lvl5pPr marL="2057349" indent="-228594" algn="l" defTabSz="914377" rtl="0" eaLnBrk="1" latinLnBrk="0" hangingPunct="1">
        <a:lnSpc>
          <a:spcPct val="90000"/>
        </a:lnSpc>
        <a:spcBef>
          <a:spcPts val="500"/>
        </a:spcBef>
        <a:buFont typeface="Wingdings" charset="2"/>
        <a:buChar char="Ø"/>
        <a:defRPr sz="1800" b="0" i="0" kern="1200">
          <a:solidFill>
            <a:schemeClr val="tx1"/>
          </a:solidFill>
          <a:latin typeface="Helvetica Neue Light" charset="0"/>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2450" y="320675"/>
            <a:ext cx="10801350" cy="1325563"/>
          </a:xfrm>
          <a:prstGeom prst="rect">
            <a:avLst/>
          </a:prstGeom>
        </p:spPr>
        <p:txBody>
          <a:bodyPr vert="horz" lIns="91440" tIns="45720" rIns="91440" bIns="45720" rtlCol="0" anchor="ctr">
            <a:normAutofit/>
          </a:bodyPr>
          <a:lstStyle/>
          <a:p>
            <a:r>
              <a:rPr lang="en-US" dirty="0">
                <a:uFillTx/>
              </a:rPr>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uFillTx/>
              </a:rPr>
              <a:t>Click to 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uFillTx/>
                <a:latin typeface="Helvetica Neue" charset="0"/>
                <a:ea typeface="Helvetica Neue" charset="0"/>
                <a:cs typeface="Helvetica Neue" charset="0"/>
              </a:defRPr>
            </a:lvl1pPr>
          </a:lstStyle>
          <a:p>
            <a:pPr defTabSz="914377"/>
            <a:endParaRPr lang="en-US">
              <a:solidFill>
                <a:srgbClr val="000000">
                  <a:tint val="75000"/>
                </a:srgbClr>
              </a:solidFill>
              <a:uFillTx/>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uFillTx/>
                <a:latin typeface="Helvetica Neue" charset="0"/>
                <a:ea typeface="Helvetica Neue" charset="0"/>
                <a:cs typeface="Helvetica Neue" charset="0"/>
              </a:defRPr>
            </a:lvl1pPr>
          </a:lstStyle>
          <a:p>
            <a:pPr defTabSz="914377"/>
            <a:endParaRPr lang="en-US">
              <a:solidFill>
                <a:srgbClr val="000000">
                  <a:tint val="75000"/>
                </a:srgbClr>
              </a:solidFill>
              <a:uFillTx/>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uFillTx/>
                <a:latin typeface="Helvetica Neue" charset="0"/>
                <a:ea typeface="Helvetica Neue" charset="0"/>
                <a:cs typeface="Helvetica Neue" charset="0"/>
              </a:defRPr>
            </a:lvl1pPr>
          </a:lstStyle>
          <a:p>
            <a:pPr defTabSz="914377"/>
            <a:fld id="{DC2A921A-EC74-6F4D-8465-D463C43FF014}" type="slidenum">
              <a:rPr lang="en-US" smtClean="0">
                <a:solidFill>
                  <a:srgbClr val="000000">
                    <a:tint val="75000"/>
                  </a:srgbClr>
                </a:solidFill>
                <a:uFillTx/>
              </a:rPr>
              <a:pPr defTabSz="914377"/>
              <a:t>‹#›</a:t>
            </a:fld>
            <a:endParaRPr lang="en-US">
              <a:solidFill>
                <a:srgbClr val="000000">
                  <a:tint val="75000"/>
                </a:srgbClr>
              </a:solidFill>
              <a:uFillTx/>
            </a:endParaRPr>
          </a:p>
        </p:txBody>
      </p:sp>
    </p:spTree>
    <p:extLst>
      <p:ext uri="{BB962C8B-B14F-4D97-AF65-F5344CB8AC3E}">
        <p14:creationId xmlns:p14="http://schemas.microsoft.com/office/powerpoint/2010/main" val="23876504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hf hdr="0" ftr="0" dt="0"/>
  <p:txStyles>
    <p:titleStyle>
      <a:lvl1pPr algn="l" defTabSz="914377" rtl="0" eaLnBrk="1" latinLnBrk="0" hangingPunct="1">
        <a:lnSpc>
          <a:spcPct val="90000"/>
        </a:lnSpc>
        <a:spcBef>
          <a:spcPct val="0"/>
        </a:spcBef>
        <a:buNone/>
        <a:defRPr sz="4400" kern="1200">
          <a:solidFill>
            <a:schemeClr val="tx1"/>
          </a:solidFill>
          <a:uFillTx/>
          <a:latin typeface="+mj-lt"/>
          <a:ea typeface="Helvetica Neue" charset="0"/>
          <a:cs typeface="Helvetica Neue" charset="0"/>
        </a:defRPr>
      </a:lvl1pPr>
    </p:titleStyle>
    <p:bodyStyle>
      <a:lvl1pPr marL="0" indent="0" algn="l" defTabSz="914377" rtl="0" eaLnBrk="1" latinLnBrk="0" hangingPunct="1">
        <a:lnSpc>
          <a:spcPct val="90000"/>
        </a:lnSpc>
        <a:spcBef>
          <a:spcPts val="2200"/>
        </a:spcBef>
        <a:buFont typeface="Wingdings" charset="2"/>
        <a:buNone/>
        <a:defRPr sz="2800" b="0" i="0" kern="1200">
          <a:solidFill>
            <a:schemeClr val="tx1"/>
          </a:solidFill>
          <a:uFillTx/>
          <a:latin typeface="+mn-lt"/>
          <a:ea typeface="Helvetica Neue Light" charset="0"/>
          <a:cs typeface="Helvetica Neue Light" charset="0"/>
        </a:defRPr>
      </a:lvl1pPr>
      <a:lvl2pPr marL="685783" indent="-228594" algn="l" defTabSz="914377" rtl="0" eaLnBrk="1" latinLnBrk="0" hangingPunct="1">
        <a:lnSpc>
          <a:spcPct val="90000"/>
        </a:lnSpc>
        <a:spcBef>
          <a:spcPts val="500"/>
        </a:spcBef>
        <a:buFont typeface="Wingdings" charset="2"/>
        <a:buChar char="Ø"/>
        <a:defRPr sz="2400" b="0" i="0" kern="1200">
          <a:solidFill>
            <a:schemeClr val="tx1"/>
          </a:solidFill>
          <a:uFillTx/>
          <a:latin typeface="+mn-lt"/>
          <a:ea typeface="Helvetica Neue Light" charset="0"/>
          <a:cs typeface="Helvetica Neue Light" charset="0"/>
        </a:defRPr>
      </a:lvl2pPr>
      <a:lvl3pPr marL="1142971" indent="-228594" algn="l" defTabSz="914377" rtl="0" eaLnBrk="1" latinLnBrk="0" hangingPunct="1">
        <a:lnSpc>
          <a:spcPct val="90000"/>
        </a:lnSpc>
        <a:spcBef>
          <a:spcPts val="500"/>
        </a:spcBef>
        <a:buFont typeface="Wingdings" charset="2"/>
        <a:buChar char="Ø"/>
        <a:defRPr sz="2000" b="0" i="0" kern="1200">
          <a:solidFill>
            <a:schemeClr val="tx1"/>
          </a:solidFill>
          <a:uFillTx/>
          <a:latin typeface="+mn-lt"/>
          <a:ea typeface="Helvetica Neue Light" charset="0"/>
          <a:cs typeface="Helvetica Neue Light" charset="0"/>
        </a:defRPr>
      </a:lvl3pPr>
      <a:lvl4pPr marL="1600160" indent="-228594"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4pPr>
      <a:lvl5pPr marL="2057349" indent="-228594" algn="l" defTabSz="914377" rtl="0" eaLnBrk="1" latinLnBrk="0" hangingPunct="1">
        <a:lnSpc>
          <a:spcPct val="90000"/>
        </a:lnSpc>
        <a:spcBef>
          <a:spcPts val="500"/>
        </a:spcBef>
        <a:buFont typeface="Wingdings" charset="2"/>
        <a:buChar char="Ø"/>
        <a:defRPr sz="1800" b="0" i="0" kern="1200">
          <a:solidFill>
            <a:schemeClr val="tx1"/>
          </a:solidFill>
          <a:uFillTx/>
          <a:latin typeface="+mn-lt"/>
          <a:ea typeface="Helvetica Neue Light" charset="0"/>
          <a:cs typeface="Helvetica Neue Light"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uFillTx/>
          <a:latin typeface="+mn-lt"/>
          <a:ea typeface="+mn-ea"/>
          <a:cs typeface="+mn-cs"/>
        </a:defRPr>
      </a:lvl9pPr>
    </p:bodyStyle>
    <p:otherStyle>
      <a:defPPr>
        <a:defRPr lang="en-US">
          <a:uFillTx/>
        </a:defRPr>
      </a:defPPr>
      <a:lvl1pPr marL="0" algn="l" defTabSz="914377" rtl="0" eaLnBrk="1" latinLnBrk="0" hangingPunct="1">
        <a:defRPr sz="1800" kern="1200">
          <a:solidFill>
            <a:schemeClr val="tx1"/>
          </a:solidFill>
          <a:uFillTx/>
          <a:latin typeface="+mn-lt"/>
          <a:ea typeface="+mn-ea"/>
          <a:cs typeface="+mn-cs"/>
        </a:defRPr>
      </a:lvl1pPr>
      <a:lvl2pPr marL="457189" algn="l" defTabSz="914377" rtl="0" eaLnBrk="1" latinLnBrk="0" hangingPunct="1">
        <a:defRPr sz="1800" kern="1200">
          <a:solidFill>
            <a:schemeClr val="tx1"/>
          </a:solidFill>
          <a:uFillTx/>
          <a:latin typeface="+mn-lt"/>
          <a:ea typeface="+mn-ea"/>
          <a:cs typeface="+mn-cs"/>
        </a:defRPr>
      </a:lvl2pPr>
      <a:lvl3pPr marL="914377" algn="l" defTabSz="914377" rtl="0" eaLnBrk="1" latinLnBrk="0" hangingPunct="1">
        <a:defRPr sz="1800" kern="1200">
          <a:solidFill>
            <a:schemeClr val="tx1"/>
          </a:solidFill>
          <a:uFillTx/>
          <a:latin typeface="+mn-lt"/>
          <a:ea typeface="+mn-ea"/>
          <a:cs typeface="+mn-cs"/>
        </a:defRPr>
      </a:lvl3pPr>
      <a:lvl4pPr marL="1371566" algn="l" defTabSz="914377" rtl="0" eaLnBrk="1" latinLnBrk="0" hangingPunct="1">
        <a:defRPr sz="1800" kern="1200">
          <a:solidFill>
            <a:schemeClr val="tx1"/>
          </a:solidFill>
          <a:uFillTx/>
          <a:latin typeface="+mn-lt"/>
          <a:ea typeface="+mn-ea"/>
          <a:cs typeface="+mn-cs"/>
        </a:defRPr>
      </a:lvl4pPr>
      <a:lvl5pPr marL="1828754" algn="l" defTabSz="914377" rtl="0" eaLnBrk="1" latinLnBrk="0" hangingPunct="1">
        <a:defRPr sz="1800" kern="1200">
          <a:solidFill>
            <a:schemeClr val="tx1"/>
          </a:solidFill>
          <a:uFillTx/>
          <a:latin typeface="+mn-lt"/>
          <a:ea typeface="+mn-ea"/>
          <a:cs typeface="+mn-cs"/>
        </a:defRPr>
      </a:lvl5pPr>
      <a:lvl6pPr marL="2285943" algn="l" defTabSz="914377" rtl="0" eaLnBrk="1" latinLnBrk="0" hangingPunct="1">
        <a:defRPr sz="1800" kern="1200">
          <a:solidFill>
            <a:schemeClr val="tx1"/>
          </a:solidFill>
          <a:uFillTx/>
          <a:latin typeface="+mn-lt"/>
          <a:ea typeface="+mn-ea"/>
          <a:cs typeface="+mn-cs"/>
        </a:defRPr>
      </a:lvl6pPr>
      <a:lvl7pPr marL="2743131" algn="l" defTabSz="914377" rtl="0" eaLnBrk="1" latinLnBrk="0" hangingPunct="1">
        <a:defRPr sz="1800" kern="1200">
          <a:solidFill>
            <a:schemeClr val="tx1"/>
          </a:solidFill>
          <a:uFillTx/>
          <a:latin typeface="+mn-lt"/>
          <a:ea typeface="+mn-ea"/>
          <a:cs typeface="+mn-cs"/>
        </a:defRPr>
      </a:lvl7pPr>
      <a:lvl8pPr marL="3200320" algn="l" defTabSz="914377" rtl="0" eaLnBrk="1" latinLnBrk="0" hangingPunct="1">
        <a:defRPr sz="1800" kern="1200">
          <a:solidFill>
            <a:schemeClr val="tx1"/>
          </a:solidFill>
          <a:uFillTx/>
          <a:latin typeface="+mn-lt"/>
          <a:ea typeface="+mn-ea"/>
          <a:cs typeface="+mn-cs"/>
        </a:defRPr>
      </a:lvl8pPr>
      <a:lvl9pPr marL="3657509" algn="l" defTabSz="914377" rtl="0" eaLnBrk="1" latinLnBrk="0" hangingPunct="1">
        <a:defRPr sz="1800" kern="1200">
          <a:solidFill>
            <a:schemeClr val="tx1"/>
          </a:solidFill>
          <a:uFillTx/>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95289"/>
            <a:ext cx="106680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r-FR"/>
              <a:t>Click to edit Master title style</a:t>
            </a:r>
          </a:p>
        </p:txBody>
      </p:sp>
      <p:sp>
        <p:nvSpPr>
          <p:cNvPr id="1027" name="Rectangle 3"/>
          <p:cNvSpPr>
            <a:spLocks noGrp="1" noChangeArrowheads="1"/>
          </p:cNvSpPr>
          <p:nvPr>
            <p:ph type="body" idx="1"/>
          </p:nvPr>
        </p:nvSpPr>
        <p:spPr bwMode="auto">
          <a:xfrm>
            <a:off x="755651" y="1333500"/>
            <a:ext cx="106680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1028" name="AutoShape 4"/>
          <p:cNvSpPr>
            <a:spLocks noChangeArrowheads="1"/>
          </p:cNvSpPr>
          <p:nvPr/>
        </p:nvSpPr>
        <p:spPr bwMode="auto">
          <a:xfrm>
            <a:off x="812800" y="989013"/>
            <a:ext cx="10610851"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fr-FR" sz="2000"/>
          </a:p>
        </p:txBody>
      </p:sp>
    </p:spTree>
    <p:extLst>
      <p:ext uri="{BB962C8B-B14F-4D97-AF65-F5344CB8AC3E}">
        <p14:creationId xmlns:p14="http://schemas.microsoft.com/office/powerpoint/2010/main" val="308337643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hf hdr="0" ftr="0" dt="0"/>
  <p:txStyles>
    <p:titleStyle>
      <a:lvl1pPr algn="l" rtl="0" eaLnBrk="0" fontAlgn="base" hangingPunct="0">
        <a:spcBef>
          <a:spcPct val="0"/>
        </a:spcBef>
        <a:spcAft>
          <a:spcPct val="0"/>
        </a:spcAft>
        <a:defRPr sz="3800">
          <a:solidFill>
            <a:schemeClr val="tx2"/>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800">
          <a:solidFill>
            <a:schemeClr val="tx2"/>
          </a:solidFill>
          <a:latin typeface="Verdana"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800">
          <a:solidFill>
            <a:schemeClr val="tx2"/>
          </a:solidFill>
          <a:latin typeface="Verdana"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800">
          <a:solidFill>
            <a:schemeClr val="tx2"/>
          </a:solidFill>
          <a:latin typeface="Verdana"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800">
          <a:solidFill>
            <a:schemeClr val="tx2"/>
          </a:solidFill>
          <a:latin typeface="Verdana" pitchFamily="34" charset="0"/>
          <a:ea typeface="MS PGothic" panose="020B0600070205080204" pitchFamily="34" charset="-128"/>
          <a:cs typeface="ＭＳ Ｐゴシック"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S PGothic" panose="020B0600070205080204" pitchFamily="34" charset="-128"/>
          <a:cs typeface="ＭＳ Ｐゴシック" charset="0"/>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ea typeface="MS PGothic" panose="020B0600070205080204" pitchFamily="34" charset="-128"/>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ea typeface="MS PGothic" panose="020B0600070205080204" pitchFamily="34" charset="-128"/>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ea typeface="MS PGothic" panose="020B0600070205080204" pitchFamily="34" charset="-128"/>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ea typeface="MS PGothic" panose="020B0600070205080204" pitchFamily="34" charset="-128"/>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C81BCF-B315-A24E-8109-E661AA965410}"/>
              </a:ext>
            </a:extLst>
          </p:cNvPr>
          <p:cNvSpPr/>
          <p:nvPr userDrawn="1"/>
        </p:nvSpPr>
        <p:spPr>
          <a:xfrm>
            <a:off x="-15767" y="6001555"/>
            <a:ext cx="12250697" cy="88594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F8035892-498C-0446-9823-88B837D17E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157E1-CB7F-0E4F-8B1D-9135160ABC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642E9BA-76BC-FB43-8C7B-7475450852BD}"/>
              </a:ext>
            </a:extLst>
          </p:cNvPr>
          <p:cNvPicPr>
            <a:picLocks noChangeAspect="1"/>
          </p:cNvPicPr>
          <p:nvPr userDrawn="1"/>
        </p:nvPicPr>
        <p:blipFill>
          <a:blip r:embed="rId13"/>
          <a:stretch>
            <a:fillRect/>
          </a:stretch>
        </p:blipFill>
        <p:spPr>
          <a:xfrm>
            <a:off x="9364986" y="6191891"/>
            <a:ext cx="2692902" cy="590225"/>
          </a:xfrm>
          <a:prstGeom prst="rect">
            <a:avLst/>
          </a:prstGeom>
        </p:spPr>
      </p:pic>
      <p:sp>
        <p:nvSpPr>
          <p:cNvPr id="9" name="Rectangle 8">
            <a:extLst>
              <a:ext uri="{FF2B5EF4-FFF2-40B4-BE49-F238E27FC236}">
                <a16:creationId xmlns:a16="http://schemas.microsoft.com/office/drawing/2014/main" id="{BCE81E4A-BEEE-A141-823A-A0441A9F0127}"/>
              </a:ext>
            </a:extLst>
          </p:cNvPr>
          <p:cNvSpPr/>
          <p:nvPr userDrawn="1"/>
        </p:nvSpPr>
        <p:spPr>
          <a:xfrm>
            <a:off x="-1" y="6110458"/>
            <a:ext cx="9550401" cy="338554"/>
          </a:xfrm>
          <a:prstGeom prst="rect">
            <a:avLst/>
          </a:prstGeom>
        </p:spPr>
        <p:txBody>
          <a:bodyPr wrap="square">
            <a:spAutoFit/>
          </a:bodyPr>
          <a:lstStyle/>
          <a:p>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Checkmate: </a:t>
            </a:r>
            <a:r>
              <a:rPr lang="en-US" sz="160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Breaking the Memory Wall with Optimal Tensor </a:t>
            </a:r>
            <a:r>
              <a:rPr lang="en-US" sz="1600" b="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Rematerialization</a:t>
            </a:r>
            <a:endParaRPr lang="en-US" sz="160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7C9FBD19-0099-D648-85FB-D91CB1A63EE0}"/>
              </a:ext>
            </a:extLst>
          </p:cNvPr>
          <p:cNvSpPr/>
          <p:nvPr userDrawn="1"/>
        </p:nvSpPr>
        <p:spPr>
          <a:xfrm>
            <a:off x="0" y="6443562"/>
            <a:ext cx="6478073" cy="338554"/>
          </a:xfrm>
          <a:prstGeom prst="rect">
            <a:avLst/>
          </a:prstGeom>
        </p:spPr>
        <p:txBody>
          <a:bodyPr wrap="square">
            <a:spAutoFit/>
          </a:bodyPr>
          <a:lstStyle/>
          <a:p>
            <a:r>
              <a:rPr lang="en-US" sz="160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Paras Jain, </a:t>
            </a:r>
            <a:r>
              <a:rPr lang="en-US" sz="1600" b="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SysML</a:t>
            </a:r>
            <a:r>
              <a:rPr lang="en-US" sz="160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Seminar, 10/24/19</a:t>
            </a:r>
          </a:p>
        </p:txBody>
      </p:sp>
    </p:spTree>
    <p:extLst>
      <p:ext uri="{BB962C8B-B14F-4D97-AF65-F5344CB8AC3E}">
        <p14:creationId xmlns:p14="http://schemas.microsoft.com/office/powerpoint/2010/main" val="239869979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0C953B-A28C-F842-A0B4-23C44E39D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77113A-68BE-434F-A400-10D5F50CA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CBD62-3E26-C24D-8A44-9537428CC8D2}" type="datetime1">
              <a:rPr lang="en-US" smtClean="0"/>
              <a:t>2/20/20</a:t>
            </a:fld>
            <a:endParaRPr lang="en-US"/>
          </a:p>
        </p:txBody>
      </p:sp>
      <p:sp>
        <p:nvSpPr>
          <p:cNvPr id="5" name="Footer Placeholder 4">
            <a:extLst>
              <a:ext uri="{FF2B5EF4-FFF2-40B4-BE49-F238E27FC236}">
                <a16:creationId xmlns:a16="http://schemas.microsoft.com/office/drawing/2014/main" id="{1F4E2236-9A61-2E45-92F0-6F5C7B387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grpSp>
        <p:nvGrpSpPr>
          <p:cNvPr id="15" name="Group 14">
            <a:extLst>
              <a:ext uri="{FF2B5EF4-FFF2-40B4-BE49-F238E27FC236}">
                <a16:creationId xmlns:a16="http://schemas.microsoft.com/office/drawing/2014/main" id="{C9F9C1C4-445C-3642-AB49-1CB10F4B2603}"/>
              </a:ext>
            </a:extLst>
          </p:cNvPr>
          <p:cNvGrpSpPr/>
          <p:nvPr userDrawn="1"/>
        </p:nvGrpSpPr>
        <p:grpSpPr>
          <a:xfrm>
            <a:off x="10058401" y="6506943"/>
            <a:ext cx="2182260" cy="365125"/>
            <a:chOff x="10044333" y="6492875"/>
            <a:chExt cx="2182260" cy="365125"/>
          </a:xfrm>
        </p:grpSpPr>
        <p:sp>
          <p:nvSpPr>
            <p:cNvPr id="7" name="Rectangle 6">
              <a:extLst>
                <a:ext uri="{FF2B5EF4-FFF2-40B4-BE49-F238E27FC236}">
                  <a16:creationId xmlns:a16="http://schemas.microsoft.com/office/drawing/2014/main" id="{F69DFD0E-078E-104F-9358-0FF70186D551}"/>
                </a:ext>
              </a:extLst>
            </p:cNvPr>
            <p:cNvSpPr/>
            <p:nvPr userDrawn="1"/>
          </p:nvSpPr>
          <p:spPr>
            <a:xfrm>
              <a:off x="10314563" y="6492875"/>
              <a:ext cx="1877437" cy="3651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7B9FCB0-EFCA-C345-86A0-74490029C107}"/>
                </a:ext>
              </a:extLst>
            </p:cNvPr>
            <p:cNvPicPr>
              <a:picLocks noChangeAspect="1"/>
            </p:cNvPicPr>
            <p:nvPr userDrawn="1"/>
          </p:nvPicPr>
          <p:blipFill>
            <a:blip r:embed="rId13"/>
            <a:stretch>
              <a:fillRect/>
            </a:stretch>
          </p:blipFill>
          <p:spPr>
            <a:xfrm>
              <a:off x="10044333" y="6493039"/>
              <a:ext cx="198934" cy="314444"/>
            </a:xfrm>
            <a:prstGeom prst="rect">
              <a:avLst/>
            </a:prstGeom>
          </p:spPr>
        </p:pic>
        <p:sp>
          <p:nvSpPr>
            <p:cNvPr id="8" name="Rectangle 7">
              <a:extLst>
                <a:ext uri="{FF2B5EF4-FFF2-40B4-BE49-F238E27FC236}">
                  <a16:creationId xmlns:a16="http://schemas.microsoft.com/office/drawing/2014/main" id="{0805510B-AE16-974C-87F6-3692B5BBD4C0}"/>
                </a:ext>
              </a:extLst>
            </p:cNvPr>
            <p:cNvSpPr/>
            <p:nvPr userDrawn="1"/>
          </p:nvSpPr>
          <p:spPr>
            <a:xfrm>
              <a:off x="10349156" y="6540882"/>
              <a:ext cx="1877437" cy="261610"/>
            </a:xfrm>
            <a:prstGeom prst="rect">
              <a:avLst/>
            </a:prstGeom>
            <a:noFill/>
          </p:spPr>
          <p:txBody>
            <a:bodyPr wrap="none">
              <a:spAutoFit/>
            </a:bodyPr>
            <a:lstStyle/>
            <a:p>
              <a:r>
                <a:rPr lang="en-US" sz="1100" dirty="0" err="1">
                  <a:solidFill>
                    <a:srgbClr val="144F7C"/>
                  </a:solidFill>
                  <a:latin typeface="Consolas" panose="020B0609020204030204" pitchFamily="49" charset="0"/>
                  <a:ea typeface="Helvetica Neue" panose="02000503000000020004" pitchFamily="2" charset="0"/>
                  <a:cs typeface="Consolas" panose="020B0609020204030204" pitchFamily="49" charset="0"/>
                </a:rPr>
                <a:t>checkmateai.github.io</a:t>
              </a:r>
              <a:r>
                <a:rPr lang="en-US" sz="1100" dirty="0">
                  <a:solidFill>
                    <a:srgbClr val="144F7C"/>
                  </a:solidFill>
                  <a:latin typeface="Consolas" panose="020B0609020204030204" pitchFamily="49" charset="0"/>
                  <a:ea typeface="Helvetica Neue" panose="02000503000000020004" pitchFamily="2" charset="0"/>
                  <a:cs typeface="Consolas" panose="020B0609020204030204" pitchFamily="49" charset="0"/>
                </a:rPr>
                <a:t> </a:t>
              </a:r>
            </a:p>
          </p:txBody>
        </p:sp>
      </p:grpSp>
    </p:spTree>
    <p:extLst>
      <p:ext uri="{BB962C8B-B14F-4D97-AF65-F5344CB8AC3E}">
        <p14:creationId xmlns:p14="http://schemas.microsoft.com/office/powerpoint/2010/main" val="221092614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9.tiff"/><Relationship Id="rId18" Type="http://schemas.openxmlformats.org/officeDocument/2006/relationships/image" Target="../media/image33.tiff"/><Relationship Id="rId3" Type="http://schemas.openxmlformats.org/officeDocument/2006/relationships/image" Target="../media/image19.emf"/><Relationship Id="rId21" Type="http://schemas.openxmlformats.org/officeDocument/2006/relationships/image" Target="../media/image36.tiff"/><Relationship Id="rId7" Type="http://schemas.openxmlformats.org/officeDocument/2006/relationships/image" Target="../media/image24.emf"/><Relationship Id="rId12" Type="http://schemas.openxmlformats.org/officeDocument/2006/relationships/image" Target="../media/image28.tiff"/><Relationship Id="rId17" Type="http://schemas.openxmlformats.org/officeDocument/2006/relationships/image" Target="../media/image32.tiff"/><Relationship Id="rId2" Type="http://schemas.openxmlformats.org/officeDocument/2006/relationships/notesSlide" Target="../notesSlides/notesSlide8.xml"/><Relationship Id="rId16" Type="http://schemas.openxmlformats.org/officeDocument/2006/relationships/image" Target="../media/image18.tiff"/><Relationship Id="rId20"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27.tiff"/><Relationship Id="rId5" Type="http://schemas.openxmlformats.org/officeDocument/2006/relationships/image" Target="../media/image21.emf"/><Relationship Id="rId15" Type="http://schemas.openxmlformats.org/officeDocument/2006/relationships/image" Target="../media/image31.tiff"/><Relationship Id="rId23" Type="http://schemas.openxmlformats.org/officeDocument/2006/relationships/image" Target="../media/image38.tiff"/><Relationship Id="rId10" Type="http://schemas.openxmlformats.org/officeDocument/2006/relationships/image" Target="../media/image26.tiff"/><Relationship Id="rId19" Type="http://schemas.openxmlformats.org/officeDocument/2006/relationships/image" Target="../media/image34.tiff"/><Relationship Id="rId4" Type="http://schemas.openxmlformats.org/officeDocument/2006/relationships/image" Target="../media/image20.emf"/><Relationship Id="rId9" Type="http://schemas.openxmlformats.org/officeDocument/2006/relationships/image" Target="../media/image25.tiff"/><Relationship Id="rId14" Type="http://schemas.openxmlformats.org/officeDocument/2006/relationships/image" Target="../media/image30.tiff"/><Relationship Id="rId22" Type="http://schemas.openxmlformats.org/officeDocument/2006/relationships/image" Target="../media/image37.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44.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4.emf"/></Relationships>
</file>

<file path=ppt/slides/_rels/slide2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4.emf"/></Relationships>
</file>

<file path=ppt/slides/_rels/slide25.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6.tiff"/><Relationship Id="rId18" Type="http://schemas.openxmlformats.org/officeDocument/2006/relationships/image" Target="../media/image32.tif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49.tiff"/><Relationship Id="rId17" Type="http://schemas.openxmlformats.org/officeDocument/2006/relationships/image" Target="../media/image53.tiff"/><Relationship Id="rId2" Type="http://schemas.openxmlformats.org/officeDocument/2006/relationships/notesSlide" Target="../notesSlides/notesSlide21.xml"/><Relationship Id="rId16" Type="http://schemas.openxmlformats.org/officeDocument/2006/relationships/image" Target="../media/image52.tiff"/><Relationship Id="rId1" Type="http://schemas.openxmlformats.org/officeDocument/2006/relationships/slideLayout" Target="../slideLayouts/slideLayout13.xml"/><Relationship Id="rId6" Type="http://schemas.openxmlformats.org/officeDocument/2006/relationships/image" Target="../media/image22.emf"/><Relationship Id="rId11" Type="http://schemas.openxmlformats.org/officeDocument/2006/relationships/image" Target="../media/image48.tiff"/><Relationship Id="rId5" Type="http://schemas.openxmlformats.org/officeDocument/2006/relationships/image" Target="../media/image21.emf"/><Relationship Id="rId15" Type="http://schemas.openxmlformats.org/officeDocument/2006/relationships/image" Target="../media/image51.tiff"/><Relationship Id="rId10" Type="http://schemas.openxmlformats.org/officeDocument/2006/relationships/image" Target="../media/image27.tiff"/><Relationship Id="rId4" Type="http://schemas.openxmlformats.org/officeDocument/2006/relationships/image" Target="../media/image20.emf"/><Relationship Id="rId9" Type="http://schemas.openxmlformats.org/officeDocument/2006/relationships/image" Target="../media/image47.tiff"/><Relationship Id="rId14" Type="http://schemas.openxmlformats.org/officeDocument/2006/relationships/image" Target="../media/image50.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5.xml"/><Relationship Id="rId6" Type="http://schemas.openxmlformats.org/officeDocument/2006/relationships/hyperlink" Target="https://www.google.com/url?sa=i&amp;rct=j&amp;q=&amp;esrc=s&amp;source=images&amp;cd=&amp;ved=2ahUKEwij1feJ7v_mAhXSsJ4KHXlXAwMQjRx6BAgBEAQ&amp;url=https%3A%2F%2Fwww.quora.com%2FWhat-is-the-VGG-neural-network&amp;psig=AOvVaw2ePkz1E8B1DUVqF6hjyHo0&amp;ust=1578980282212341" TargetMode="External"/><Relationship Id="rId5" Type="http://schemas.openxmlformats.org/officeDocument/2006/relationships/image" Target="../media/image60.png"/><Relationship Id="rId4" Type="http://schemas.openxmlformats.org/officeDocument/2006/relationships/hyperlink" Target="https://www.google.com/url?sa=i&amp;rct=j&amp;q=&amp;esrc=s&amp;source=images&amp;cd=&amp;ved=2ahUKEwjtjb_P3PnmAhWpJTQIHeOSDH0QjRx6BAgBEAQ&amp;url=https%3A%2F%2Fai-pool.com%2Fm%2Fdensenet-1568742493&amp;psig=AOvVaw24NGBGgFZY6u3z6aE7gHSl&amp;ust=157876942513023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5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12"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6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6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62.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63.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2.emf"/></Relationships>
</file>

<file path=ppt/slides/_rels/slide6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2.emf"/></Relationships>
</file>

<file path=ppt/slides/_rels/slide65.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69.tif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68.tiff"/><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21.emf"/><Relationship Id="rId11" Type="http://schemas.openxmlformats.org/officeDocument/2006/relationships/image" Target="../media/image67.tiff"/><Relationship Id="rId5" Type="http://schemas.openxmlformats.org/officeDocument/2006/relationships/image" Target="../media/image20.emf"/><Relationship Id="rId10" Type="http://schemas.microsoft.com/office/2007/relationships/hdphoto" Target="../media/hdphoto1.wdp"/><Relationship Id="rId4" Type="http://schemas.openxmlformats.org/officeDocument/2006/relationships/image" Target="../media/image22.emf"/><Relationship Id="rId9" Type="http://schemas.openxmlformats.org/officeDocument/2006/relationships/image" Target="../media/image66.png"/></Relationships>
</file>

<file path=ppt/slides/_rels/slide66.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69.tif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68.tiff"/><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21.emf"/><Relationship Id="rId11" Type="http://schemas.openxmlformats.org/officeDocument/2006/relationships/image" Target="../media/image67.tiff"/><Relationship Id="rId5" Type="http://schemas.openxmlformats.org/officeDocument/2006/relationships/image" Target="../media/image20.emf"/><Relationship Id="rId10" Type="http://schemas.microsoft.com/office/2007/relationships/hdphoto" Target="../media/hdphoto2.wdp"/><Relationship Id="rId4" Type="http://schemas.openxmlformats.org/officeDocument/2006/relationships/image" Target="../media/image22.emf"/><Relationship Id="rId9"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pdf/1810.00736.pdf" TargetMode="External"/><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3.emf"/><Relationship Id="rId4" Type="http://schemas.openxmlformats.org/officeDocument/2006/relationships/image" Target="../media/image72.emf"/></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72.emf"/><Relationship Id="rId5" Type="http://schemas.openxmlformats.org/officeDocument/2006/relationships/image" Target="../media/image73.emf"/><Relationship Id="rId4" Type="http://schemas.openxmlformats.org/officeDocument/2006/relationships/hyperlink" Target="https://arxiv.org/pdf/1810.00736.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12"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7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71.png"/><Relationship Id="rId7"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72.emf"/><Relationship Id="rId5" Type="http://schemas.openxmlformats.org/officeDocument/2006/relationships/image" Target="../media/image73.emf"/><Relationship Id="rId4" Type="http://schemas.openxmlformats.org/officeDocument/2006/relationships/hyperlink" Target="https://arxiv.org/pdf/1810.00736.pdf" TargetMode="External"/></Relationships>
</file>

<file path=ppt/slides/_rels/slide7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hyperlink" Target="https://developer.nvidia.com/deep-learning-performance-training-inferenc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2.emf"/></Relationships>
</file>

<file path=ppt/slides/_rels/slide7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2.emf"/><Relationship Id="rId9" Type="http://schemas.openxmlformats.org/officeDocument/2006/relationships/image" Target="../media/image77.tiff"/></Relationships>
</file>

<file path=ppt/slides/_rels/slide7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21.emf"/><Relationship Id="rId11" Type="http://schemas.openxmlformats.org/officeDocument/2006/relationships/image" Target="../media/image79.emf"/><Relationship Id="rId5" Type="http://schemas.openxmlformats.org/officeDocument/2006/relationships/image" Target="../media/image20.emf"/><Relationship Id="rId10" Type="http://schemas.openxmlformats.org/officeDocument/2006/relationships/image" Target="../media/image78.tiff"/><Relationship Id="rId4" Type="http://schemas.openxmlformats.org/officeDocument/2006/relationships/image" Target="../media/image22.emf"/><Relationship Id="rId9" Type="http://schemas.openxmlformats.org/officeDocument/2006/relationships/image" Target="../media/image77.tiff"/></Relationships>
</file>

<file path=ppt/slides/_rels/slide7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82.emf"/><Relationship Id="rId5" Type="http://schemas.openxmlformats.org/officeDocument/2006/relationships/image" Target="../media/image21.emf"/><Relationship Id="rId10" Type="http://schemas.openxmlformats.org/officeDocument/2006/relationships/image" Target="../media/image81.tiff"/><Relationship Id="rId4" Type="http://schemas.openxmlformats.org/officeDocument/2006/relationships/image" Target="../media/image22.emf"/><Relationship Id="rId9" Type="http://schemas.openxmlformats.org/officeDocument/2006/relationships/image" Target="../media/image80.tiff"/></Relationships>
</file>

<file path=ppt/slides/_rels/slide7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83.emf"/><Relationship Id="rId5" Type="http://schemas.openxmlformats.org/officeDocument/2006/relationships/image" Target="../media/image21.emf"/><Relationship Id="rId10" Type="http://schemas.openxmlformats.org/officeDocument/2006/relationships/image" Target="../media/image81.tiff"/><Relationship Id="rId4" Type="http://schemas.openxmlformats.org/officeDocument/2006/relationships/image" Target="../media/image22.emf"/><Relationship Id="rId9" Type="http://schemas.openxmlformats.org/officeDocument/2006/relationships/image" Target="../media/image8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84.emf"/><Relationship Id="rId5" Type="http://schemas.openxmlformats.org/officeDocument/2006/relationships/image" Target="../media/image21.emf"/><Relationship Id="rId10" Type="http://schemas.openxmlformats.org/officeDocument/2006/relationships/image" Target="../media/image81.tiff"/><Relationship Id="rId4" Type="http://schemas.openxmlformats.org/officeDocument/2006/relationships/image" Target="../media/image22.emf"/><Relationship Id="rId9" Type="http://schemas.openxmlformats.org/officeDocument/2006/relationships/image" Target="../media/image80.tiff"/></Relationships>
</file>

<file path=ppt/slides/_rels/slide8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84.emf"/><Relationship Id="rId5" Type="http://schemas.openxmlformats.org/officeDocument/2006/relationships/image" Target="../media/image21.emf"/><Relationship Id="rId10" Type="http://schemas.openxmlformats.org/officeDocument/2006/relationships/image" Target="../media/image81.tiff"/><Relationship Id="rId4" Type="http://schemas.openxmlformats.org/officeDocument/2006/relationships/image" Target="../media/image22.emf"/><Relationship Id="rId9" Type="http://schemas.openxmlformats.org/officeDocument/2006/relationships/image" Target="../media/image80.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2.emf"/></Relationships>
</file>

<file path=ppt/slides/_rels/slide85.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13.xml"/><Relationship Id="rId5" Type="http://schemas.openxmlformats.org/officeDocument/2006/relationships/image" Target="../media/image88.tiff"/><Relationship Id="rId4" Type="http://schemas.openxmlformats.org/officeDocument/2006/relationships/image" Target="../media/image87.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19.emf"/><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19.emf"/><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2.emf"/><Relationship Id="rId4" Type="http://schemas.openxmlformats.org/officeDocument/2006/relationships/image" Target="../media/image21.emf"/></Relationships>
</file>

<file path=ppt/slides/_rels/slide91.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22403" y="775858"/>
            <a:ext cx="4188706" cy="3559554"/>
            <a:chOff x="1003296" y="1829078"/>
            <a:chExt cx="2941887" cy="2500010"/>
          </a:xfrm>
        </p:grpSpPr>
        <p:sp>
          <p:nvSpPr>
            <p:cNvPr id="14" name="Freeform 13"/>
            <p:cNvSpPr/>
            <p:nvPr/>
          </p:nvSpPr>
          <p:spPr>
            <a:xfrm>
              <a:off x="1003296" y="1829078"/>
              <a:ext cx="2205096" cy="1678281"/>
            </a:xfrm>
            <a:custGeom>
              <a:avLst/>
              <a:gdLst>
                <a:gd name="connsiteX0" fmla="*/ 0 w 2205096"/>
                <a:gd name="connsiteY0" fmla="*/ 1478844 h 1678281"/>
                <a:gd name="connsiteX1" fmla="*/ 2205096 w 2205096"/>
                <a:gd name="connsiteY1" fmla="*/ 0 h 1678281"/>
                <a:gd name="connsiteX2" fmla="*/ 1283170 w 2205096"/>
                <a:gd name="connsiteY2" fmla="*/ 1678281 h 1678281"/>
                <a:gd name="connsiteX3" fmla="*/ 0 w 2205096"/>
                <a:gd name="connsiteY3" fmla="*/ 1478844 h 1678281"/>
              </a:gdLst>
              <a:ahLst/>
              <a:cxnLst>
                <a:cxn ang="0">
                  <a:pos x="connsiteX0" y="connsiteY0"/>
                </a:cxn>
                <a:cxn ang="0">
                  <a:pos x="connsiteX1" y="connsiteY1"/>
                </a:cxn>
                <a:cxn ang="0">
                  <a:pos x="connsiteX2" y="connsiteY2"/>
                </a:cxn>
                <a:cxn ang="0">
                  <a:pos x="connsiteX3" y="connsiteY3"/>
                </a:cxn>
              </a:cxnLst>
              <a:rect l="l" t="t" r="r" b="b"/>
              <a:pathLst>
                <a:path w="2205096" h="1678281">
                  <a:moveTo>
                    <a:pt x="0" y="1478844"/>
                  </a:moveTo>
                  <a:lnTo>
                    <a:pt x="2205096" y="0"/>
                  </a:lnTo>
                  <a:lnTo>
                    <a:pt x="1283170" y="1678281"/>
                  </a:lnTo>
                  <a:lnTo>
                    <a:pt x="0" y="1478844"/>
                  </a:lnTo>
                  <a:close/>
                </a:path>
              </a:pathLst>
            </a:custGeom>
            <a:solidFill>
              <a:srgbClr val="0A2D64"/>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defTabSz="609570" fontAlgn="base">
                <a:spcBef>
                  <a:spcPct val="0"/>
                </a:spcBef>
                <a:spcAft>
                  <a:spcPct val="0"/>
                </a:spcAft>
                <a:defRPr/>
              </a:pPr>
              <a:endParaRPr lang="en-US" sz="2400">
                <a:solidFill>
                  <a:prstClr val="white"/>
                </a:solidFill>
                <a:latin typeface="Calibri"/>
              </a:endParaRPr>
            </a:p>
          </p:txBody>
        </p:sp>
        <p:sp>
          <p:nvSpPr>
            <p:cNvPr id="15" name="Freeform 14"/>
            <p:cNvSpPr/>
            <p:nvPr/>
          </p:nvSpPr>
          <p:spPr>
            <a:xfrm rot="3454305" flipH="1">
              <a:off x="2003495" y="2387399"/>
              <a:ext cx="2205096" cy="1678281"/>
            </a:xfrm>
            <a:custGeom>
              <a:avLst/>
              <a:gdLst>
                <a:gd name="connsiteX0" fmla="*/ 0 w 2205096"/>
                <a:gd name="connsiteY0" fmla="*/ 1478844 h 1678281"/>
                <a:gd name="connsiteX1" fmla="*/ 2205096 w 2205096"/>
                <a:gd name="connsiteY1" fmla="*/ 0 h 1678281"/>
                <a:gd name="connsiteX2" fmla="*/ 1283170 w 2205096"/>
                <a:gd name="connsiteY2" fmla="*/ 1678281 h 1678281"/>
                <a:gd name="connsiteX3" fmla="*/ 0 w 2205096"/>
                <a:gd name="connsiteY3" fmla="*/ 1478844 h 1678281"/>
              </a:gdLst>
              <a:ahLst/>
              <a:cxnLst>
                <a:cxn ang="0">
                  <a:pos x="connsiteX0" y="connsiteY0"/>
                </a:cxn>
                <a:cxn ang="0">
                  <a:pos x="connsiteX1" y="connsiteY1"/>
                </a:cxn>
                <a:cxn ang="0">
                  <a:pos x="connsiteX2" y="connsiteY2"/>
                </a:cxn>
                <a:cxn ang="0">
                  <a:pos x="connsiteX3" y="connsiteY3"/>
                </a:cxn>
              </a:cxnLst>
              <a:rect l="l" t="t" r="r" b="b"/>
              <a:pathLst>
                <a:path w="2205096" h="1678281">
                  <a:moveTo>
                    <a:pt x="0" y="1478844"/>
                  </a:moveTo>
                  <a:lnTo>
                    <a:pt x="2205096" y="0"/>
                  </a:lnTo>
                  <a:lnTo>
                    <a:pt x="1283170" y="1678281"/>
                  </a:lnTo>
                  <a:lnTo>
                    <a:pt x="0" y="1478844"/>
                  </a:lnTo>
                  <a:close/>
                </a:path>
              </a:pathLst>
            </a:custGeom>
            <a:solidFill>
              <a:srgbClr val="EAA437"/>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defTabSz="609570" fontAlgn="base">
                <a:spcBef>
                  <a:spcPct val="0"/>
                </a:spcBef>
                <a:spcAft>
                  <a:spcPct val="0"/>
                </a:spcAft>
                <a:defRPr/>
              </a:pPr>
              <a:endParaRPr lang="en-US" sz="2400">
                <a:solidFill>
                  <a:prstClr val="white"/>
                </a:solidFill>
                <a:latin typeface="Calibri"/>
              </a:endParaRPr>
            </a:p>
          </p:txBody>
        </p:sp>
      </p:grpSp>
      <p:sp>
        <p:nvSpPr>
          <p:cNvPr id="3" name="TextBox 2">
            <a:extLst>
              <a:ext uri="{FF2B5EF4-FFF2-40B4-BE49-F238E27FC236}">
                <a16:creationId xmlns:a16="http://schemas.microsoft.com/office/drawing/2014/main" id="{12E7405D-F642-A444-8D1B-36980C49A0EF}"/>
              </a:ext>
            </a:extLst>
          </p:cNvPr>
          <p:cNvSpPr txBox="1"/>
          <p:nvPr/>
        </p:nvSpPr>
        <p:spPr>
          <a:xfrm>
            <a:off x="3985173" y="1569181"/>
            <a:ext cx="7845417" cy="2308324"/>
          </a:xfrm>
          <a:prstGeom prst="rect">
            <a:avLst/>
          </a:prstGeom>
          <a:noFill/>
        </p:spPr>
        <p:txBody>
          <a:bodyPr wrap="none" rtlCol="0">
            <a:spAutoFit/>
          </a:bodyPr>
          <a:lstStyle/>
          <a:p>
            <a:r>
              <a:rPr lang="en-US" sz="4800" b="1" dirty="0">
                <a:solidFill>
                  <a:srgbClr val="EAA437"/>
                </a:solidFill>
                <a:latin typeface="Tahoma" panose="020B0604030504040204" pitchFamily="34" charset="0"/>
                <a:ea typeface="Tahoma" panose="020B0604030504040204" pitchFamily="34" charset="0"/>
                <a:cs typeface="Tahoma" panose="020B0604030504040204" pitchFamily="34" charset="0"/>
              </a:rPr>
              <a:t>Hardware Opportunities </a:t>
            </a:r>
          </a:p>
          <a:p>
            <a:r>
              <a:rPr lang="en-US" sz="4800" b="1" dirty="0">
                <a:solidFill>
                  <a:srgbClr val="092C63"/>
                </a:solidFill>
                <a:latin typeface="Tahoma" panose="020B0604030504040204" pitchFamily="34" charset="0"/>
                <a:ea typeface="Tahoma" panose="020B0604030504040204" pitchFamily="34" charset="0"/>
                <a:cs typeface="Tahoma" panose="020B0604030504040204" pitchFamily="34" charset="0"/>
              </a:rPr>
              <a:t>in the Machine Learning</a:t>
            </a:r>
            <a:br>
              <a:rPr lang="en-US" sz="4800" b="1" dirty="0">
                <a:solidFill>
                  <a:srgbClr val="092C63"/>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092C63"/>
                </a:solidFill>
                <a:latin typeface="Tahoma" panose="020B0604030504040204" pitchFamily="34" charset="0"/>
                <a:ea typeface="Tahoma" panose="020B0604030504040204" pitchFamily="34" charset="0"/>
                <a:cs typeface="Tahoma" panose="020B0604030504040204" pitchFamily="34" charset="0"/>
              </a:rPr>
              <a:t>Lifecycle</a:t>
            </a:r>
          </a:p>
        </p:txBody>
      </p:sp>
      <p:sp>
        <p:nvSpPr>
          <p:cNvPr id="17" name="Subtitle 2">
            <a:extLst>
              <a:ext uri="{FF2B5EF4-FFF2-40B4-BE49-F238E27FC236}">
                <a16:creationId xmlns:a16="http://schemas.microsoft.com/office/drawing/2014/main" id="{2E258B90-0F12-634D-B10B-BF94645DDE0A}"/>
              </a:ext>
            </a:extLst>
          </p:cNvPr>
          <p:cNvSpPr txBox="1">
            <a:spLocks/>
          </p:cNvSpPr>
          <p:nvPr/>
        </p:nvSpPr>
        <p:spPr bwMode="auto">
          <a:xfrm>
            <a:off x="4699312" y="4646827"/>
            <a:ext cx="7001435" cy="1271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342900" lvl="0" indent="-342900" algn="ctr" defTabSz="457200" rtl="0" eaLnBrk="0" fontAlgn="base" hangingPunct="0">
              <a:lnSpc>
                <a:spcPct val="100000"/>
              </a:lnSpc>
              <a:spcBef>
                <a:spcPts val="0"/>
              </a:spcBef>
              <a:spcAft>
                <a:spcPts val="0"/>
              </a:spcAft>
              <a:buSzPct val="100000"/>
              <a:buFont typeface="Arial" pitchFamily="34" charset="0"/>
              <a:buNone/>
              <a:defRPr sz="2800" b="0" i="0" kern="1200">
                <a:solidFill>
                  <a:srgbClr val="404040"/>
                </a:solidFill>
                <a:latin typeface="Tahoma"/>
                <a:ea typeface="Helvetica Neue Light" charset="0"/>
                <a:cs typeface="Tahoma"/>
              </a:defRPr>
            </a:lvl1pPr>
            <a:lvl2pPr marL="628650" lvl="1" indent="-171450" algn="ctr" defTabSz="457200" rtl="0" eaLnBrk="0" fontAlgn="base" hangingPunct="0">
              <a:lnSpc>
                <a:spcPct val="100000"/>
              </a:lnSpc>
              <a:spcBef>
                <a:spcPts val="0"/>
              </a:spcBef>
              <a:spcAft>
                <a:spcPts val="0"/>
              </a:spcAft>
              <a:buSzPct val="100000"/>
              <a:buFont typeface="Arial" pitchFamily="34" charset="0"/>
              <a:buNone/>
              <a:defRPr sz="2800" b="0" i="0" kern="1200">
                <a:solidFill>
                  <a:srgbClr val="404040"/>
                </a:solidFill>
                <a:latin typeface="Helvetica Neue Light" charset="0"/>
                <a:ea typeface="Helvetica Neue Light" charset="0"/>
                <a:cs typeface="Helvetica Neue Light" charset="0"/>
              </a:defRPr>
            </a:lvl2pPr>
            <a:lvl3pPr marL="1089025" lvl="2" indent="-174625" algn="ctr" defTabSz="457200" rtl="0" eaLnBrk="0" fontAlgn="base" hangingPunct="0">
              <a:lnSpc>
                <a:spcPct val="100000"/>
              </a:lnSpc>
              <a:spcBef>
                <a:spcPts val="0"/>
              </a:spcBef>
              <a:spcAft>
                <a:spcPts val="0"/>
              </a:spcAft>
              <a:buSzPct val="100000"/>
              <a:buFont typeface="Lucida Grande" charset="0"/>
              <a:buNone/>
              <a:defRPr sz="2800" b="0" i="0" kern="1200">
                <a:solidFill>
                  <a:srgbClr val="404040"/>
                </a:solidFill>
                <a:latin typeface="Helvetica Neue Light" charset="0"/>
                <a:ea typeface="Helvetica Neue Light" charset="0"/>
                <a:cs typeface="Helvetica Neue Light" charset="0"/>
              </a:defRPr>
            </a:lvl3pPr>
            <a:lvl4pPr marL="1541463" lvl="3" indent="-169863" algn="ctr" defTabSz="457200" rtl="0" eaLnBrk="0" fontAlgn="base" hangingPunct="0">
              <a:lnSpc>
                <a:spcPct val="100000"/>
              </a:lnSpc>
              <a:spcBef>
                <a:spcPts val="0"/>
              </a:spcBef>
              <a:spcAft>
                <a:spcPts val="0"/>
              </a:spcAft>
              <a:buSzPct val="100000"/>
              <a:buFont typeface="Arial" pitchFamily="34" charset="0"/>
              <a:buNone/>
              <a:defRPr sz="2800" b="0" i="0" kern="1200">
                <a:solidFill>
                  <a:srgbClr val="404040"/>
                </a:solidFill>
                <a:latin typeface="Helvetica Neue Light" charset="0"/>
                <a:ea typeface="Helvetica Neue Light" charset="0"/>
                <a:cs typeface="Helvetica Neue Light" charset="0"/>
              </a:defRPr>
            </a:lvl4pPr>
            <a:lvl5pPr marL="2001838" lvl="4" indent="-173038" algn="ctr" defTabSz="457200" rtl="0" eaLnBrk="0" fontAlgn="base" hangingPunct="0">
              <a:lnSpc>
                <a:spcPct val="100000"/>
              </a:lnSpc>
              <a:spcBef>
                <a:spcPts val="0"/>
              </a:spcBef>
              <a:spcAft>
                <a:spcPts val="0"/>
              </a:spcAft>
              <a:buSzPct val="100000"/>
              <a:buFont typeface="Lucida Grande" charset="0"/>
              <a:buNone/>
              <a:defRPr sz="2800" b="0" i="0" kern="1200">
                <a:solidFill>
                  <a:srgbClr val="404040"/>
                </a:solidFill>
                <a:latin typeface="Helvetica Neue Light" charset="0"/>
                <a:ea typeface="Helvetica Neue Light" charset="0"/>
                <a:cs typeface="Helvetica Neue Light" charset="0"/>
              </a:defRPr>
            </a:lvl5pPr>
            <a:lvl6pPr marL="2514600" lvl="5"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6pPr>
            <a:lvl7pPr marL="2971800" lvl="6"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7pPr>
            <a:lvl8pPr marL="3429000" lvl="7"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8pPr>
            <a:lvl9pPr marL="3886200" lvl="8" indent="-228600" algn="ctr" defTabSz="457200" rtl="0" eaLnBrk="1" latinLnBrk="0" hangingPunct="1">
              <a:lnSpc>
                <a:spcPct val="100000"/>
              </a:lnSpc>
              <a:spcBef>
                <a:spcPts val="0"/>
              </a:spcBef>
              <a:spcAft>
                <a:spcPts val="0"/>
              </a:spcAft>
              <a:buSzPct val="100000"/>
              <a:buFont typeface="Arial"/>
              <a:buNone/>
              <a:defRPr sz="2800" kern="1200">
                <a:solidFill>
                  <a:schemeClr val="tx1"/>
                </a:solidFill>
                <a:latin typeface="+mn-lt"/>
                <a:ea typeface="+mn-ea"/>
                <a:cs typeface="+mn-cs"/>
              </a:defRPr>
            </a:lvl9pPr>
          </a:lstStyle>
          <a:p>
            <a:pPr marL="342900" marR="0" lvl="0" indent="-342900" algn="r" defTabSz="457200" rtl="0" eaLnBrk="0" fontAlgn="base" latinLnBrk="0" hangingPunct="0">
              <a:lnSpc>
                <a:spcPct val="100000"/>
              </a:lnSpc>
              <a:spcBef>
                <a:spcPts val="0"/>
              </a:spcBef>
              <a:spcAft>
                <a:spcPts val="0"/>
              </a:spcAft>
              <a:buClrTx/>
              <a:buSzPct val="100000"/>
              <a:buFont typeface="Arial" pitchFamily="34" charset="0"/>
              <a:buNone/>
              <a:tabLst/>
              <a:defRPr/>
            </a:pPr>
            <a:r>
              <a:rPr kumimoji="0" lang="en-US" sz="4000" b="0" i="0" u="none" strike="noStrike" kern="1200" cap="none" spc="0" normalizeH="0" baseline="0" noProof="0" dirty="0">
                <a:ln>
                  <a:noFill/>
                </a:ln>
                <a:solidFill>
                  <a:srgbClr val="404040"/>
                </a:solidFill>
                <a:effectLst/>
                <a:uLnTx/>
                <a:uFillTx/>
                <a:latin typeface="Century Gothic" panose="020B0502020202020204" pitchFamily="34" charset="0"/>
                <a:cs typeface="Calibri" panose="020F0502020204030204" pitchFamily="34" charset="0"/>
              </a:rPr>
              <a:t>Joseph E. Gonzalez</a:t>
            </a:r>
          </a:p>
          <a:p>
            <a:pPr marL="342900" marR="0" lvl="0" indent="-342900" algn="r" defTabSz="457200" rtl="0" eaLnBrk="0" fontAlgn="base" latinLnBrk="0" hangingPunct="0">
              <a:lnSpc>
                <a:spcPct val="100000"/>
              </a:lnSpc>
              <a:spcBef>
                <a:spcPts val="0"/>
              </a:spcBef>
              <a:spcAft>
                <a:spcPts val="0"/>
              </a:spcAft>
              <a:buClrTx/>
              <a:buSzPct val="100000"/>
              <a:buFont typeface="Arial" pitchFamily="34" charset="0"/>
              <a:buNone/>
              <a:tabLst/>
              <a:defRPr/>
            </a:pPr>
            <a:r>
              <a:rPr lang="en-US" dirty="0">
                <a:latin typeface="Century Gothic" panose="020B0502020202020204" pitchFamily="34" charset="0"/>
                <a:cs typeface="Calibri" panose="020F0502020204030204" pitchFamily="34" charset="0"/>
              </a:rPr>
              <a:t>Co-director of the RISE Lab</a:t>
            </a:r>
            <a:br>
              <a:rPr lang="en-US" dirty="0">
                <a:latin typeface="Century Gothic" panose="020B0502020202020204" pitchFamily="34" charset="0"/>
                <a:cs typeface="Calibri" panose="020F0502020204030204" pitchFamily="34" charset="0"/>
              </a:rPr>
            </a:br>
            <a:r>
              <a:rPr kumimoji="0" lang="en-US" sz="2400" b="0" i="0" u="sng" strike="noStrike" kern="1200" cap="none" spc="0" normalizeH="0" baseline="0" noProof="0" dirty="0" err="1">
                <a:ln>
                  <a:noFill/>
                </a:ln>
                <a:solidFill>
                  <a:srgbClr val="0070C0"/>
                </a:solidFill>
                <a:effectLst/>
                <a:uLnTx/>
                <a:uFillTx/>
                <a:latin typeface="Century Gothic" panose="020B0502020202020204" pitchFamily="34" charset="0"/>
                <a:cs typeface="Calibri" panose="020F0502020204030204" pitchFamily="34" charset="0"/>
              </a:rPr>
              <a:t>jegonzal@cs.berkeley.edu</a:t>
            </a:r>
            <a:endParaRPr kumimoji="0" lang="en-US" sz="2400" b="0" i="0" u="sng" strike="noStrike" kern="1200" cap="none" spc="0" normalizeH="0" baseline="0" noProof="0" dirty="0">
              <a:ln>
                <a:noFill/>
              </a:ln>
              <a:solidFill>
                <a:srgbClr val="0070C0"/>
              </a:solidFill>
              <a:effectLst/>
              <a:uLnTx/>
              <a:uFillTx/>
              <a:latin typeface="Century Gothic" panose="020B050202020202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08841F1-2822-DD4D-8F53-CCAD94AE186B}"/>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07709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9704">
        <p15:prstTrans prst="drape"/>
      </p:transition>
    </mc:Choice>
    <mc:Fallback xmlns="">
      <p:transition spd="slow" advTm="197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E1110E-D586-F14E-8D56-3FF70BE055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112" y="2507610"/>
            <a:ext cx="3772699" cy="2286000"/>
          </a:xfrm>
          <a:prstGeom prst="rect">
            <a:avLst/>
          </a:prstGeom>
        </p:spPr>
      </p:pic>
      <p:pic>
        <p:nvPicPr>
          <p:cNvPr id="13" name="Picture 12">
            <a:extLst>
              <a:ext uri="{FF2B5EF4-FFF2-40B4-BE49-F238E27FC236}">
                <a16:creationId xmlns:a16="http://schemas.microsoft.com/office/drawing/2014/main" id="{4A668500-D40F-E24D-91BE-AA5198E617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2348" y="2507610"/>
            <a:ext cx="2566823" cy="2286000"/>
          </a:xfrm>
          <a:prstGeom prst="rect">
            <a:avLst/>
          </a:prstGeom>
        </p:spPr>
      </p:pic>
      <p:pic>
        <p:nvPicPr>
          <p:cNvPr id="14" name="Picture 13">
            <a:extLst>
              <a:ext uri="{FF2B5EF4-FFF2-40B4-BE49-F238E27FC236}">
                <a16:creationId xmlns:a16="http://schemas.microsoft.com/office/drawing/2014/main" id="{04FE0AA3-293F-7E4E-AC6A-43ACC74DFB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3057" y="2507610"/>
            <a:ext cx="4914900" cy="2286000"/>
          </a:xfrm>
          <a:prstGeom prst="rect">
            <a:avLst/>
          </a:prstGeom>
        </p:spPr>
      </p:pic>
      <p:pic>
        <p:nvPicPr>
          <p:cNvPr id="15" name="Picture 14">
            <a:extLst>
              <a:ext uri="{FF2B5EF4-FFF2-40B4-BE49-F238E27FC236}">
                <a16:creationId xmlns:a16="http://schemas.microsoft.com/office/drawing/2014/main" id="{CF3B78DD-1D93-6647-97A0-DFC016A7BF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5794" y="2706769"/>
            <a:ext cx="220146" cy="2078182"/>
          </a:xfrm>
          <a:prstGeom prst="rect">
            <a:avLst/>
          </a:prstGeom>
        </p:spPr>
      </p:pic>
      <p:pic>
        <p:nvPicPr>
          <p:cNvPr id="236" name="Picture 235">
            <a:extLst>
              <a:ext uri="{FF2B5EF4-FFF2-40B4-BE49-F238E27FC236}">
                <a16:creationId xmlns:a16="http://schemas.microsoft.com/office/drawing/2014/main" id="{6D7EBBFE-5C09-4B43-948B-21287B153A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7978" y="2706769"/>
            <a:ext cx="220146" cy="2078182"/>
          </a:xfrm>
          <a:prstGeom prst="rect">
            <a:avLst/>
          </a:prstGeom>
        </p:spPr>
      </p:pic>
      <p:sp>
        <p:nvSpPr>
          <p:cNvPr id="17" name="TextBox 16">
            <a:extLst>
              <a:ext uri="{FF2B5EF4-FFF2-40B4-BE49-F238E27FC236}">
                <a16:creationId xmlns:a16="http://schemas.microsoft.com/office/drawing/2014/main" id="{146456AD-763E-0F4D-80E7-8D49C9A135CA}"/>
              </a:ext>
            </a:extLst>
          </p:cNvPr>
          <p:cNvSpPr txBox="1"/>
          <p:nvPr/>
        </p:nvSpPr>
        <p:spPr>
          <a:xfrm>
            <a:off x="1701077" y="4992769"/>
            <a:ext cx="9429184" cy="923330"/>
          </a:xfrm>
          <a:prstGeom prst="rect">
            <a:avLst/>
          </a:prstGeom>
          <a:noFill/>
        </p:spPr>
        <p:txBody>
          <a:bodyPr wrap="none" rtlCol="0">
            <a:spAutoFit/>
          </a:bodyPr>
          <a:lstStyle/>
          <a:p>
            <a:r>
              <a:rPr lang="en-US" sz="5400" b="1" i="1" dirty="0">
                <a:latin typeface="Century Gothic" panose="020B0502020202020204" pitchFamily="34" charset="0"/>
              </a:rPr>
              <a:t>Machine Learning Lifecycle</a:t>
            </a:r>
            <a:endParaRPr lang="en-US" sz="5400" dirty="0">
              <a:latin typeface="Century Gothic" panose="020B0502020202020204" pitchFamily="34" charset="0"/>
            </a:endParaRPr>
          </a:p>
        </p:txBody>
      </p:sp>
      <p:sp>
        <p:nvSpPr>
          <p:cNvPr id="11" name="TextBox 10">
            <a:extLst>
              <a:ext uri="{FF2B5EF4-FFF2-40B4-BE49-F238E27FC236}">
                <a16:creationId xmlns:a16="http://schemas.microsoft.com/office/drawing/2014/main" id="{B2A6BDC6-BAC2-3544-AE22-828E1FCC8772}"/>
              </a:ext>
            </a:extLst>
          </p:cNvPr>
          <p:cNvSpPr txBox="1"/>
          <p:nvPr/>
        </p:nvSpPr>
        <p:spPr>
          <a:xfrm>
            <a:off x="559067" y="405579"/>
            <a:ext cx="11073865" cy="1477328"/>
          </a:xfrm>
          <a:prstGeom prst="rect">
            <a:avLst/>
          </a:prstGeom>
          <a:noFill/>
        </p:spPr>
        <p:txBody>
          <a:bodyPr wrap="none" rtlCol="0">
            <a:spAutoFit/>
          </a:bodyPr>
          <a:lstStyle/>
          <a:p>
            <a:pPr algn="ctr"/>
            <a:r>
              <a:rPr lang="en-US" sz="5400" i="1" dirty="0">
                <a:latin typeface="Century Gothic" panose="020B0502020202020204" pitchFamily="34" charset="0"/>
              </a:rPr>
              <a:t>Machine learning is </a:t>
            </a:r>
          </a:p>
          <a:p>
            <a:pPr algn="ctr"/>
            <a:r>
              <a:rPr lang="en-US" sz="3600" b="1" i="1" dirty="0">
                <a:latin typeface="Century Gothic" panose="020B0502020202020204" pitchFamily="34" charset="0"/>
              </a:rPr>
              <a:t>multiple applications</a:t>
            </a:r>
            <a:r>
              <a:rPr lang="en-US" sz="3600" i="1" dirty="0">
                <a:latin typeface="Century Gothic" panose="020B0502020202020204" pitchFamily="34" charset="0"/>
              </a:rPr>
              <a:t> with </a:t>
            </a:r>
            <a:r>
              <a:rPr lang="en-US" sz="3600" b="1" i="1" dirty="0">
                <a:latin typeface="Century Gothic" panose="020B0502020202020204" pitchFamily="34" charset="0"/>
              </a:rPr>
              <a:t>different requirements.</a:t>
            </a:r>
            <a:endParaRPr lang="en-US" sz="3600" b="1" dirty="0">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49F49272-8294-9C4B-AC29-D22DEB3BAC11}"/>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36896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6"/>
                                        </p:tgtEl>
                                        <p:attrNameLst>
                                          <p:attrName>style.visibility</p:attrName>
                                        </p:attrNameLst>
                                      </p:cBhvr>
                                      <p:to>
                                        <p:strVal val="visible"/>
                                      </p:to>
                                    </p:set>
                                    <p:animEffect transition="in" filter="fade">
                                      <p:cBhvr>
                                        <p:cTn id="20" dur="500"/>
                                        <p:tgtEl>
                                          <p:spTgt spid="236"/>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BF7259A5-4DC3-F948-ABF5-0B3A1EACDAA9}"/>
              </a:ext>
            </a:extLst>
          </p:cNvPr>
          <p:cNvSpPr/>
          <p:nvPr/>
        </p:nvSpPr>
        <p:spPr>
          <a:xfrm>
            <a:off x="3371272" y="2475717"/>
            <a:ext cx="3909086" cy="9920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982" y="1314109"/>
            <a:ext cx="7261055" cy="4399707"/>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36645" y="905502"/>
            <a:ext cx="437652" cy="4131438"/>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96298" y="5721461"/>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31" name="TextBox 30">
            <a:extLst>
              <a:ext uri="{FF2B5EF4-FFF2-40B4-BE49-F238E27FC236}">
                <a16:creationId xmlns:a16="http://schemas.microsoft.com/office/drawing/2014/main" id="{37B010F4-FCCB-B04C-AEE8-FF383F771447}"/>
              </a:ext>
            </a:extLst>
          </p:cNvPr>
          <p:cNvSpPr txBox="1"/>
          <p:nvPr/>
        </p:nvSpPr>
        <p:spPr>
          <a:xfrm>
            <a:off x="7713611" y="1113651"/>
            <a:ext cx="4263883" cy="5201424"/>
          </a:xfrm>
          <a:prstGeom prst="rect">
            <a:avLst/>
          </a:prstGeom>
          <a:noFill/>
        </p:spPr>
        <p:txBody>
          <a:bodyPr wrap="square" rtlCol="0">
            <a:spAutoFit/>
          </a:bodyPr>
          <a:lstStyle/>
          <a:p>
            <a:pPr>
              <a:spcBef>
                <a:spcPts val="2400"/>
              </a:spcBef>
            </a:pPr>
            <a:r>
              <a:rPr lang="en-US" sz="2800" b="1" dirty="0">
                <a:latin typeface="Century Gothic" panose="020B0502020202020204" pitchFamily="34" charset="0"/>
              </a:rPr>
              <a:t>Identifying</a:t>
            </a:r>
            <a:r>
              <a:rPr lang="en-US" sz="2800" dirty="0">
                <a:latin typeface="Century Gothic" panose="020B0502020202020204" pitchFamily="34" charset="0"/>
              </a:rPr>
              <a:t> potential sources of data</a:t>
            </a:r>
            <a:endParaRPr lang="en-US" sz="2800" b="1" dirty="0">
              <a:latin typeface="Century Gothic" panose="020B0502020202020204" pitchFamily="34" charset="0"/>
            </a:endParaRPr>
          </a:p>
          <a:p>
            <a:pPr>
              <a:spcBef>
                <a:spcPts val="2400"/>
              </a:spcBef>
            </a:pPr>
            <a:r>
              <a:rPr lang="en-US" sz="2800" b="1" dirty="0">
                <a:latin typeface="Century Gothic" panose="020B0502020202020204" pitchFamily="34" charset="0"/>
              </a:rPr>
              <a:t>Joining</a:t>
            </a:r>
            <a:r>
              <a:rPr lang="en-US" sz="2800" dirty="0">
                <a:latin typeface="Century Gothic" panose="020B0502020202020204" pitchFamily="34" charset="0"/>
              </a:rPr>
              <a:t> data from multiple sources</a:t>
            </a:r>
            <a:endParaRPr lang="en-US" sz="2800" b="1" dirty="0">
              <a:latin typeface="Century Gothic" panose="020B0502020202020204" pitchFamily="34" charset="0"/>
            </a:endParaRPr>
          </a:p>
          <a:p>
            <a:pPr>
              <a:spcBef>
                <a:spcPts val="2400"/>
              </a:spcBef>
            </a:pPr>
            <a:r>
              <a:rPr lang="en-US" sz="2800" dirty="0">
                <a:latin typeface="Century Gothic" panose="020B0502020202020204" pitchFamily="34" charset="0"/>
              </a:rPr>
              <a:t>Addressing</a:t>
            </a:r>
            <a:r>
              <a:rPr lang="en-US" sz="2800" b="1" dirty="0">
                <a:latin typeface="Century Gothic" panose="020B0502020202020204" pitchFamily="34" charset="0"/>
              </a:rPr>
              <a:t> missing values </a:t>
            </a:r>
            <a:r>
              <a:rPr lang="en-US" sz="2800" dirty="0">
                <a:latin typeface="Century Gothic" panose="020B0502020202020204" pitchFamily="34" charset="0"/>
              </a:rPr>
              <a:t>and</a:t>
            </a:r>
            <a:r>
              <a:rPr lang="en-US" sz="2800" b="1" dirty="0">
                <a:latin typeface="Century Gothic" panose="020B0502020202020204" pitchFamily="34" charset="0"/>
              </a:rPr>
              <a:t> outliers</a:t>
            </a:r>
          </a:p>
          <a:p>
            <a:pPr>
              <a:spcBef>
                <a:spcPts val="2400"/>
              </a:spcBef>
            </a:pPr>
            <a:r>
              <a:rPr lang="en-US" sz="2800" b="1" dirty="0">
                <a:latin typeface="Century Gothic" panose="020B0502020202020204" pitchFamily="34" charset="0"/>
              </a:rPr>
              <a:t>Plotting </a:t>
            </a:r>
            <a:r>
              <a:rPr lang="en-US" sz="2800" dirty="0">
                <a:latin typeface="Century Gothic" panose="020B0502020202020204" pitchFamily="34" charset="0"/>
              </a:rPr>
              <a:t>trends to identify </a:t>
            </a:r>
            <a:r>
              <a:rPr lang="en-US" sz="2800" b="1" dirty="0">
                <a:latin typeface="Century Gothic" panose="020B0502020202020204" pitchFamily="34" charset="0"/>
              </a:rPr>
              <a:t>anomalies</a:t>
            </a:r>
            <a:r>
              <a:rPr lang="en-US" sz="2800" dirty="0">
                <a:latin typeface="Century Gothic" panose="020B0502020202020204" pitchFamily="34" charset="0"/>
              </a:rPr>
              <a:t> </a:t>
            </a:r>
            <a:endParaRPr lang="en-US" sz="2800" b="1" dirty="0">
              <a:latin typeface="Century Gothic" panose="020B0502020202020204" pitchFamily="34" charset="0"/>
            </a:endParaRPr>
          </a:p>
          <a:p>
            <a:pPr>
              <a:spcBef>
                <a:spcPts val="2400"/>
              </a:spcBef>
            </a:pPr>
            <a:endParaRPr lang="en-US" sz="2800" dirty="0">
              <a:latin typeface="Century Gothic" panose="020B0502020202020204" pitchFamily="34" charset="0"/>
            </a:endParaRPr>
          </a:p>
        </p:txBody>
      </p:sp>
      <p:cxnSp>
        <p:nvCxnSpPr>
          <p:cNvPr id="32" name="Straight Connector 31">
            <a:extLst>
              <a:ext uri="{FF2B5EF4-FFF2-40B4-BE49-F238E27FC236}">
                <a16:creationId xmlns:a16="http://schemas.microsoft.com/office/drawing/2014/main" id="{61E97CAA-F84C-4941-8A3F-64455B52B639}"/>
              </a:ext>
            </a:extLst>
          </p:cNvPr>
          <p:cNvCxnSpPr/>
          <p:nvPr/>
        </p:nvCxnSpPr>
        <p:spPr>
          <a:xfrm>
            <a:off x="7483189" y="436285"/>
            <a:ext cx="0" cy="5878790"/>
          </a:xfrm>
          <a:prstGeom prst="line">
            <a:avLst/>
          </a:prstGeom>
        </p:spPr>
        <p:style>
          <a:lnRef idx="3">
            <a:schemeClr val="dk1"/>
          </a:lnRef>
          <a:fillRef idx="0">
            <a:schemeClr val="dk1"/>
          </a:fillRef>
          <a:effectRef idx="2">
            <a:schemeClr val="dk1"/>
          </a:effectRef>
          <a:fontRef idx="minor">
            <a:schemeClr val="tx1"/>
          </a:fontRef>
        </p:style>
      </p:cxnSp>
      <p:sp>
        <p:nvSpPr>
          <p:cNvPr id="2" name="Slide Number Placeholder 1">
            <a:extLst>
              <a:ext uri="{FF2B5EF4-FFF2-40B4-BE49-F238E27FC236}">
                <a16:creationId xmlns:a16="http://schemas.microsoft.com/office/drawing/2014/main" id="{FD32151E-3D8C-5F42-8567-63A0F7AEA498}"/>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26794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Effect transition="in" filter="fade">
                                      <p:cBhvr>
                                        <p:cTn id="20" dur="500"/>
                                        <p:tgtEl>
                                          <p:spTgt spid="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xEl>
                                              <p:pRg st="2" end="2"/>
                                            </p:txEl>
                                          </p:spTgt>
                                        </p:tgtEl>
                                        <p:attrNameLst>
                                          <p:attrName>style.visibility</p:attrName>
                                        </p:attrNameLst>
                                      </p:cBhvr>
                                      <p:to>
                                        <p:strVal val="visible"/>
                                      </p:to>
                                    </p:set>
                                    <p:animEffect transition="in" filter="fade">
                                      <p:cBhvr>
                                        <p:cTn id="25" dur="500"/>
                                        <p:tgtEl>
                                          <p:spTgt spid="3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xEl>
                                              <p:pRg st="3" end="3"/>
                                            </p:txEl>
                                          </p:spTgt>
                                        </p:tgtEl>
                                        <p:attrNameLst>
                                          <p:attrName>style.visibility</p:attrName>
                                        </p:attrNameLst>
                                      </p:cBhvr>
                                      <p:to>
                                        <p:strVal val="visible"/>
                                      </p:to>
                                    </p:set>
                                    <p:animEffect transition="in" filter="fade">
                                      <p:cBhvr>
                                        <p:cTn id="30"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36645" y="905502"/>
            <a:ext cx="437652" cy="4131438"/>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363247" y="7196304"/>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31" name="TextBox 30">
            <a:extLst>
              <a:ext uri="{FF2B5EF4-FFF2-40B4-BE49-F238E27FC236}">
                <a16:creationId xmlns:a16="http://schemas.microsoft.com/office/drawing/2014/main" id="{37B010F4-FCCB-B04C-AEE8-FF383F771447}"/>
              </a:ext>
            </a:extLst>
          </p:cNvPr>
          <p:cNvSpPr txBox="1"/>
          <p:nvPr/>
        </p:nvSpPr>
        <p:spPr>
          <a:xfrm>
            <a:off x="7586424" y="813467"/>
            <a:ext cx="4263883" cy="5324535"/>
          </a:xfrm>
          <a:prstGeom prst="rect">
            <a:avLst/>
          </a:prstGeom>
          <a:noFill/>
        </p:spPr>
        <p:txBody>
          <a:bodyPr wrap="square" rtlCol="0">
            <a:spAutoFit/>
          </a:bodyPr>
          <a:lstStyle/>
          <a:p>
            <a:pPr>
              <a:spcBef>
                <a:spcPts val="1200"/>
              </a:spcBef>
            </a:pPr>
            <a:r>
              <a:rPr lang="en-US" sz="2800" dirty="0">
                <a:latin typeface="Century Gothic" panose="020B0502020202020204" pitchFamily="34" charset="0"/>
              </a:rPr>
              <a:t>Building informative </a:t>
            </a:r>
            <a:r>
              <a:rPr lang="en-US" sz="2800" b="1" dirty="0">
                <a:latin typeface="Century Gothic" panose="020B0502020202020204" pitchFamily="34" charset="0"/>
              </a:rPr>
              <a:t>features functions </a:t>
            </a:r>
          </a:p>
          <a:p>
            <a:pPr>
              <a:spcBef>
                <a:spcPts val="1200"/>
              </a:spcBef>
            </a:pPr>
            <a:endParaRPr lang="en-US" sz="2800" dirty="0">
              <a:latin typeface="Century Gothic" panose="020B0502020202020204" pitchFamily="34" charset="0"/>
            </a:endParaRPr>
          </a:p>
          <a:p>
            <a:pPr>
              <a:spcBef>
                <a:spcPts val="1200"/>
              </a:spcBef>
            </a:pPr>
            <a:r>
              <a:rPr lang="en-US" sz="2800" dirty="0">
                <a:latin typeface="Century Gothic" panose="020B0502020202020204" pitchFamily="34" charset="0"/>
              </a:rPr>
              <a:t>Designing new </a:t>
            </a:r>
            <a:r>
              <a:rPr lang="en-US" sz="2800" b="1" dirty="0">
                <a:latin typeface="Century Gothic" panose="020B0502020202020204" pitchFamily="34" charset="0"/>
              </a:rPr>
              <a:t>model architectures</a:t>
            </a:r>
          </a:p>
          <a:p>
            <a:pPr>
              <a:spcBef>
                <a:spcPts val="1200"/>
              </a:spcBef>
            </a:pPr>
            <a:endParaRPr lang="en-US" sz="2800" b="1" dirty="0">
              <a:latin typeface="Century Gothic" panose="020B0502020202020204" pitchFamily="34" charset="0"/>
            </a:endParaRPr>
          </a:p>
          <a:p>
            <a:pPr>
              <a:spcBef>
                <a:spcPts val="1200"/>
              </a:spcBef>
            </a:pPr>
            <a:r>
              <a:rPr lang="en-US" sz="2800" b="1" dirty="0">
                <a:latin typeface="Century Gothic" panose="020B0502020202020204" pitchFamily="34" charset="0"/>
              </a:rPr>
              <a:t>Tuning </a:t>
            </a:r>
            <a:r>
              <a:rPr lang="en-US" sz="2800" dirty="0">
                <a:latin typeface="Century Gothic" panose="020B0502020202020204" pitchFamily="34" charset="0"/>
              </a:rPr>
              <a:t>training </a:t>
            </a:r>
            <a:r>
              <a:rPr lang="en-US" sz="2800" dirty="0" err="1">
                <a:latin typeface="Century Gothic" panose="020B0502020202020204" pitchFamily="34" charset="0"/>
              </a:rPr>
              <a:t>algos</a:t>
            </a:r>
            <a:r>
              <a:rPr lang="en-US" sz="2800" dirty="0">
                <a:latin typeface="Century Gothic" panose="020B0502020202020204" pitchFamily="34" charset="0"/>
              </a:rPr>
              <a:t>.</a:t>
            </a:r>
          </a:p>
          <a:p>
            <a:pPr>
              <a:spcBef>
                <a:spcPts val="1200"/>
              </a:spcBef>
            </a:pPr>
            <a:endParaRPr lang="en-US" sz="2800" dirty="0">
              <a:latin typeface="Century Gothic" panose="020B0502020202020204" pitchFamily="34" charset="0"/>
            </a:endParaRPr>
          </a:p>
          <a:p>
            <a:pPr>
              <a:spcBef>
                <a:spcPts val="1200"/>
              </a:spcBef>
            </a:pPr>
            <a:r>
              <a:rPr lang="en-US" sz="2800" b="1" dirty="0">
                <a:latin typeface="Century Gothic" panose="020B0502020202020204" pitchFamily="34" charset="0"/>
              </a:rPr>
              <a:t>Validating</a:t>
            </a:r>
            <a:r>
              <a:rPr lang="en-US" sz="2800" dirty="0">
                <a:latin typeface="Century Gothic" panose="020B0502020202020204" pitchFamily="34" charset="0"/>
              </a:rPr>
              <a:t> prediction accuracy</a:t>
            </a:r>
            <a:endParaRPr lang="en-US" sz="2800" b="1" dirty="0">
              <a:latin typeface="Century Gothic" panose="020B0502020202020204" pitchFamily="34" charset="0"/>
            </a:endParaRPr>
          </a:p>
        </p:txBody>
      </p:sp>
      <p:cxnSp>
        <p:nvCxnSpPr>
          <p:cNvPr id="32" name="Straight Connector 31">
            <a:extLst>
              <a:ext uri="{FF2B5EF4-FFF2-40B4-BE49-F238E27FC236}">
                <a16:creationId xmlns:a16="http://schemas.microsoft.com/office/drawing/2014/main" id="{61E97CAA-F84C-4941-8A3F-64455B52B639}"/>
              </a:ext>
            </a:extLst>
          </p:cNvPr>
          <p:cNvCxnSpPr/>
          <p:nvPr/>
        </p:nvCxnSpPr>
        <p:spPr>
          <a:xfrm>
            <a:off x="7483189" y="436285"/>
            <a:ext cx="0" cy="5878790"/>
          </a:xfrm>
          <a:prstGeom prst="line">
            <a:avLst/>
          </a:prstGeom>
        </p:spPr>
        <p:style>
          <a:lnRef idx="3">
            <a:schemeClr val="dk1"/>
          </a:lnRef>
          <a:fillRef idx="0">
            <a:schemeClr val="dk1"/>
          </a:fillRef>
          <a:effectRef idx="2">
            <a:schemeClr val="dk1"/>
          </a:effectRef>
          <a:fontRef idx="minor">
            <a:schemeClr val="tx1"/>
          </a:fontRef>
        </p:style>
      </p:cxnSp>
      <p:sp>
        <p:nvSpPr>
          <p:cNvPr id="16" name="Rounded Rectangle 15">
            <a:extLst>
              <a:ext uri="{FF2B5EF4-FFF2-40B4-BE49-F238E27FC236}">
                <a16:creationId xmlns:a16="http://schemas.microsoft.com/office/drawing/2014/main" id="{2CF19EA5-A1A7-BA4A-BD3C-A18625363B0A}"/>
              </a:ext>
            </a:extLst>
          </p:cNvPr>
          <p:cNvSpPr/>
          <p:nvPr/>
        </p:nvSpPr>
        <p:spPr>
          <a:xfrm>
            <a:off x="3420967" y="3975333"/>
            <a:ext cx="3909086" cy="9920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0D9A8F4E-A815-9345-9859-698441EA8B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982" y="1314109"/>
            <a:ext cx="7261055" cy="4399707"/>
          </a:xfrm>
          <a:prstGeom prst="rect">
            <a:avLst/>
          </a:prstGeom>
        </p:spPr>
      </p:pic>
      <p:sp>
        <p:nvSpPr>
          <p:cNvPr id="2" name="Slide Number Placeholder 1">
            <a:extLst>
              <a:ext uri="{FF2B5EF4-FFF2-40B4-BE49-F238E27FC236}">
                <a16:creationId xmlns:a16="http://schemas.microsoft.com/office/drawing/2014/main" id="{85307A51-CC5E-D849-8EE6-B120FDEB24C0}"/>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38040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5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fade">
                                      <p:cBhvr>
                                        <p:cTn id="15" dur="500"/>
                                        <p:tgtEl>
                                          <p:spTgt spid="3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xEl>
                                              <p:pRg st="4" end="4"/>
                                            </p:txEl>
                                          </p:spTgt>
                                        </p:tgtEl>
                                        <p:attrNameLst>
                                          <p:attrName>style.visibility</p:attrName>
                                        </p:attrNameLst>
                                      </p:cBhvr>
                                      <p:to>
                                        <p:strVal val="visible"/>
                                      </p:to>
                                    </p:set>
                                    <p:animEffect transition="in" filter="fade">
                                      <p:cBhvr>
                                        <p:cTn id="20" dur="500"/>
                                        <p:tgtEl>
                                          <p:spTgt spid="3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xEl>
                                              <p:pRg st="6" end="6"/>
                                            </p:txEl>
                                          </p:spTgt>
                                        </p:tgtEl>
                                        <p:attrNameLst>
                                          <p:attrName>style.visibility</p:attrName>
                                        </p:attrNameLst>
                                      </p:cBhvr>
                                      <p:to>
                                        <p:strVal val="visible"/>
                                      </p:to>
                                    </p:set>
                                    <p:animEffect transition="in" filter="fade">
                                      <p:cBhvr>
                                        <p:cTn id="25" dur="500"/>
                                        <p:tgtEl>
                                          <p:spTgt spid="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982" y="436285"/>
            <a:ext cx="6172801" cy="3740299"/>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36645" y="905502"/>
            <a:ext cx="437652" cy="4131438"/>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7" name="Picture 26">
            <a:extLst>
              <a:ext uri="{FF2B5EF4-FFF2-40B4-BE49-F238E27FC236}">
                <a16:creationId xmlns:a16="http://schemas.microsoft.com/office/drawing/2014/main" id="{DBAD97A9-0947-324A-B20D-5F18217ADC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10739" y="3694912"/>
            <a:ext cx="2057139" cy="1136539"/>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363247" y="7196304"/>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2" name="TextBox 1">
            <a:extLst>
              <a:ext uri="{FF2B5EF4-FFF2-40B4-BE49-F238E27FC236}">
                <a16:creationId xmlns:a16="http://schemas.microsoft.com/office/drawing/2014/main" id="{3964B3DC-8981-0049-B5B5-C4F902C803F3}"/>
              </a:ext>
            </a:extLst>
          </p:cNvPr>
          <p:cNvSpPr txBox="1"/>
          <p:nvPr/>
        </p:nvSpPr>
        <p:spPr>
          <a:xfrm>
            <a:off x="5813766" y="402160"/>
            <a:ext cx="4216219" cy="923330"/>
          </a:xfrm>
          <a:prstGeom prst="rect">
            <a:avLst/>
          </a:prstGeom>
          <a:noFill/>
        </p:spPr>
        <p:txBody>
          <a:bodyPr wrap="none" rtlCol="0">
            <a:spAutoFit/>
          </a:bodyPr>
          <a:lstStyle/>
          <a:p>
            <a:r>
              <a:rPr lang="en-US" sz="5400" b="1" i="1" dirty="0">
                <a:latin typeface="Century Gothic" panose="020B0502020202020204" pitchFamily="34" charset="0"/>
              </a:rPr>
              <a:t>Frameworks</a:t>
            </a:r>
          </a:p>
        </p:txBody>
      </p:sp>
      <p:pic>
        <p:nvPicPr>
          <p:cNvPr id="4" name="Picture 3">
            <a:extLst>
              <a:ext uri="{FF2B5EF4-FFF2-40B4-BE49-F238E27FC236}">
                <a16:creationId xmlns:a16="http://schemas.microsoft.com/office/drawing/2014/main" id="{EDF94135-7B99-7444-89B0-775DCAD0F5D9}"/>
              </a:ext>
            </a:extLst>
          </p:cNvPr>
          <p:cNvPicPr>
            <a:picLocks noChangeAspect="1"/>
          </p:cNvPicPr>
          <p:nvPr/>
        </p:nvPicPr>
        <p:blipFill>
          <a:blip r:embed="rId9"/>
          <a:stretch>
            <a:fillRect/>
          </a:stretch>
        </p:blipFill>
        <p:spPr>
          <a:xfrm>
            <a:off x="6701454" y="1359464"/>
            <a:ext cx="1422400" cy="1422400"/>
          </a:xfrm>
          <a:prstGeom prst="rect">
            <a:avLst/>
          </a:prstGeom>
        </p:spPr>
      </p:pic>
      <p:pic>
        <p:nvPicPr>
          <p:cNvPr id="5" name="Picture 4">
            <a:extLst>
              <a:ext uri="{FF2B5EF4-FFF2-40B4-BE49-F238E27FC236}">
                <a16:creationId xmlns:a16="http://schemas.microsoft.com/office/drawing/2014/main" id="{80564A09-E44C-2541-8FAC-8BC381CFE8FA}"/>
              </a:ext>
            </a:extLst>
          </p:cNvPr>
          <p:cNvPicPr>
            <a:picLocks noChangeAspect="1"/>
          </p:cNvPicPr>
          <p:nvPr/>
        </p:nvPicPr>
        <p:blipFill>
          <a:blip r:embed="rId10"/>
          <a:stretch>
            <a:fillRect/>
          </a:stretch>
        </p:blipFill>
        <p:spPr>
          <a:xfrm>
            <a:off x="8237099" y="1486464"/>
            <a:ext cx="1562100" cy="1295400"/>
          </a:xfrm>
          <a:prstGeom prst="rect">
            <a:avLst/>
          </a:prstGeom>
        </p:spPr>
      </p:pic>
      <p:pic>
        <p:nvPicPr>
          <p:cNvPr id="6" name="Picture 5">
            <a:extLst>
              <a:ext uri="{FF2B5EF4-FFF2-40B4-BE49-F238E27FC236}">
                <a16:creationId xmlns:a16="http://schemas.microsoft.com/office/drawing/2014/main" id="{F9CB68CD-37D5-7348-8794-4E02893B4B4F}"/>
              </a:ext>
            </a:extLst>
          </p:cNvPr>
          <p:cNvPicPr>
            <a:picLocks noChangeAspect="1"/>
          </p:cNvPicPr>
          <p:nvPr/>
        </p:nvPicPr>
        <p:blipFill>
          <a:blip r:embed="rId11"/>
          <a:stretch>
            <a:fillRect/>
          </a:stretch>
        </p:blipFill>
        <p:spPr>
          <a:xfrm>
            <a:off x="6473662" y="5204092"/>
            <a:ext cx="2446713" cy="1302795"/>
          </a:xfrm>
          <a:prstGeom prst="rect">
            <a:avLst/>
          </a:prstGeom>
        </p:spPr>
      </p:pic>
      <p:pic>
        <p:nvPicPr>
          <p:cNvPr id="7" name="Picture 6">
            <a:extLst>
              <a:ext uri="{FF2B5EF4-FFF2-40B4-BE49-F238E27FC236}">
                <a16:creationId xmlns:a16="http://schemas.microsoft.com/office/drawing/2014/main" id="{3ECFC1B6-4F7C-D14F-8E8F-E6D443472B4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51575" y="2942838"/>
            <a:ext cx="2823825" cy="564765"/>
          </a:xfrm>
          <a:prstGeom prst="rect">
            <a:avLst/>
          </a:prstGeom>
        </p:spPr>
      </p:pic>
      <p:pic>
        <p:nvPicPr>
          <p:cNvPr id="9" name="Picture 8">
            <a:extLst>
              <a:ext uri="{FF2B5EF4-FFF2-40B4-BE49-F238E27FC236}">
                <a16:creationId xmlns:a16="http://schemas.microsoft.com/office/drawing/2014/main" id="{CD3F8809-85E3-E44D-B3B8-7510700443E5}"/>
              </a:ext>
            </a:extLst>
          </p:cNvPr>
          <p:cNvPicPr>
            <a:picLocks noChangeAspect="1"/>
          </p:cNvPicPr>
          <p:nvPr/>
        </p:nvPicPr>
        <p:blipFill>
          <a:blip r:embed="rId13"/>
          <a:stretch>
            <a:fillRect/>
          </a:stretch>
        </p:blipFill>
        <p:spPr>
          <a:xfrm>
            <a:off x="2699598" y="3740295"/>
            <a:ext cx="2743200" cy="736600"/>
          </a:xfrm>
          <a:prstGeom prst="rect">
            <a:avLst/>
          </a:prstGeom>
        </p:spPr>
      </p:pic>
      <p:pic>
        <p:nvPicPr>
          <p:cNvPr id="10" name="Picture 9">
            <a:extLst>
              <a:ext uri="{FF2B5EF4-FFF2-40B4-BE49-F238E27FC236}">
                <a16:creationId xmlns:a16="http://schemas.microsoft.com/office/drawing/2014/main" id="{AC681B46-75CE-FD41-9B75-7F10C694FB60}"/>
              </a:ext>
            </a:extLst>
          </p:cNvPr>
          <p:cNvPicPr>
            <a:picLocks noChangeAspect="1"/>
          </p:cNvPicPr>
          <p:nvPr/>
        </p:nvPicPr>
        <p:blipFill>
          <a:blip r:embed="rId14"/>
          <a:stretch>
            <a:fillRect/>
          </a:stretch>
        </p:blipFill>
        <p:spPr>
          <a:xfrm>
            <a:off x="252279" y="5673198"/>
            <a:ext cx="3859981" cy="800240"/>
          </a:xfrm>
          <a:prstGeom prst="rect">
            <a:avLst/>
          </a:prstGeom>
        </p:spPr>
      </p:pic>
      <p:pic>
        <p:nvPicPr>
          <p:cNvPr id="11" name="Picture 10">
            <a:extLst>
              <a:ext uri="{FF2B5EF4-FFF2-40B4-BE49-F238E27FC236}">
                <a16:creationId xmlns:a16="http://schemas.microsoft.com/office/drawing/2014/main" id="{8B2C2766-5A35-8547-BDB9-AB8E49EA2432}"/>
              </a:ext>
            </a:extLst>
          </p:cNvPr>
          <p:cNvPicPr>
            <a:picLocks noChangeAspect="1"/>
          </p:cNvPicPr>
          <p:nvPr/>
        </p:nvPicPr>
        <p:blipFill>
          <a:blip r:embed="rId15"/>
          <a:stretch>
            <a:fillRect/>
          </a:stretch>
        </p:blipFill>
        <p:spPr>
          <a:xfrm>
            <a:off x="10529421" y="5301477"/>
            <a:ext cx="1498600" cy="1346200"/>
          </a:xfrm>
          <a:prstGeom prst="rect">
            <a:avLst/>
          </a:prstGeom>
        </p:spPr>
      </p:pic>
      <p:pic>
        <p:nvPicPr>
          <p:cNvPr id="12" name="Picture 11">
            <a:extLst>
              <a:ext uri="{FF2B5EF4-FFF2-40B4-BE49-F238E27FC236}">
                <a16:creationId xmlns:a16="http://schemas.microsoft.com/office/drawing/2014/main" id="{E67566F1-EBD4-644A-A060-DF943B03EDC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751575" y="3853349"/>
            <a:ext cx="2550984" cy="870523"/>
          </a:xfrm>
          <a:prstGeom prst="rect">
            <a:avLst/>
          </a:prstGeom>
        </p:spPr>
      </p:pic>
      <p:pic>
        <p:nvPicPr>
          <p:cNvPr id="13" name="Picture 12">
            <a:extLst>
              <a:ext uri="{FF2B5EF4-FFF2-40B4-BE49-F238E27FC236}">
                <a16:creationId xmlns:a16="http://schemas.microsoft.com/office/drawing/2014/main" id="{1FAF1242-B482-B445-80B4-AFABFBEC44C2}"/>
              </a:ext>
            </a:extLst>
          </p:cNvPr>
          <p:cNvPicPr>
            <a:picLocks noChangeAspect="1"/>
          </p:cNvPicPr>
          <p:nvPr/>
        </p:nvPicPr>
        <p:blipFill>
          <a:blip r:embed="rId17"/>
          <a:stretch>
            <a:fillRect/>
          </a:stretch>
        </p:blipFill>
        <p:spPr>
          <a:xfrm>
            <a:off x="9552406" y="3834062"/>
            <a:ext cx="2298700" cy="876300"/>
          </a:xfrm>
          <a:prstGeom prst="rect">
            <a:avLst/>
          </a:prstGeom>
        </p:spPr>
      </p:pic>
      <p:pic>
        <p:nvPicPr>
          <p:cNvPr id="14" name="Picture 13">
            <a:extLst>
              <a:ext uri="{FF2B5EF4-FFF2-40B4-BE49-F238E27FC236}">
                <a16:creationId xmlns:a16="http://schemas.microsoft.com/office/drawing/2014/main" id="{471E7572-B2B2-3B44-9D12-80A7AFC1D0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941030" y="2986098"/>
            <a:ext cx="1955800" cy="564173"/>
          </a:xfrm>
          <a:prstGeom prst="rect">
            <a:avLst/>
          </a:prstGeom>
        </p:spPr>
      </p:pic>
      <p:pic>
        <p:nvPicPr>
          <p:cNvPr id="16" name="Picture 15">
            <a:extLst>
              <a:ext uri="{FF2B5EF4-FFF2-40B4-BE49-F238E27FC236}">
                <a16:creationId xmlns:a16="http://schemas.microsoft.com/office/drawing/2014/main" id="{83C28D92-07AD-7B4A-AAF8-5F5FBA134FE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186078" y="1546368"/>
            <a:ext cx="1597319" cy="1235496"/>
          </a:xfrm>
          <a:prstGeom prst="rect">
            <a:avLst/>
          </a:prstGeom>
        </p:spPr>
      </p:pic>
      <p:pic>
        <p:nvPicPr>
          <p:cNvPr id="17" name="Picture 16">
            <a:extLst>
              <a:ext uri="{FF2B5EF4-FFF2-40B4-BE49-F238E27FC236}">
                <a16:creationId xmlns:a16="http://schemas.microsoft.com/office/drawing/2014/main" id="{240A02D0-9776-EE42-93C9-8C54DA14802F}"/>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9093812" y="4877443"/>
            <a:ext cx="1770234" cy="1770234"/>
          </a:xfrm>
          <a:prstGeom prst="rect">
            <a:avLst/>
          </a:prstGeom>
        </p:spPr>
      </p:pic>
      <p:pic>
        <p:nvPicPr>
          <p:cNvPr id="18" name="Picture 17">
            <a:extLst>
              <a:ext uri="{FF2B5EF4-FFF2-40B4-BE49-F238E27FC236}">
                <a16:creationId xmlns:a16="http://schemas.microsoft.com/office/drawing/2014/main" id="{FEAAE61B-6931-6C40-B0EC-AA80635ABB4B}"/>
              </a:ext>
            </a:extLst>
          </p:cNvPr>
          <p:cNvPicPr>
            <a:picLocks noChangeAspect="1"/>
          </p:cNvPicPr>
          <p:nvPr/>
        </p:nvPicPr>
        <p:blipFill>
          <a:blip r:embed="rId21"/>
          <a:stretch>
            <a:fillRect/>
          </a:stretch>
        </p:blipFill>
        <p:spPr>
          <a:xfrm>
            <a:off x="532404" y="4775701"/>
            <a:ext cx="2908300" cy="698500"/>
          </a:xfrm>
          <a:prstGeom prst="rect">
            <a:avLst/>
          </a:prstGeom>
        </p:spPr>
      </p:pic>
      <p:pic>
        <p:nvPicPr>
          <p:cNvPr id="19" name="Picture 18">
            <a:extLst>
              <a:ext uri="{FF2B5EF4-FFF2-40B4-BE49-F238E27FC236}">
                <a16:creationId xmlns:a16="http://schemas.microsoft.com/office/drawing/2014/main" id="{0B7BC75F-6915-B943-A9DC-C4978651022E}"/>
              </a:ext>
            </a:extLst>
          </p:cNvPr>
          <p:cNvPicPr>
            <a:picLocks noChangeAspect="1"/>
          </p:cNvPicPr>
          <p:nvPr/>
        </p:nvPicPr>
        <p:blipFill>
          <a:blip r:embed="rId22"/>
          <a:stretch>
            <a:fillRect/>
          </a:stretch>
        </p:blipFill>
        <p:spPr>
          <a:xfrm>
            <a:off x="4218758" y="5303780"/>
            <a:ext cx="2148405" cy="1203107"/>
          </a:xfrm>
          <a:prstGeom prst="rect">
            <a:avLst/>
          </a:prstGeom>
        </p:spPr>
      </p:pic>
      <p:pic>
        <p:nvPicPr>
          <p:cNvPr id="20" name="Picture 19">
            <a:extLst>
              <a:ext uri="{FF2B5EF4-FFF2-40B4-BE49-F238E27FC236}">
                <a16:creationId xmlns:a16="http://schemas.microsoft.com/office/drawing/2014/main" id="{4E894B5F-ECE4-C943-A1D4-0A06190B7AB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912652" y="4305088"/>
            <a:ext cx="2474292" cy="1299003"/>
          </a:xfrm>
          <a:prstGeom prst="rect">
            <a:avLst/>
          </a:prstGeom>
        </p:spPr>
      </p:pic>
      <p:sp>
        <p:nvSpPr>
          <p:cNvPr id="3" name="Slide Number Placeholder 2">
            <a:extLst>
              <a:ext uri="{FF2B5EF4-FFF2-40B4-BE49-F238E27FC236}">
                <a16:creationId xmlns:a16="http://schemas.microsoft.com/office/drawing/2014/main" id="{DC765886-1CD4-D143-B558-20FE45270AA5}"/>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4207341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
                                        <p:tgtEl>
                                          <p:spTgt spid="12"/>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
                                        <p:tgtEl>
                                          <p:spTgt spid="18"/>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
                                        <p:tgtEl>
                                          <p:spTgt spid="16"/>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
                                        <p:tgtEl>
                                          <p:spTgt spid="17"/>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
                                        <p:tgtEl>
                                          <p:spTgt spid="19"/>
                                        </p:tgtEl>
                                      </p:cBhvr>
                                    </p:animEffect>
                                  </p:childTnLst>
                                </p:cTn>
                              </p:par>
                            </p:childTnLst>
                          </p:cTn>
                        </p:par>
                        <p:par>
                          <p:cTn id="28" fill="hold">
                            <p:stCondLst>
                              <p:cond delay="6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
                                        <p:tgtEl>
                                          <p:spTgt spid="9"/>
                                        </p:tgtEl>
                                      </p:cBhvr>
                                    </p:animEffect>
                                  </p:childTnLst>
                                </p:cTn>
                              </p:par>
                            </p:childTnLst>
                          </p:cTn>
                        </p:par>
                        <p:par>
                          <p:cTn id="32" fill="hold">
                            <p:stCondLst>
                              <p:cond delay="7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
                                        <p:tgtEl>
                                          <p:spTgt spid="7"/>
                                        </p:tgtEl>
                                      </p:cBhvr>
                                    </p:animEffect>
                                  </p:child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
                                        <p:tgtEl>
                                          <p:spTgt spid="20"/>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
                                        <p:tgtEl>
                                          <p:spTgt spid="6"/>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
                                        <p:tgtEl>
                                          <p:spTgt spid="13"/>
                                        </p:tgtEl>
                                      </p:cBhvr>
                                    </p:animEffect>
                                  </p:childTnLst>
                                </p:cTn>
                              </p:par>
                            </p:childTnLst>
                          </p:cTn>
                        </p:par>
                        <p:par>
                          <p:cTn id="48" fill="hold">
                            <p:stCondLst>
                              <p:cond delay="11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
                                        <p:tgtEl>
                                          <p:spTgt spid="10"/>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
                                        <p:tgtEl>
                                          <p:spTgt spid="14"/>
                                        </p:tgtEl>
                                      </p:cBhvr>
                                    </p:animEffect>
                                  </p:childTnLst>
                                </p:cTn>
                              </p:par>
                            </p:childTnLst>
                          </p:cTn>
                        </p:par>
                        <p:par>
                          <p:cTn id="56" fill="hold">
                            <p:stCondLst>
                              <p:cond delay="130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
                                        <p:tgtEl>
                                          <p:spTgt spid="11"/>
                                        </p:tgtEl>
                                      </p:cBhvr>
                                    </p:animEffect>
                                  </p:childTnLst>
                                </p:cTn>
                              </p:par>
                            </p:childTnLst>
                          </p:cTn>
                        </p:par>
                        <p:par>
                          <p:cTn id="60" fill="hold">
                            <p:stCondLst>
                              <p:cond delay="1400"/>
                            </p:stCondLst>
                            <p:childTnLst>
                              <p:par>
                                <p:cTn id="61" presetID="10" presetClass="entr" presetSubtype="0" fill="hold"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55724C-3E22-404F-B902-9F14B8183ED5}"/>
              </a:ext>
            </a:extLst>
          </p:cNvPr>
          <p:cNvSpPr>
            <a:spLocks noGrp="1"/>
          </p:cNvSpPr>
          <p:nvPr>
            <p:ph idx="1"/>
          </p:nvPr>
        </p:nvSpPr>
        <p:spPr>
          <a:xfrm>
            <a:off x="553453" y="1333499"/>
            <a:ext cx="11514221" cy="5331995"/>
          </a:xfrm>
        </p:spPr>
        <p:txBody>
          <a:bodyPr/>
          <a:lstStyle/>
          <a:p>
            <a:r>
              <a:rPr lang="en-US" sz="2400" dirty="0"/>
              <a:t>Need to test </a:t>
            </a:r>
            <a:r>
              <a:rPr lang="en-US" sz="2400" b="1" dirty="0"/>
              <a:t>multiple designs and hyperparameters </a:t>
            </a:r>
            <a:r>
              <a:rPr lang="en-US" sz="2400" dirty="0"/>
              <a:t>quickly </a:t>
            </a:r>
          </a:p>
          <a:p>
            <a:pPr lvl="1"/>
            <a:r>
              <a:rPr lang="en-US" sz="2000" dirty="0"/>
              <a:t>May be better to run many parallel experiments than one experiment faster</a:t>
            </a:r>
          </a:p>
          <a:p>
            <a:r>
              <a:rPr lang="en-US" sz="2400" b="1" dirty="0"/>
              <a:t>Debug heavy</a:t>
            </a:r>
            <a:r>
              <a:rPr lang="en-US" sz="2400" dirty="0"/>
              <a:t> </a:t>
            </a:r>
            <a:r>
              <a:rPr lang="en-US" sz="2400" dirty="0">
                <a:sym typeface="Wingdings" pitchFamily="2" charset="2"/>
              </a:rPr>
              <a:t> sources of error  data, </a:t>
            </a:r>
            <a:r>
              <a:rPr lang="en-US" sz="2400" dirty="0" err="1">
                <a:sym typeface="Wingdings" pitchFamily="2" charset="2"/>
              </a:rPr>
              <a:t>hyperparams</a:t>
            </a:r>
            <a:r>
              <a:rPr lang="en-US" sz="2400" dirty="0">
                <a:sym typeface="Wingdings" pitchFamily="2" charset="2"/>
              </a:rPr>
              <a:t>., &amp; model</a:t>
            </a:r>
            <a:endParaRPr lang="en-US" sz="2200" strike="sngStrike" dirty="0">
              <a:solidFill>
                <a:srgbClr val="FF0000"/>
              </a:solidFill>
              <a:sym typeface="Wingdings" pitchFamily="2" charset="2"/>
            </a:endParaRPr>
          </a:p>
          <a:p>
            <a:pPr lvl="1"/>
            <a:r>
              <a:rPr lang="en-US" sz="2000" b="1" dirty="0">
                <a:sym typeface="Wingdings" pitchFamily="2" charset="2"/>
              </a:rPr>
              <a:t>System should not be a source of error</a:t>
            </a:r>
          </a:p>
          <a:p>
            <a:pPr lvl="1"/>
            <a:r>
              <a:rPr lang="en-US" sz="2000" b="1" dirty="0">
                <a:sym typeface="Wingdings" pitchFamily="2" charset="2"/>
              </a:rPr>
              <a:t>Avoid</a:t>
            </a:r>
            <a:r>
              <a:rPr lang="en-US" sz="2000" dirty="0">
                <a:sym typeface="Wingdings" pitchFamily="2" charset="2"/>
              </a:rPr>
              <a:t> cutting corners (e.g., quantization, async) for increased performance</a:t>
            </a:r>
          </a:p>
          <a:p>
            <a:pPr lvl="2"/>
            <a:r>
              <a:rPr lang="en-US" sz="1800" dirty="0">
                <a:sym typeface="Wingdings" pitchFamily="2" charset="2"/>
              </a:rPr>
              <a:t>Unless you can make a case for stable convergence …</a:t>
            </a:r>
          </a:p>
          <a:p>
            <a:r>
              <a:rPr lang="en-US" sz="2400" b="1" dirty="0"/>
              <a:t>Data preparation</a:t>
            </a:r>
            <a:r>
              <a:rPr lang="en-US" sz="2400" dirty="0"/>
              <a:t> is often a bottleneck</a:t>
            </a:r>
          </a:p>
          <a:p>
            <a:pPr lvl="1"/>
            <a:r>
              <a:rPr lang="en-US" sz="2000" dirty="0"/>
              <a:t>Opportunity for </a:t>
            </a:r>
            <a:r>
              <a:rPr lang="en-US" sz="2000" b="1" dirty="0"/>
              <a:t>data tooling</a:t>
            </a:r>
            <a:endParaRPr lang="en-US" sz="2000" dirty="0"/>
          </a:p>
          <a:p>
            <a:pPr lvl="1"/>
            <a:r>
              <a:rPr lang="en-US" sz="2000" dirty="0">
                <a:sym typeface="Wingdings" pitchFamily="2" charset="2"/>
              </a:rPr>
              <a:t>Accelerate data transformation and augmentation</a:t>
            </a:r>
            <a:endParaRPr lang="en-US" sz="2000" b="1" dirty="0">
              <a:sym typeface="Wingdings" pitchFamily="2" charset="2"/>
            </a:endParaRPr>
          </a:p>
          <a:p>
            <a:r>
              <a:rPr lang="en-US" sz="2400" dirty="0">
                <a:sym typeface="Wingdings" pitchFamily="2" charset="2"/>
              </a:rPr>
              <a:t>Emerging Trends </a:t>
            </a:r>
            <a:endParaRPr lang="en-US" sz="2400" b="1" dirty="0">
              <a:sym typeface="Wingdings" pitchFamily="2" charset="2"/>
            </a:endParaRPr>
          </a:p>
          <a:p>
            <a:pPr lvl="1"/>
            <a:r>
              <a:rPr lang="en-US" sz="2000" b="1" dirty="0">
                <a:sym typeface="Wingdings" pitchFamily="2" charset="2"/>
              </a:rPr>
              <a:t>Attention Models </a:t>
            </a:r>
            <a:r>
              <a:rPr lang="en-US" sz="2000" dirty="0">
                <a:sym typeface="Wingdings" pitchFamily="2" charset="2"/>
              </a:rPr>
              <a:t>and</a:t>
            </a:r>
            <a:r>
              <a:rPr lang="en-US" sz="2000" b="1" dirty="0">
                <a:sym typeface="Wingdings" pitchFamily="2" charset="2"/>
              </a:rPr>
              <a:t> Graph Neural Networks</a:t>
            </a:r>
            <a:r>
              <a:rPr lang="en-US" sz="2000" dirty="0">
                <a:sym typeface="Wingdings" pitchFamily="2" charset="2"/>
              </a:rPr>
              <a:t>: reduced locality, sparsity </a:t>
            </a:r>
          </a:p>
          <a:p>
            <a:pPr lvl="1"/>
            <a:r>
              <a:rPr lang="en-US" sz="2000" b="1" dirty="0">
                <a:sym typeface="Wingdings" pitchFamily="2" charset="2"/>
              </a:rPr>
              <a:t>Dynamic Networks</a:t>
            </a:r>
            <a:r>
              <a:rPr lang="en-US" sz="2000" dirty="0">
                <a:sym typeface="Wingdings" pitchFamily="2" charset="2"/>
              </a:rPr>
              <a:t>:</a:t>
            </a:r>
            <a:r>
              <a:rPr lang="en-US" sz="2000" b="1" dirty="0">
                <a:sym typeface="Wingdings" pitchFamily="2" charset="2"/>
              </a:rPr>
              <a:t> </a:t>
            </a:r>
            <a:r>
              <a:rPr lang="en-US" sz="2000" dirty="0">
                <a:sym typeface="Wingdings" pitchFamily="2" charset="2"/>
              </a:rPr>
              <a:t>gating, cascades, mixtures, …</a:t>
            </a:r>
          </a:p>
          <a:p>
            <a:pPr lvl="1"/>
            <a:r>
              <a:rPr lang="en-US" sz="2000" dirty="0">
                <a:sym typeface="Wingdings" pitchFamily="2" charset="2"/>
              </a:rPr>
              <a:t>Increased emphasis on </a:t>
            </a:r>
            <a:r>
              <a:rPr lang="en-US" sz="2000" b="1" dirty="0">
                <a:sym typeface="Wingdings" pitchFamily="2" charset="2"/>
              </a:rPr>
              <a:t>DNN features</a:t>
            </a:r>
            <a:r>
              <a:rPr lang="en-US" sz="2000" dirty="0">
                <a:sym typeface="Wingdings" pitchFamily="2" charset="2"/>
              </a:rPr>
              <a:t> and </a:t>
            </a:r>
            <a:r>
              <a:rPr lang="en-US" sz="2000" b="1" dirty="0">
                <a:sym typeface="Wingdings" pitchFamily="2" charset="2"/>
              </a:rPr>
              <a:t>Fine-Tuning</a:t>
            </a:r>
          </a:p>
          <a:p>
            <a:pPr lvl="2"/>
            <a:r>
              <a:rPr lang="en-US" sz="1800" dirty="0">
                <a:sym typeface="Wingdings" pitchFamily="2" charset="2"/>
              </a:rPr>
              <a:t>Reuse of common architectures and weights</a:t>
            </a:r>
          </a:p>
        </p:txBody>
      </p:sp>
      <p:sp>
        <p:nvSpPr>
          <p:cNvPr id="4" name="Title 3">
            <a:extLst>
              <a:ext uri="{FF2B5EF4-FFF2-40B4-BE49-F238E27FC236}">
                <a16:creationId xmlns:a16="http://schemas.microsoft.com/office/drawing/2014/main" id="{AE9515D7-011E-0E4D-99EE-EE26ADCDAF81}"/>
              </a:ext>
            </a:extLst>
          </p:cNvPr>
          <p:cNvSpPr>
            <a:spLocks noGrp="1"/>
          </p:cNvSpPr>
          <p:nvPr>
            <p:ph type="title"/>
          </p:nvPr>
        </p:nvSpPr>
        <p:spPr/>
        <p:txBody>
          <a:bodyPr/>
          <a:lstStyle/>
          <a:p>
            <a:r>
              <a:rPr lang="en-US" dirty="0"/>
              <a:t>Model Development </a:t>
            </a:r>
            <a:r>
              <a:rPr lang="en-US" dirty="0">
                <a:sym typeface="Wingdings" pitchFamily="2" charset="2"/>
              </a:rPr>
              <a:t> Hardware</a:t>
            </a:r>
            <a:endParaRPr lang="en-US" dirty="0"/>
          </a:p>
        </p:txBody>
      </p:sp>
    </p:spTree>
    <p:extLst>
      <p:ext uri="{BB962C8B-B14F-4D97-AF65-F5344CB8AC3E}">
        <p14:creationId xmlns:p14="http://schemas.microsoft.com/office/powerpoint/2010/main" val="4255644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500"/>
                                        <p:tgtEl>
                                          <p:spTgt spid="5">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fade">
                                      <p:cBhvr>
                                        <p:cTn id="45" dur="500"/>
                                        <p:tgtEl>
                                          <p:spTgt spid="5">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Effect transition="in" filter="fade">
                                      <p:cBhvr>
                                        <p:cTn id="50" dur="500"/>
                                        <p:tgtEl>
                                          <p:spTgt spid="5">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Effect transition="in" filter="fade">
                                      <p:cBhvr>
                                        <p:cTn id="55" dur="500"/>
                                        <p:tgtEl>
                                          <p:spTgt spid="5">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11" end="11"/>
                                            </p:txEl>
                                          </p:spTgt>
                                        </p:tgtEl>
                                        <p:attrNameLst>
                                          <p:attrName>style.visibility</p:attrName>
                                        </p:attrNameLst>
                                      </p:cBhvr>
                                      <p:to>
                                        <p:strVal val="visible"/>
                                      </p:to>
                                    </p:set>
                                    <p:animEffect transition="in" filter="fade">
                                      <p:cBhvr>
                                        <p:cTn id="60" dur="500"/>
                                        <p:tgtEl>
                                          <p:spTgt spid="5">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
                                            <p:txEl>
                                              <p:pRg st="12" end="12"/>
                                            </p:txEl>
                                          </p:spTgt>
                                        </p:tgtEl>
                                        <p:attrNameLst>
                                          <p:attrName>style.visibility</p:attrName>
                                        </p:attrNameLst>
                                      </p:cBhvr>
                                      <p:to>
                                        <p:strVal val="visible"/>
                                      </p:to>
                                    </p:set>
                                    <p:animEffect transition="in" filter="fade">
                                      <p:cBhvr>
                                        <p:cTn id="65" dur="500"/>
                                        <p:tgtEl>
                                          <p:spTgt spid="5">
                                            <p:txEl>
                                              <p:pRg st="12" end="12"/>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txEl>
                                              <p:pRg st="13" end="13"/>
                                            </p:txEl>
                                          </p:spTgt>
                                        </p:tgtEl>
                                        <p:attrNameLst>
                                          <p:attrName>style.visibility</p:attrName>
                                        </p:attrNameLst>
                                      </p:cBhvr>
                                      <p:to>
                                        <p:strVal val="visible"/>
                                      </p:to>
                                    </p:set>
                                    <p:animEffect transition="in" filter="fade">
                                      <p:cBhvr>
                                        <p:cTn id="68"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64AE43B-ED1C-BE40-98C7-65618EE6C300}"/>
              </a:ext>
            </a:extLst>
          </p:cNvPr>
          <p:cNvGrpSpPr/>
          <p:nvPr/>
        </p:nvGrpSpPr>
        <p:grpSpPr>
          <a:xfrm>
            <a:off x="1575632" y="4918154"/>
            <a:ext cx="8652990" cy="1073851"/>
            <a:chOff x="1575632" y="4645027"/>
            <a:chExt cx="8652990" cy="1073851"/>
          </a:xfrm>
        </p:grpSpPr>
        <p:sp>
          <p:nvSpPr>
            <p:cNvPr id="3" name="Rounded Rectangle 2">
              <a:extLst>
                <a:ext uri="{FF2B5EF4-FFF2-40B4-BE49-F238E27FC236}">
                  <a16:creationId xmlns:a16="http://schemas.microsoft.com/office/drawing/2014/main" id="{5C549367-FAB3-6D44-99A6-5CD1E6E5D172}"/>
                </a:ext>
              </a:extLst>
            </p:cNvPr>
            <p:cNvSpPr/>
            <p:nvPr/>
          </p:nvSpPr>
          <p:spPr>
            <a:xfrm rot="5400000">
              <a:off x="4020727" y="5044977"/>
              <a:ext cx="1073850" cy="273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sp>
          <p:nvSpPr>
            <p:cNvPr id="4" name="Rounded Rectangle 3">
              <a:extLst>
                <a:ext uri="{FF2B5EF4-FFF2-40B4-BE49-F238E27FC236}">
                  <a16:creationId xmlns:a16="http://schemas.microsoft.com/office/drawing/2014/main" id="{BE8F1F84-7DB0-AA4F-8B7C-4E55F9275F79}"/>
                </a:ext>
              </a:extLst>
            </p:cNvPr>
            <p:cNvSpPr/>
            <p:nvPr/>
          </p:nvSpPr>
          <p:spPr>
            <a:xfrm rot="5400000">
              <a:off x="4544940" y="5044977"/>
              <a:ext cx="1073850" cy="273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cxnSp>
          <p:nvCxnSpPr>
            <p:cNvPr id="5" name="Straight Arrow Connector 4">
              <a:extLst>
                <a:ext uri="{FF2B5EF4-FFF2-40B4-BE49-F238E27FC236}">
                  <a16:creationId xmlns:a16="http://schemas.microsoft.com/office/drawing/2014/main" id="{0910204E-9615-6843-988C-A6F317F4B27B}"/>
                </a:ext>
              </a:extLst>
            </p:cNvPr>
            <p:cNvCxnSpPr>
              <a:stCxn id="27" idx="6"/>
              <a:endCxn id="3" idx="2"/>
            </p:cNvCxnSpPr>
            <p:nvPr/>
          </p:nvCxnSpPr>
          <p:spPr>
            <a:xfrm>
              <a:off x="4108158" y="5181952"/>
              <a:ext cx="31251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6C24E927-A77F-E040-A309-B93727134CE6}"/>
                </a:ext>
              </a:extLst>
            </p:cNvPr>
            <p:cNvCxnSpPr>
              <a:stCxn id="4" idx="0"/>
              <a:endCxn id="25" idx="2"/>
            </p:cNvCxnSpPr>
            <p:nvPr/>
          </p:nvCxnSpPr>
          <p:spPr>
            <a:xfrm>
              <a:off x="5218841" y="5181953"/>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Curved Connector 6">
              <a:extLst>
                <a:ext uri="{FF2B5EF4-FFF2-40B4-BE49-F238E27FC236}">
                  <a16:creationId xmlns:a16="http://schemas.microsoft.com/office/drawing/2014/main" id="{13A1A871-D18E-684A-9E40-B75725F16020}"/>
                </a:ext>
              </a:extLst>
            </p:cNvPr>
            <p:cNvCxnSpPr>
              <a:stCxn id="27" idx="0"/>
              <a:endCxn id="25" idx="1"/>
            </p:cNvCxnSpPr>
            <p:nvPr/>
          </p:nvCxnSpPr>
          <p:spPr>
            <a:xfrm rot="5400000" flipH="1" flipV="1">
              <a:off x="4674276" y="4161391"/>
              <a:ext cx="295662" cy="1567942"/>
            </a:xfrm>
            <a:prstGeom prst="curvedConnector3">
              <a:avLst>
                <a:gd name="adj1" fmla="val 250883"/>
              </a:avLst>
            </a:prstGeom>
            <a:ln>
              <a:tailEnd type="triangle"/>
            </a:ln>
          </p:spPr>
          <p:style>
            <a:lnRef idx="3">
              <a:schemeClr val="dk1"/>
            </a:lnRef>
            <a:fillRef idx="0">
              <a:schemeClr val="dk1"/>
            </a:fillRef>
            <a:effectRef idx="2">
              <a:schemeClr val="dk1"/>
            </a:effectRef>
            <a:fontRef idx="minor">
              <a:schemeClr val="tx1"/>
            </a:fontRef>
          </p:style>
        </p:cxnSp>
        <p:sp>
          <p:nvSpPr>
            <p:cNvPr id="8" name="Rounded Rectangle 7">
              <a:extLst>
                <a:ext uri="{FF2B5EF4-FFF2-40B4-BE49-F238E27FC236}">
                  <a16:creationId xmlns:a16="http://schemas.microsoft.com/office/drawing/2014/main" id="{FB671EED-6450-4446-AA22-68B773F54287}"/>
                </a:ext>
              </a:extLst>
            </p:cNvPr>
            <p:cNvSpPr/>
            <p:nvPr/>
          </p:nvSpPr>
          <p:spPr>
            <a:xfrm rot="5400000">
              <a:off x="5593366" y="5044977"/>
              <a:ext cx="1073850" cy="273951"/>
            </a:xfrm>
            <a:prstGeom prst="round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Conv</a:t>
              </a:r>
            </a:p>
          </p:txBody>
        </p:sp>
        <p:sp>
          <p:nvSpPr>
            <p:cNvPr id="9" name="Rounded Rectangle 8">
              <a:extLst>
                <a:ext uri="{FF2B5EF4-FFF2-40B4-BE49-F238E27FC236}">
                  <a16:creationId xmlns:a16="http://schemas.microsoft.com/office/drawing/2014/main" id="{3D35EA1A-07F2-EA49-85C4-E9F1D435076E}"/>
                </a:ext>
              </a:extLst>
            </p:cNvPr>
            <p:cNvSpPr/>
            <p:nvPr/>
          </p:nvSpPr>
          <p:spPr>
            <a:xfrm rot="5400000">
              <a:off x="6117579" y="5044977"/>
              <a:ext cx="1073850" cy="273951"/>
            </a:xfrm>
            <a:prstGeom prst="round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Conv</a:t>
              </a:r>
            </a:p>
          </p:txBody>
        </p:sp>
        <p:cxnSp>
          <p:nvCxnSpPr>
            <p:cNvPr id="10" name="Straight Arrow Connector 9">
              <a:extLst>
                <a:ext uri="{FF2B5EF4-FFF2-40B4-BE49-F238E27FC236}">
                  <a16:creationId xmlns:a16="http://schemas.microsoft.com/office/drawing/2014/main" id="{89EE70DA-8B74-054F-BE44-C2DCBE1B3EE5}"/>
                </a:ext>
              </a:extLst>
            </p:cNvPr>
            <p:cNvCxnSpPr>
              <a:stCxn id="8" idx="0"/>
              <a:endCxn id="9" idx="2"/>
            </p:cNvCxnSpPr>
            <p:nvPr/>
          </p:nvCxnSpPr>
          <p:spPr>
            <a:xfrm>
              <a:off x="6267266" y="5181952"/>
              <a:ext cx="250262" cy="0"/>
            </a:xfrm>
            <a:prstGeom prst="straightConnector1">
              <a:avLst/>
            </a:prstGeom>
            <a:ln w="1905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Arrow Connector 10">
              <a:extLst>
                <a:ext uri="{FF2B5EF4-FFF2-40B4-BE49-F238E27FC236}">
                  <a16:creationId xmlns:a16="http://schemas.microsoft.com/office/drawing/2014/main" id="{CFF8A076-69F1-144D-AAC9-2903A8BAF758}"/>
                </a:ext>
              </a:extLst>
            </p:cNvPr>
            <p:cNvCxnSpPr>
              <a:stCxn id="25" idx="0"/>
              <a:endCxn id="8" idx="2"/>
            </p:cNvCxnSpPr>
            <p:nvPr/>
          </p:nvCxnSpPr>
          <p:spPr>
            <a:xfrm>
              <a:off x="5743054" y="5181953"/>
              <a:ext cx="250262" cy="0"/>
            </a:xfrm>
            <a:prstGeom prst="straightConnector1">
              <a:avLst/>
            </a:prstGeom>
            <a:ln w="1905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2" name="Rounded Rectangle 11">
              <a:extLst>
                <a:ext uri="{FF2B5EF4-FFF2-40B4-BE49-F238E27FC236}">
                  <a16:creationId xmlns:a16="http://schemas.microsoft.com/office/drawing/2014/main" id="{C41ECB91-A1C2-4D45-8DF4-05FFA32E9228}"/>
                </a:ext>
              </a:extLst>
            </p:cNvPr>
            <p:cNvSpPr/>
            <p:nvPr/>
          </p:nvSpPr>
          <p:spPr>
            <a:xfrm rot="5400000">
              <a:off x="2448088"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sp>
          <p:nvSpPr>
            <p:cNvPr id="13" name="Rounded Rectangle 12">
              <a:extLst>
                <a:ext uri="{FF2B5EF4-FFF2-40B4-BE49-F238E27FC236}">
                  <a16:creationId xmlns:a16="http://schemas.microsoft.com/office/drawing/2014/main" id="{3401302C-62BB-114A-806D-7A25FF35BA94}"/>
                </a:ext>
              </a:extLst>
            </p:cNvPr>
            <p:cNvSpPr/>
            <p:nvPr/>
          </p:nvSpPr>
          <p:spPr>
            <a:xfrm rot="5400000">
              <a:off x="2972301"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cxnSp>
          <p:nvCxnSpPr>
            <p:cNvPr id="14" name="Straight Arrow Connector 13">
              <a:extLst>
                <a:ext uri="{FF2B5EF4-FFF2-40B4-BE49-F238E27FC236}">
                  <a16:creationId xmlns:a16="http://schemas.microsoft.com/office/drawing/2014/main" id="{684B2636-50E1-FF44-B880-558C78F58D7C}"/>
                </a:ext>
              </a:extLst>
            </p:cNvPr>
            <p:cNvCxnSpPr>
              <a:stCxn id="12" idx="0"/>
              <a:endCxn id="13" idx="2"/>
            </p:cNvCxnSpPr>
            <p:nvPr/>
          </p:nvCxnSpPr>
          <p:spPr>
            <a:xfrm>
              <a:off x="3121989" y="5181952"/>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4B4B4D00-7888-F143-A4A4-AD1F7F8DF559}"/>
                </a:ext>
              </a:extLst>
            </p:cNvPr>
            <p:cNvCxnSpPr>
              <a:endCxn id="12" idx="2"/>
            </p:cNvCxnSpPr>
            <p:nvPr/>
          </p:nvCxnSpPr>
          <p:spPr>
            <a:xfrm flipV="1">
              <a:off x="2597777" y="5181952"/>
              <a:ext cx="25026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09555BC8-351A-7348-A644-B7CA44B50000}"/>
                </a:ext>
              </a:extLst>
            </p:cNvPr>
            <p:cNvCxnSpPr>
              <a:stCxn id="13" idx="0"/>
              <a:endCxn id="27" idx="2"/>
            </p:cNvCxnSpPr>
            <p:nvPr/>
          </p:nvCxnSpPr>
          <p:spPr>
            <a:xfrm>
              <a:off x="3646202" y="5181952"/>
              <a:ext cx="32191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ounded Rectangle 16">
              <a:extLst>
                <a:ext uri="{FF2B5EF4-FFF2-40B4-BE49-F238E27FC236}">
                  <a16:creationId xmlns:a16="http://schemas.microsoft.com/office/drawing/2014/main" id="{A7A8F3E5-A730-344A-870C-3541E1952959}"/>
                </a:ext>
              </a:extLst>
            </p:cNvPr>
            <p:cNvSpPr/>
            <p:nvPr/>
          </p:nvSpPr>
          <p:spPr>
            <a:xfrm rot="5400000">
              <a:off x="7166004"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sp>
          <p:nvSpPr>
            <p:cNvPr id="18" name="Rounded Rectangle 17">
              <a:extLst>
                <a:ext uri="{FF2B5EF4-FFF2-40B4-BE49-F238E27FC236}">
                  <a16:creationId xmlns:a16="http://schemas.microsoft.com/office/drawing/2014/main" id="{A04BBF45-F68E-644B-B4FF-AD645BE58772}"/>
                </a:ext>
              </a:extLst>
            </p:cNvPr>
            <p:cNvSpPr/>
            <p:nvPr/>
          </p:nvSpPr>
          <p:spPr>
            <a:xfrm rot="5400000">
              <a:off x="7690217"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FC</a:t>
              </a:r>
            </a:p>
          </p:txBody>
        </p:sp>
        <p:cxnSp>
          <p:nvCxnSpPr>
            <p:cNvPr id="19" name="Straight Arrow Connector 18">
              <a:extLst>
                <a:ext uri="{FF2B5EF4-FFF2-40B4-BE49-F238E27FC236}">
                  <a16:creationId xmlns:a16="http://schemas.microsoft.com/office/drawing/2014/main" id="{23495B76-2F1A-B945-9EBA-8DFC96BA9AC8}"/>
                </a:ext>
              </a:extLst>
            </p:cNvPr>
            <p:cNvCxnSpPr>
              <a:stCxn id="17" idx="0"/>
              <a:endCxn id="18" idx="2"/>
            </p:cNvCxnSpPr>
            <p:nvPr/>
          </p:nvCxnSpPr>
          <p:spPr>
            <a:xfrm>
              <a:off x="7839904" y="5181952"/>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9CE3073C-2194-B243-A9D6-A76F747FD1FD}"/>
                </a:ext>
              </a:extLst>
            </p:cNvPr>
            <p:cNvCxnSpPr>
              <a:stCxn id="18" idx="0"/>
            </p:cNvCxnSpPr>
            <p:nvPr/>
          </p:nvCxnSpPr>
          <p:spPr>
            <a:xfrm flipV="1">
              <a:off x="8364117" y="5181951"/>
              <a:ext cx="25026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Rounded Rectangle 20">
              <a:extLst>
                <a:ext uri="{FF2B5EF4-FFF2-40B4-BE49-F238E27FC236}">
                  <a16:creationId xmlns:a16="http://schemas.microsoft.com/office/drawing/2014/main" id="{BE31898E-300E-E54C-BFA4-897CD625A234}"/>
                </a:ext>
              </a:extLst>
            </p:cNvPr>
            <p:cNvSpPr/>
            <p:nvPr/>
          </p:nvSpPr>
          <p:spPr>
            <a:xfrm rot="5400000">
              <a:off x="6794295" y="5044977"/>
              <a:ext cx="768844" cy="27395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Gate</a:t>
              </a:r>
            </a:p>
          </p:txBody>
        </p:sp>
        <p:cxnSp>
          <p:nvCxnSpPr>
            <p:cNvPr id="22" name="Curved Connector 21">
              <a:extLst>
                <a:ext uri="{FF2B5EF4-FFF2-40B4-BE49-F238E27FC236}">
                  <a16:creationId xmlns:a16="http://schemas.microsoft.com/office/drawing/2014/main" id="{7A6B7FC9-8B05-2646-A375-F58B900F9FBA}"/>
                </a:ext>
              </a:extLst>
            </p:cNvPr>
            <p:cNvCxnSpPr>
              <a:stCxn id="25" idx="1"/>
              <a:endCxn id="21" idx="1"/>
            </p:cNvCxnSpPr>
            <p:nvPr/>
          </p:nvCxnSpPr>
          <p:spPr>
            <a:xfrm rot="5400000" flipH="1" flipV="1">
              <a:off x="6392397" y="4011212"/>
              <a:ext cx="12700" cy="1572639"/>
            </a:xfrm>
            <a:prstGeom prst="curvedConnector3">
              <a:avLst>
                <a:gd name="adj1" fmla="val 2902457"/>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A198EFDF-6C41-7146-B32A-55D7364EBF39}"/>
                </a:ext>
              </a:extLst>
            </p:cNvPr>
            <p:cNvCxnSpPr>
              <a:stCxn id="21" idx="0"/>
              <a:endCxn id="17" idx="2"/>
            </p:cNvCxnSpPr>
            <p:nvPr/>
          </p:nvCxnSpPr>
          <p:spPr>
            <a:xfrm>
              <a:off x="7315693" y="5181953"/>
              <a:ext cx="2502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966D2440-9AF7-7247-8CA3-EC53D15E93E2}"/>
                </a:ext>
              </a:extLst>
            </p:cNvPr>
            <p:cNvCxnSpPr>
              <a:stCxn id="9" idx="0"/>
              <a:endCxn id="21" idx="2"/>
            </p:cNvCxnSpPr>
            <p:nvPr/>
          </p:nvCxnSpPr>
          <p:spPr>
            <a:xfrm>
              <a:off x="6791480" y="5181953"/>
              <a:ext cx="250262" cy="0"/>
            </a:xfrm>
            <a:prstGeom prst="straightConnector1">
              <a:avLst/>
            </a:prstGeom>
            <a:ln w="1905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5" name="Rounded Rectangle 24">
              <a:extLst>
                <a:ext uri="{FF2B5EF4-FFF2-40B4-BE49-F238E27FC236}">
                  <a16:creationId xmlns:a16="http://schemas.microsoft.com/office/drawing/2014/main" id="{CA425C0D-8081-6B49-9709-4867DA191D82}"/>
                </a:ext>
              </a:extLst>
            </p:cNvPr>
            <p:cNvSpPr/>
            <p:nvPr/>
          </p:nvSpPr>
          <p:spPr>
            <a:xfrm rot="5400000">
              <a:off x="5221656" y="5044977"/>
              <a:ext cx="768844" cy="27395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Gate</a:t>
              </a:r>
            </a:p>
          </p:txBody>
        </p:sp>
        <p:cxnSp>
          <p:nvCxnSpPr>
            <p:cNvPr id="26" name="Straight Arrow Connector 25">
              <a:extLst>
                <a:ext uri="{FF2B5EF4-FFF2-40B4-BE49-F238E27FC236}">
                  <a16:creationId xmlns:a16="http://schemas.microsoft.com/office/drawing/2014/main" id="{638E5762-C17A-3F47-A790-0E6451A97CCA}"/>
                </a:ext>
              </a:extLst>
            </p:cNvPr>
            <p:cNvCxnSpPr>
              <a:stCxn id="3" idx="0"/>
              <a:endCxn id="4" idx="2"/>
            </p:cNvCxnSpPr>
            <p:nvPr/>
          </p:nvCxnSpPr>
          <p:spPr>
            <a:xfrm>
              <a:off x="4694628" y="5181952"/>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Oval 26">
              <a:extLst>
                <a:ext uri="{FF2B5EF4-FFF2-40B4-BE49-F238E27FC236}">
                  <a16:creationId xmlns:a16="http://schemas.microsoft.com/office/drawing/2014/main" id="{2CF6024A-0D50-2D4C-A151-1A0405EDE2F5}"/>
                </a:ext>
              </a:extLst>
            </p:cNvPr>
            <p:cNvSpPr/>
            <p:nvPr/>
          </p:nvSpPr>
          <p:spPr>
            <a:xfrm>
              <a:off x="3968113" y="5093193"/>
              <a:ext cx="140046" cy="17751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28" name="TextBox 27">
              <a:extLst>
                <a:ext uri="{FF2B5EF4-FFF2-40B4-BE49-F238E27FC236}">
                  <a16:creationId xmlns:a16="http://schemas.microsoft.com/office/drawing/2014/main" id="{5E17DD45-2A97-8A4E-96D9-9FE8A90590F4}"/>
                </a:ext>
              </a:extLst>
            </p:cNvPr>
            <p:cNvSpPr txBox="1"/>
            <p:nvPr/>
          </p:nvSpPr>
          <p:spPr>
            <a:xfrm>
              <a:off x="1575632" y="4941884"/>
              <a:ext cx="1159120" cy="46166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Query</a:t>
              </a:r>
            </a:p>
          </p:txBody>
        </p:sp>
        <p:sp>
          <p:nvSpPr>
            <p:cNvPr id="29" name="TextBox 28">
              <a:extLst>
                <a:ext uri="{FF2B5EF4-FFF2-40B4-BE49-F238E27FC236}">
                  <a16:creationId xmlns:a16="http://schemas.microsoft.com/office/drawing/2014/main" id="{0D85672F-77C3-3447-96EB-5BEA00BF1C99}"/>
                </a:ext>
              </a:extLst>
            </p:cNvPr>
            <p:cNvSpPr txBox="1"/>
            <p:nvPr/>
          </p:nvSpPr>
          <p:spPr>
            <a:xfrm>
              <a:off x="8494613" y="4941885"/>
              <a:ext cx="1734009" cy="461664"/>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Prediction</a:t>
              </a:r>
            </a:p>
          </p:txBody>
        </p:sp>
        <p:sp>
          <p:nvSpPr>
            <p:cNvPr id="30" name="TextBox 29">
              <a:extLst>
                <a:ext uri="{FF2B5EF4-FFF2-40B4-BE49-F238E27FC236}">
                  <a16:creationId xmlns:a16="http://schemas.microsoft.com/office/drawing/2014/main" id="{6B5C1315-E333-2E49-B9E9-C54CB76E7F5C}"/>
                </a:ext>
              </a:extLst>
            </p:cNvPr>
            <p:cNvSpPr txBox="1"/>
            <p:nvPr/>
          </p:nvSpPr>
          <p:spPr>
            <a:xfrm>
              <a:off x="5733653" y="4645027"/>
              <a:ext cx="138531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Skipped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Blocks</a:t>
              </a:r>
            </a:p>
          </p:txBody>
        </p:sp>
      </p:grpSp>
      <p:sp>
        <p:nvSpPr>
          <p:cNvPr id="47" name="TextBox 46">
            <a:extLst>
              <a:ext uri="{FF2B5EF4-FFF2-40B4-BE49-F238E27FC236}">
                <a16:creationId xmlns:a16="http://schemas.microsoft.com/office/drawing/2014/main" id="{826A7B00-2913-A34E-A35B-0D2B5ABCA695}"/>
              </a:ext>
            </a:extLst>
          </p:cNvPr>
          <p:cNvSpPr txBox="1"/>
          <p:nvPr/>
        </p:nvSpPr>
        <p:spPr>
          <a:xfrm>
            <a:off x="809214" y="3998051"/>
            <a:ext cx="1014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SkipNet</a:t>
            </a:r>
            <a:r>
              <a:rPr kumimoji="0" lang="en-US" sz="3200" b="1"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a:t>
            </a:r>
            <a:r>
              <a:rPr kumimoji="0" lang="en-US" sz="3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dynamic execution within a model </a:t>
            </a:r>
            <a:r>
              <a:rPr kumimoji="0" lang="en-US" sz="2000" b="0" i="0" u="none" strike="noStrike" kern="1200" cap="none" spc="0" normalizeH="0" baseline="0" noProof="0" dirty="0">
                <a:ln>
                  <a:noFill/>
                </a:ln>
                <a:solidFill>
                  <a:srgbClr val="000000"/>
                </a:solidFill>
                <a:effectLst/>
                <a:uLnTx/>
                <a:uFillTx/>
                <a:latin typeface="Helvetica" pitchFamily="2" charset="0"/>
                <a:ea typeface="Century Gothic" charset="0"/>
                <a:cs typeface="Century Gothic" charset="0"/>
              </a:rPr>
              <a:t>[ECCV’18]</a:t>
            </a:r>
            <a:endParaRPr kumimoji="0" lang="en-US" sz="2400" b="0" i="0" u="none" strike="noStrike" kern="1200" cap="none" spc="0" normalizeH="0" baseline="0" noProof="0" dirty="0">
              <a:ln>
                <a:noFill/>
              </a:ln>
              <a:solidFill>
                <a:srgbClr val="000000"/>
              </a:solidFill>
              <a:effectLst/>
              <a:uLnTx/>
              <a:uFillTx/>
              <a:latin typeface="Helvetica" pitchFamily="2" charset="0"/>
              <a:ea typeface="Century Gothic" charset="0"/>
              <a:cs typeface="Century Gothic" charset="0"/>
            </a:endParaRPr>
          </a:p>
        </p:txBody>
      </p:sp>
      <p:sp>
        <p:nvSpPr>
          <p:cNvPr id="51" name="TextBox 50">
            <a:extLst>
              <a:ext uri="{FF2B5EF4-FFF2-40B4-BE49-F238E27FC236}">
                <a16:creationId xmlns:a16="http://schemas.microsoft.com/office/drawing/2014/main" id="{B3A81C0F-DBE5-BC40-9792-9911F31FDF19}"/>
              </a:ext>
            </a:extLst>
          </p:cNvPr>
          <p:cNvSpPr txBox="1"/>
          <p:nvPr/>
        </p:nvSpPr>
        <p:spPr>
          <a:xfrm>
            <a:off x="809214" y="1472495"/>
            <a:ext cx="10693953" cy="584775"/>
          </a:xfrm>
          <a:prstGeom prst="rect">
            <a:avLst/>
          </a:prstGeom>
          <a:noFill/>
        </p:spPr>
        <p:txBody>
          <a:bodyPr wrap="none" rtlCol="0">
            <a:spAutoFit/>
          </a:bodyPr>
          <a:lstStyle/>
          <a:p>
            <a:pPr lvl="0">
              <a:defRPr/>
            </a:pPr>
            <a:r>
              <a:rPr kumimoji="0" lang="en-US" sz="3200" b="1"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IDK Cascades:</a:t>
            </a:r>
            <a:r>
              <a:rPr kumimoji="0" lang="en-US" sz="3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Using the fastest model possible </a:t>
            </a:r>
            <a:r>
              <a:rPr lang="en-US" sz="2400" dirty="0">
                <a:solidFill>
                  <a:srgbClr val="000000"/>
                </a:solidFill>
                <a:latin typeface="Helvetica" pitchFamily="2" charset="0"/>
                <a:ea typeface="Century Gothic" charset="0"/>
                <a:cs typeface="Century Gothic" charset="0"/>
              </a:rPr>
              <a:t>[UAI’18]</a:t>
            </a:r>
            <a:endPar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endParaRPr>
          </a:p>
        </p:txBody>
      </p:sp>
      <p:pic>
        <p:nvPicPr>
          <p:cNvPr id="49" name="Picture 48">
            <a:extLst>
              <a:ext uri="{FF2B5EF4-FFF2-40B4-BE49-F238E27FC236}">
                <a16:creationId xmlns:a16="http://schemas.microsoft.com/office/drawing/2014/main" id="{A29CD3B7-8F83-6A41-916B-21522FF642B2}"/>
              </a:ext>
            </a:extLst>
          </p:cNvPr>
          <p:cNvPicPr>
            <a:picLocks noChangeAspect="1"/>
          </p:cNvPicPr>
          <p:nvPr/>
        </p:nvPicPr>
        <p:blipFill>
          <a:blip r:embed="rId2"/>
          <a:stretch>
            <a:fillRect/>
          </a:stretch>
        </p:blipFill>
        <p:spPr>
          <a:xfrm>
            <a:off x="1724430" y="2179523"/>
            <a:ext cx="8318500" cy="1727200"/>
          </a:xfrm>
          <a:prstGeom prst="rect">
            <a:avLst/>
          </a:prstGeom>
        </p:spPr>
      </p:pic>
      <p:sp>
        <p:nvSpPr>
          <p:cNvPr id="68" name="TextBox 67">
            <a:extLst>
              <a:ext uri="{FF2B5EF4-FFF2-40B4-BE49-F238E27FC236}">
                <a16:creationId xmlns:a16="http://schemas.microsoft.com/office/drawing/2014/main" id="{DDB3F01B-D3BF-1641-9F30-1011F6AA1E83}"/>
              </a:ext>
            </a:extLst>
          </p:cNvPr>
          <p:cNvSpPr txBox="1"/>
          <p:nvPr/>
        </p:nvSpPr>
        <p:spPr>
          <a:xfrm>
            <a:off x="274534" y="365197"/>
            <a:ext cx="11642931" cy="646331"/>
          </a:xfrm>
          <a:prstGeom prst="rect">
            <a:avLst/>
          </a:prstGeom>
        </p:spPr>
        <p:txBody>
          <a:bodyPr wrap="none" rtlCol="0">
            <a:spAutoFit/>
          </a:bodyPr>
          <a:lstStyle/>
          <a:p>
            <a:r>
              <a:rPr lang="en-US" sz="3600" dirty="0"/>
              <a:t>Dynamic Networks </a:t>
            </a:r>
            <a:r>
              <a:rPr lang="en-US" sz="3600" dirty="0">
                <a:latin typeface="Century Gothic" panose="020B0502020202020204" pitchFamily="34" charset="0"/>
              </a:rPr>
              <a:t>for </a:t>
            </a:r>
            <a:r>
              <a:rPr lang="en-US" sz="3600" b="1" dirty="0">
                <a:latin typeface="Century Gothic" panose="020B0502020202020204" pitchFamily="34" charset="0"/>
              </a:rPr>
              <a:t>fast</a:t>
            </a:r>
            <a:r>
              <a:rPr lang="en-US" sz="3600" dirty="0">
                <a:latin typeface="Century Gothic" panose="020B0502020202020204" pitchFamily="34" charset="0"/>
              </a:rPr>
              <a:t> and </a:t>
            </a:r>
            <a:r>
              <a:rPr lang="en-US" sz="3600" b="1" dirty="0">
                <a:latin typeface="Century Gothic" panose="020B0502020202020204" pitchFamily="34" charset="0"/>
              </a:rPr>
              <a:t>accurate</a:t>
            </a:r>
            <a:r>
              <a:rPr lang="en-US" sz="3600" dirty="0">
                <a:latin typeface="Century Gothic" panose="020B0502020202020204" pitchFamily="34" charset="0"/>
              </a:rPr>
              <a:t> inference</a:t>
            </a:r>
            <a:endParaRPr lang="en-US" sz="3600" dirty="0"/>
          </a:p>
        </p:txBody>
      </p:sp>
      <p:sp>
        <p:nvSpPr>
          <p:cNvPr id="31" name="Slide Number Placeholder 30">
            <a:extLst>
              <a:ext uri="{FF2B5EF4-FFF2-40B4-BE49-F238E27FC236}">
                <a16:creationId xmlns:a16="http://schemas.microsoft.com/office/drawing/2014/main" id="{372BF640-6A06-8040-8659-772D3CBC167C}"/>
              </a:ext>
            </a:extLst>
          </p:cNvPr>
          <p:cNvSpPr>
            <a:spLocks noGrp="1"/>
          </p:cNvSpPr>
          <p:nvPr>
            <p:ph type="sldNum" sz="quarter" idx="12"/>
          </p:nvPr>
        </p:nvSpPr>
        <p:spPr>
          <a:xfrm>
            <a:off x="11503167" y="6381750"/>
            <a:ext cx="638220" cy="476250"/>
          </a:xfrm>
        </p:spPr>
        <p:txBody>
          <a:bodyPr/>
          <a:lstStyle/>
          <a:p>
            <a:pPr>
              <a:defRPr/>
            </a:pPr>
            <a:fld id="{5D8990CB-EB99-4DC6-9D7B-36BB4DB2E5BC}" type="slidenum">
              <a:rPr lang="en-US" altLang="fr-FR" smtClean="0"/>
              <a:pPr>
                <a:defRPr/>
              </a:pPr>
              <a:t>15</a:t>
            </a:fld>
            <a:endParaRPr lang="en-US" altLang="fr-FR" dirty="0"/>
          </a:p>
        </p:txBody>
      </p:sp>
    </p:spTree>
    <p:extLst>
      <p:ext uri="{BB962C8B-B14F-4D97-AF65-F5344CB8AC3E}">
        <p14:creationId xmlns:p14="http://schemas.microsoft.com/office/powerpoint/2010/main" val="8328134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64AE43B-ED1C-BE40-98C7-65618EE6C300}"/>
              </a:ext>
            </a:extLst>
          </p:cNvPr>
          <p:cNvGrpSpPr/>
          <p:nvPr/>
        </p:nvGrpSpPr>
        <p:grpSpPr>
          <a:xfrm>
            <a:off x="1575632" y="1452027"/>
            <a:ext cx="8652990" cy="1073851"/>
            <a:chOff x="1575632" y="4645027"/>
            <a:chExt cx="8652990" cy="1073851"/>
          </a:xfrm>
        </p:grpSpPr>
        <p:sp>
          <p:nvSpPr>
            <p:cNvPr id="3" name="Rounded Rectangle 2">
              <a:extLst>
                <a:ext uri="{FF2B5EF4-FFF2-40B4-BE49-F238E27FC236}">
                  <a16:creationId xmlns:a16="http://schemas.microsoft.com/office/drawing/2014/main" id="{5C549367-FAB3-6D44-99A6-5CD1E6E5D172}"/>
                </a:ext>
              </a:extLst>
            </p:cNvPr>
            <p:cNvSpPr/>
            <p:nvPr/>
          </p:nvSpPr>
          <p:spPr>
            <a:xfrm rot="5400000">
              <a:off x="4020727" y="5044977"/>
              <a:ext cx="1073850" cy="273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sp>
          <p:nvSpPr>
            <p:cNvPr id="4" name="Rounded Rectangle 3">
              <a:extLst>
                <a:ext uri="{FF2B5EF4-FFF2-40B4-BE49-F238E27FC236}">
                  <a16:creationId xmlns:a16="http://schemas.microsoft.com/office/drawing/2014/main" id="{BE8F1F84-7DB0-AA4F-8B7C-4E55F9275F79}"/>
                </a:ext>
              </a:extLst>
            </p:cNvPr>
            <p:cNvSpPr/>
            <p:nvPr/>
          </p:nvSpPr>
          <p:spPr>
            <a:xfrm rot="5400000">
              <a:off x="4544940" y="5044977"/>
              <a:ext cx="1073850" cy="273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cxnSp>
          <p:nvCxnSpPr>
            <p:cNvPr id="5" name="Straight Arrow Connector 4">
              <a:extLst>
                <a:ext uri="{FF2B5EF4-FFF2-40B4-BE49-F238E27FC236}">
                  <a16:creationId xmlns:a16="http://schemas.microsoft.com/office/drawing/2014/main" id="{0910204E-9615-6843-988C-A6F317F4B27B}"/>
                </a:ext>
              </a:extLst>
            </p:cNvPr>
            <p:cNvCxnSpPr>
              <a:stCxn id="27" idx="6"/>
              <a:endCxn id="3" idx="2"/>
            </p:cNvCxnSpPr>
            <p:nvPr/>
          </p:nvCxnSpPr>
          <p:spPr>
            <a:xfrm>
              <a:off x="4108158" y="5181952"/>
              <a:ext cx="31251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6C24E927-A77F-E040-A309-B93727134CE6}"/>
                </a:ext>
              </a:extLst>
            </p:cNvPr>
            <p:cNvCxnSpPr>
              <a:stCxn id="4" idx="0"/>
              <a:endCxn id="25" idx="2"/>
            </p:cNvCxnSpPr>
            <p:nvPr/>
          </p:nvCxnSpPr>
          <p:spPr>
            <a:xfrm>
              <a:off x="5218841" y="5181953"/>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Curved Connector 6">
              <a:extLst>
                <a:ext uri="{FF2B5EF4-FFF2-40B4-BE49-F238E27FC236}">
                  <a16:creationId xmlns:a16="http://schemas.microsoft.com/office/drawing/2014/main" id="{13A1A871-D18E-684A-9E40-B75725F16020}"/>
                </a:ext>
              </a:extLst>
            </p:cNvPr>
            <p:cNvCxnSpPr>
              <a:stCxn id="27" idx="0"/>
              <a:endCxn id="25" idx="1"/>
            </p:cNvCxnSpPr>
            <p:nvPr/>
          </p:nvCxnSpPr>
          <p:spPr>
            <a:xfrm rot="5400000" flipH="1" flipV="1">
              <a:off x="4674276" y="4161391"/>
              <a:ext cx="295662" cy="1567942"/>
            </a:xfrm>
            <a:prstGeom prst="curvedConnector3">
              <a:avLst>
                <a:gd name="adj1" fmla="val 250883"/>
              </a:avLst>
            </a:prstGeom>
            <a:ln>
              <a:tailEnd type="triangle"/>
            </a:ln>
          </p:spPr>
          <p:style>
            <a:lnRef idx="3">
              <a:schemeClr val="dk1"/>
            </a:lnRef>
            <a:fillRef idx="0">
              <a:schemeClr val="dk1"/>
            </a:fillRef>
            <a:effectRef idx="2">
              <a:schemeClr val="dk1"/>
            </a:effectRef>
            <a:fontRef idx="minor">
              <a:schemeClr val="tx1"/>
            </a:fontRef>
          </p:style>
        </p:cxnSp>
        <p:sp>
          <p:nvSpPr>
            <p:cNvPr id="8" name="Rounded Rectangle 7">
              <a:extLst>
                <a:ext uri="{FF2B5EF4-FFF2-40B4-BE49-F238E27FC236}">
                  <a16:creationId xmlns:a16="http://schemas.microsoft.com/office/drawing/2014/main" id="{FB671EED-6450-4446-AA22-68B773F54287}"/>
                </a:ext>
              </a:extLst>
            </p:cNvPr>
            <p:cNvSpPr/>
            <p:nvPr/>
          </p:nvSpPr>
          <p:spPr>
            <a:xfrm rot="5400000">
              <a:off x="5593366" y="5044977"/>
              <a:ext cx="1073850" cy="273951"/>
            </a:xfrm>
            <a:prstGeom prst="round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Conv</a:t>
              </a:r>
            </a:p>
          </p:txBody>
        </p:sp>
        <p:sp>
          <p:nvSpPr>
            <p:cNvPr id="9" name="Rounded Rectangle 8">
              <a:extLst>
                <a:ext uri="{FF2B5EF4-FFF2-40B4-BE49-F238E27FC236}">
                  <a16:creationId xmlns:a16="http://schemas.microsoft.com/office/drawing/2014/main" id="{3D35EA1A-07F2-EA49-85C4-E9F1D435076E}"/>
                </a:ext>
              </a:extLst>
            </p:cNvPr>
            <p:cNvSpPr/>
            <p:nvPr/>
          </p:nvSpPr>
          <p:spPr>
            <a:xfrm rot="5400000">
              <a:off x="6117579" y="5044977"/>
              <a:ext cx="1073850" cy="273951"/>
            </a:xfrm>
            <a:prstGeom prst="round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Conv</a:t>
              </a:r>
            </a:p>
          </p:txBody>
        </p:sp>
        <p:cxnSp>
          <p:nvCxnSpPr>
            <p:cNvPr id="10" name="Straight Arrow Connector 9">
              <a:extLst>
                <a:ext uri="{FF2B5EF4-FFF2-40B4-BE49-F238E27FC236}">
                  <a16:creationId xmlns:a16="http://schemas.microsoft.com/office/drawing/2014/main" id="{89EE70DA-8B74-054F-BE44-C2DCBE1B3EE5}"/>
                </a:ext>
              </a:extLst>
            </p:cNvPr>
            <p:cNvCxnSpPr>
              <a:stCxn id="8" idx="0"/>
              <a:endCxn id="9" idx="2"/>
            </p:cNvCxnSpPr>
            <p:nvPr/>
          </p:nvCxnSpPr>
          <p:spPr>
            <a:xfrm>
              <a:off x="6267266" y="5181952"/>
              <a:ext cx="250262" cy="0"/>
            </a:xfrm>
            <a:prstGeom prst="straightConnector1">
              <a:avLst/>
            </a:prstGeom>
            <a:ln w="1905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Arrow Connector 10">
              <a:extLst>
                <a:ext uri="{FF2B5EF4-FFF2-40B4-BE49-F238E27FC236}">
                  <a16:creationId xmlns:a16="http://schemas.microsoft.com/office/drawing/2014/main" id="{CFF8A076-69F1-144D-AAC9-2903A8BAF758}"/>
                </a:ext>
              </a:extLst>
            </p:cNvPr>
            <p:cNvCxnSpPr>
              <a:stCxn id="25" idx="0"/>
              <a:endCxn id="8" idx="2"/>
            </p:cNvCxnSpPr>
            <p:nvPr/>
          </p:nvCxnSpPr>
          <p:spPr>
            <a:xfrm>
              <a:off x="5743054" y="5181953"/>
              <a:ext cx="250262" cy="0"/>
            </a:xfrm>
            <a:prstGeom prst="straightConnector1">
              <a:avLst/>
            </a:prstGeom>
            <a:ln w="1905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2" name="Rounded Rectangle 11">
              <a:extLst>
                <a:ext uri="{FF2B5EF4-FFF2-40B4-BE49-F238E27FC236}">
                  <a16:creationId xmlns:a16="http://schemas.microsoft.com/office/drawing/2014/main" id="{C41ECB91-A1C2-4D45-8DF4-05FFA32E9228}"/>
                </a:ext>
              </a:extLst>
            </p:cNvPr>
            <p:cNvSpPr/>
            <p:nvPr/>
          </p:nvSpPr>
          <p:spPr>
            <a:xfrm rot="5400000">
              <a:off x="2448088"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sp>
          <p:nvSpPr>
            <p:cNvPr id="13" name="Rounded Rectangle 12">
              <a:extLst>
                <a:ext uri="{FF2B5EF4-FFF2-40B4-BE49-F238E27FC236}">
                  <a16:creationId xmlns:a16="http://schemas.microsoft.com/office/drawing/2014/main" id="{3401302C-62BB-114A-806D-7A25FF35BA94}"/>
                </a:ext>
              </a:extLst>
            </p:cNvPr>
            <p:cNvSpPr/>
            <p:nvPr/>
          </p:nvSpPr>
          <p:spPr>
            <a:xfrm rot="5400000">
              <a:off x="2972301"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cxnSp>
          <p:nvCxnSpPr>
            <p:cNvPr id="14" name="Straight Arrow Connector 13">
              <a:extLst>
                <a:ext uri="{FF2B5EF4-FFF2-40B4-BE49-F238E27FC236}">
                  <a16:creationId xmlns:a16="http://schemas.microsoft.com/office/drawing/2014/main" id="{684B2636-50E1-FF44-B880-558C78F58D7C}"/>
                </a:ext>
              </a:extLst>
            </p:cNvPr>
            <p:cNvCxnSpPr>
              <a:stCxn id="12" idx="0"/>
              <a:endCxn id="13" idx="2"/>
            </p:cNvCxnSpPr>
            <p:nvPr/>
          </p:nvCxnSpPr>
          <p:spPr>
            <a:xfrm>
              <a:off x="3121989" y="5181952"/>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4B4B4D00-7888-F143-A4A4-AD1F7F8DF559}"/>
                </a:ext>
              </a:extLst>
            </p:cNvPr>
            <p:cNvCxnSpPr>
              <a:endCxn id="12" idx="2"/>
            </p:cNvCxnSpPr>
            <p:nvPr/>
          </p:nvCxnSpPr>
          <p:spPr>
            <a:xfrm flipV="1">
              <a:off x="2597777" y="5181952"/>
              <a:ext cx="250261"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09555BC8-351A-7348-A644-B7CA44B50000}"/>
                </a:ext>
              </a:extLst>
            </p:cNvPr>
            <p:cNvCxnSpPr>
              <a:stCxn id="13" idx="0"/>
              <a:endCxn id="27" idx="2"/>
            </p:cNvCxnSpPr>
            <p:nvPr/>
          </p:nvCxnSpPr>
          <p:spPr>
            <a:xfrm>
              <a:off x="3646202" y="5181952"/>
              <a:ext cx="32191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ounded Rectangle 16">
              <a:extLst>
                <a:ext uri="{FF2B5EF4-FFF2-40B4-BE49-F238E27FC236}">
                  <a16:creationId xmlns:a16="http://schemas.microsoft.com/office/drawing/2014/main" id="{A7A8F3E5-A730-344A-870C-3541E1952959}"/>
                </a:ext>
              </a:extLst>
            </p:cNvPr>
            <p:cNvSpPr/>
            <p:nvPr/>
          </p:nvSpPr>
          <p:spPr>
            <a:xfrm rot="5400000">
              <a:off x="7166004"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entury Gothic" charset="0"/>
                  <a:ea typeface="Century Gothic" charset="0"/>
                  <a:cs typeface="Century Gothic" charset="0"/>
                </a:rPr>
                <a:t>Conv</a:t>
              </a:r>
            </a:p>
          </p:txBody>
        </p:sp>
        <p:sp>
          <p:nvSpPr>
            <p:cNvPr id="18" name="Rounded Rectangle 17">
              <a:extLst>
                <a:ext uri="{FF2B5EF4-FFF2-40B4-BE49-F238E27FC236}">
                  <a16:creationId xmlns:a16="http://schemas.microsoft.com/office/drawing/2014/main" id="{A04BBF45-F68E-644B-B4FF-AD645BE58772}"/>
                </a:ext>
              </a:extLst>
            </p:cNvPr>
            <p:cNvSpPr/>
            <p:nvPr/>
          </p:nvSpPr>
          <p:spPr>
            <a:xfrm rot="5400000">
              <a:off x="7690217" y="5044977"/>
              <a:ext cx="1073850" cy="2739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FC</a:t>
              </a:r>
            </a:p>
          </p:txBody>
        </p:sp>
        <p:cxnSp>
          <p:nvCxnSpPr>
            <p:cNvPr id="19" name="Straight Arrow Connector 18">
              <a:extLst>
                <a:ext uri="{FF2B5EF4-FFF2-40B4-BE49-F238E27FC236}">
                  <a16:creationId xmlns:a16="http://schemas.microsoft.com/office/drawing/2014/main" id="{23495B76-2F1A-B945-9EBA-8DFC96BA9AC8}"/>
                </a:ext>
              </a:extLst>
            </p:cNvPr>
            <p:cNvCxnSpPr>
              <a:stCxn id="17" idx="0"/>
              <a:endCxn id="18" idx="2"/>
            </p:cNvCxnSpPr>
            <p:nvPr/>
          </p:nvCxnSpPr>
          <p:spPr>
            <a:xfrm>
              <a:off x="7839904" y="5181952"/>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9CE3073C-2194-B243-A9D6-A76F747FD1FD}"/>
                </a:ext>
              </a:extLst>
            </p:cNvPr>
            <p:cNvCxnSpPr>
              <a:stCxn id="18" idx="0"/>
            </p:cNvCxnSpPr>
            <p:nvPr/>
          </p:nvCxnSpPr>
          <p:spPr>
            <a:xfrm flipV="1">
              <a:off x="8364117" y="5181951"/>
              <a:ext cx="25026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Rounded Rectangle 20">
              <a:extLst>
                <a:ext uri="{FF2B5EF4-FFF2-40B4-BE49-F238E27FC236}">
                  <a16:creationId xmlns:a16="http://schemas.microsoft.com/office/drawing/2014/main" id="{BE31898E-300E-E54C-BFA4-897CD625A234}"/>
                </a:ext>
              </a:extLst>
            </p:cNvPr>
            <p:cNvSpPr/>
            <p:nvPr/>
          </p:nvSpPr>
          <p:spPr>
            <a:xfrm rot="5400000">
              <a:off x="6794295" y="5044977"/>
              <a:ext cx="768844" cy="27395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Gate</a:t>
              </a:r>
            </a:p>
          </p:txBody>
        </p:sp>
        <p:cxnSp>
          <p:nvCxnSpPr>
            <p:cNvPr id="22" name="Curved Connector 21">
              <a:extLst>
                <a:ext uri="{FF2B5EF4-FFF2-40B4-BE49-F238E27FC236}">
                  <a16:creationId xmlns:a16="http://schemas.microsoft.com/office/drawing/2014/main" id="{7A6B7FC9-8B05-2646-A375-F58B900F9FBA}"/>
                </a:ext>
              </a:extLst>
            </p:cNvPr>
            <p:cNvCxnSpPr>
              <a:stCxn id="25" idx="1"/>
              <a:endCxn id="21" idx="1"/>
            </p:cNvCxnSpPr>
            <p:nvPr/>
          </p:nvCxnSpPr>
          <p:spPr>
            <a:xfrm rot="5400000" flipH="1" flipV="1">
              <a:off x="6392397" y="4011212"/>
              <a:ext cx="12700" cy="1572639"/>
            </a:xfrm>
            <a:prstGeom prst="curvedConnector3">
              <a:avLst>
                <a:gd name="adj1" fmla="val 2902457"/>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A198EFDF-6C41-7146-B32A-55D7364EBF39}"/>
                </a:ext>
              </a:extLst>
            </p:cNvPr>
            <p:cNvCxnSpPr>
              <a:stCxn id="21" idx="0"/>
              <a:endCxn id="17" idx="2"/>
            </p:cNvCxnSpPr>
            <p:nvPr/>
          </p:nvCxnSpPr>
          <p:spPr>
            <a:xfrm>
              <a:off x="7315693" y="5181953"/>
              <a:ext cx="2502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966D2440-9AF7-7247-8CA3-EC53D15E93E2}"/>
                </a:ext>
              </a:extLst>
            </p:cNvPr>
            <p:cNvCxnSpPr>
              <a:stCxn id="9" idx="0"/>
              <a:endCxn id="21" idx="2"/>
            </p:cNvCxnSpPr>
            <p:nvPr/>
          </p:nvCxnSpPr>
          <p:spPr>
            <a:xfrm>
              <a:off x="6791480" y="5181953"/>
              <a:ext cx="250262" cy="0"/>
            </a:xfrm>
            <a:prstGeom prst="straightConnector1">
              <a:avLst/>
            </a:prstGeom>
            <a:ln w="19050">
              <a:solidFill>
                <a:schemeClr val="bg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25" name="Rounded Rectangle 24">
              <a:extLst>
                <a:ext uri="{FF2B5EF4-FFF2-40B4-BE49-F238E27FC236}">
                  <a16:creationId xmlns:a16="http://schemas.microsoft.com/office/drawing/2014/main" id="{CA425C0D-8081-6B49-9709-4867DA191D82}"/>
                </a:ext>
              </a:extLst>
            </p:cNvPr>
            <p:cNvSpPr/>
            <p:nvPr/>
          </p:nvSpPr>
          <p:spPr>
            <a:xfrm rot="5400000">
              <a:off x="5221656" y="5044977"/>
              <a:ext cx="768844" cy="27395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Gate</a:t>
              </a:r>
            </a:p>
          </p:txBody>
        </p:sp>
        <p:cxnSp>
          <p:nvCxnSpPr>
            <p:cNvPr id="26" name="Straight Arrow Connector 25">
              <a:extLst>
                <a:ext uri="{FF2B5EF4-FFF2-40B4-BE49-F238E27FC236}">
                  <a16:creationId xmlns:a16="http://schemas.microsoft.com/office/drawing/2014/main" id="{638E5762-C17A-3F47-A790-0E6451A97CCA}"/>
                </a:ext>
              </a:extLst>
            </p:cNvPr>
            <p:cNvCxnSpPr>
              <a:stCxn id="3" idx="0"/>
              <a:endCxn id="4" idx="2"/>
            </p:cNvCxnSpPr>
            <p:nvPr/>
          </p:nvCxnSpPr>
          <p:spPr>
            <a:xfrm>
              <a:off x="4694628" y="5181952"/>
              <a:ext cx="2502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Oval 26">
              <a:extLst>
                <a:ext uri="{FF2B5EF4-FFF2-40B4-BE49-F238E27FC236}">
                  <a16:creationId xmlns:a16="http://schemas.microsoft.com/office/drawing/2014/main" id="{2CF6024A-0D50-2D4C-A151-1A0405EDE2F5}"/>
                </a:ext>
              </a:extLst>
            </p:cNvPr>
            <p:cNvSpPr/>
            <p:nvPr/>
          </p:nvSpPr>
          <p:spPr>
            <a:xfrm>
              <a:off x="3968113" y="5093193"/>
              <a:ext cx="140046" cy="17751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endParaRPr>
            </a:p>
          </p:txBody>
        </p:sp>
        <p:sp>
          <p:nvSpPr>
            <p:cNvPr id="28" name="TextBox 27">
              <a:extLst>
                <a:ext uri="{FF2B5EF4-FFF2-40B4-BE49-F238E27FC236}">
                  <a16:creationId xmlns:a16="http://schemas.microsoft.com/office/drawing/2014/main" id="{5E17DD45-2A97-8A4E-96D9-9FE8A90590F4}"/>
                </a:ext>
              </a:extLst>
            </p:cNvPr>
            <p:cNvSpPr txBox="1"/>
            <p:nvPr/>
          </p:nvSpPr>
          <p:spPr>
            <a:xfrm>
              <a:off x="1575632" y="4941884"/>
              <a:ext cx="1159120" cy="461664"/>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Query</a:t>
              </a:r>
            </a:p>
          </p:txBody>
        </p:sp>
        <p:sp>
          <p:nvSpPr>
            <p:cNvPr id="29" name="TextBox 28">
              <a:extLst>
                <a:ext uri="{FF2B5EF4-FFF2-40B4-BE49-F238E27FC236}">
                  <a16:creationId xmlns:a16="http://schemas.microsoft.com/office/drawing/2014/main" id="{0D85672F-77C3-3447-96EB-5BEA00BF1C99}"/>
                </a:ext>
              </a:extLst>
            </p:cNvPr>
            <p:cNvSpPr txBox="1"/>
            <p:nvPr/>
          </p:nvSpPr>
          <p:spPr>
            <a:xfrm>
              <a:off x="8494613" y="4941885"/>
              <a:ext cx="1734009" cy="461664"/>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Prediction</a:t>
              </a:r>
            </a:p>
          </p:txBody>
        </p:sp>
        <p:sp>
          <p:nvSpPr>
            <p:cNvPr id="30" name="TextBox 29">
              <a:extLst>
                <a:ext uri="{FF2B5EF4-FFF2-40B4-BE49-F238E27FC236}">
                  <a16:creationId xmlns:a16="http://schemas.microsoft.com/office/drawing/2014/main" id="{6B5C1315-E333-2E49-B9E9-C54CB76E7F5C}"/>
                </a:ext>
              </a:extLst>
            </p:cNvPr>
            <p:cNvSpPr txBox="1"/>
            <p:nvPr/>
          </p:nvSpPr>
          <p:spPr>
            <a:xfrm>
              <a:off x="5733653" y="4645027"/>
              <a:ext cx="138531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Skipped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Blocks</a:t>
              </a:r>
            </a:p>
          </p:txBody>
        </p:sp>
      </p:grpSp>
      <p:sp>
        <p:nvSpPr>
          <p:cNvPr id="32" name="TextBox 31">
            <a:extLst>
              <a:ext uri="{FF2B5EF4-FFF2-40B4-BE49-F238E27FC236}">
                <a16:creationId xmlns:a16="http://schemas.microsoft.com/office/drawing/2014/main" id="{194EA107-ECEA-494E-88A8-C9C014C472E6}"/>
              </a:ext>
            </a:extLst>
          </p:cNvPr>
          <p:cNvSpPr txBox="1"/>
          <p:nvPr/>
        </p:nvSpPr>
        <p:spPr>
          <a:xfrm>
            <a:off x="1893274" y="-1479580"/>
            <a:ext cx="1159120" cy="46166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Query</a:t>
            </a:r>
          </a:p>
        </p:txBody>
      </p:sp>
      <p:sp>
        <p:nvSpPr>
          <p:cNvPr id="33" name="Rectangle 32">
            <a:extLst>
              <a:ext uri="{FF2B5EF4-FFF2-40B4-BE49-F238E27FC236}">
                <a16:creationId xmlns:a16="http://schemas.microsoft.com/office/drawing/2014/main" id="{69CAEA90-C57F-854A-B6FF-4C5B003408EF}"/>
              </a:ext>
            </a:extLst>
          </p:cNvPr>
          <p:cNvSpPr/>
          <p:nvPr/>
        </p:nvSpPr>
        <p:spPr>
          <a:xfrm>
            <a:off x="3659078" y="-1563218"/>
            <a:ext cx="2197379" cy="62890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Simple Model</a:t>
            </a:r>
          </a:p>
        </p:txBody>
      </p:sp>
      <p:cxnSp>
        <p:nvCxnSpPr>
          <p:cNvPr id="34" name="Straight Arrow Connector 33">
            <a:extLst>
              <a:ext uri="{FF2B5EF4-FFF2-40B4-BE49-F238E27FC236}">
                <a16:creationId xmlns:a16="http://schemas.microsoft.com/office/drawing/2014/main" id="{C8701A32-7AAB-D041-8DAC-93F8DB02E506}"/>
              </a:ext>
            </a:extLst>
          </p:cNvPr>
          <p:cNvCxnSpPr>
            <a:stCxn id="32" idx="3"/>
            <a:endCxn id="33" idx="1"/>
          </p:cNvCxnSpPr>
          <p:nvPr/>
        </p:nvCxnSpPr>
        <p:spPr>
          <a:xfrm flipV="1">
            <a:off x="3052394" y="-1248766"/>
            <a:ext cx="606684" cy="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FF3591AB-A0E0-B140-A5C3-5AD27C84CEB5}"/>
              </a:ext>
            </a:extLst>
          </p:cNvPr>
          <p:cNvSpPr txBox="1"/>
          <p:nvPr/>
        </p:nvSpPr>
        <p:spPr>
          <a:xfrm>
            <a:off x="5720464" y="-1658572"/>
            <a:ext cx="1734009" cy="830997"/>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D9615F"/>
                </a:solidFill>
                <a:effectLst/>
                <a:uLnTx/>
                <a:uFillTx/>
                <a:latin typeface="Century Gothic" charset="0"/>
                <a:ea typeface="Century Gothic" charset="0"/>
                <a:cs typeface="Century Gothic" charset="0"/>
              </a:rPr>
              <a:t>I Don’t</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D9615F"/>
                </a:solidFill>
                <a:effectLst/>
                <a:uLnTx/>
                <a:uFillTx/>
                <a:latin typeface="Century Gothic" charset="0"/>
                <a:ea typeface="Century Gothic" charset="0"/>
                <a:cs typeface="Century Gothic" charset="0"/>
              </a:rPr>
              <a:t>Know</a:t>
            </a:r>
          </a:p>
        </p:txBody>
      </p:sp>
      <p:cxnSp>
        <p:nvCxnSpPr>
          <p:cNvPr id="37" name="Straight Arrow Connector 36">
            <a:extLst>
              <a:ext uri="{FF2B5EF4-FFF2-40B4-BE49-F238E27FC236}">
                <a16:creationId xmlns:a16="http://schemas.microsoft.com/office/drawing/2014/main" id="{634D3081-516C-C945-B633-C349ECA007E2}"/>
              </a:ext>
            </a:extLst>
          </p:cNvPr>
          <p:cNvCxnSpPr>
            <a:stCxn id="33" idx="3"/>
            <a:endCxn id="43" idx="1"/>
          </p:cNvCxnSpPr>
          <p:nvPr/>
        </p:nvCxnSpPr>
        <p:spPr>
          <a:xfrm>
            <a:off x="5856457" y="-1248765"/>
            <a:ext cx="1462023"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9" name="TextBox 38">
            <a:extLst>
              <a:ext uri="{FF2B5EF4-FFF2-40B4-BE49-F238E27FC236}">
                <a16:creationId xmlns:a16="http://schemas.microsoft.com/office/drawing/2014/main" id="{25086DD7-7FAD-EB4D-87CC-A404AE312399}"/>
              </a:ext>
            </a:extLst>
          </p:cNvPr>
          <p:cNvSpPr txBox="1"/>
          <p:nvPr/>
        </p:nvSpPr>
        <p:spPr>
          <a:xfrm>
            <a:off x="3890762" y="-580137"/>
            <a:ext cx="1734009" cy="461666"/>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Prediction</a:t>
            </a:r>
          </a:p>
        </p:txBody>
      </p:sp>
      <p:cxnSp>
        <p:nvCxnSpPr>
          <p:cNvPr id="40" name="Straight Arrow Connector 39">
            <a:extLst>
              <a:ext uri="{FF2B5EF4-FFF2-40B4-BE49-F238E27FC236}">
                <a16:creationId xmlns:a16="http://schemas.microsoft.com/office/drawing/2014/main" id="{8313125B-D5B4-814F-B32B-73DE741DEDFB}"/>
              </a:ext>
            </a:extLst>
          </p:cNvPr>
          <p:cNvCxnSpPr>
            <a:cxnSpLocks/>
            <a:stCxn id="33" idx="2"/>
            <a:endCxn id="39" idx="0"/>
          </p:cNvCxnSpPr>
          <p:nvPr/>
        </p:nvCxnSpPr>
        <p:spPr>
          <a:xfrm flipH="1">
            <a:off x="4757767" y="-921615"/>
            <a:ext cx="1" cy="3414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E0A27631-205D-354D-8525-DB4B2D0E874D}"/>
              </a:ext>
            </a:extLst>
          </p:cNvPr>
          <p:cNvSpPr txBox="1"/>
          <p:nvPr/>
        </p:nvSpPr>
        <p:spPr>
          <a:xfrm>
            <a:off x="4730601" y="-952218"/>
            <a:ext cx="559000"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Fast</a:t>
            </a:r>
          </a:p>
        </p:txBody>
      </p:sp>
      <p:sp>
        <p:nvSpPr>
          <p:cNvPr id="43" name="Rectangle 42">
            <a:extLst>
              <a:ext uri="{FF2B5EF4-FFF2-40B4-BE49-F238E27FC236}">
                <a16:creationId xmlns:a16="http://schemas.microsoft.com/office/drawing/2014/main" id="{936A736F-088F-1E4D-9AA7-F4470E1D48BF}"/>
              </a:ext>
            </a:extLst>
          </p:cNvPr>
          <p:cNvSpPr/>
          <p:nvPr/>
        </p:nvSpPr>
        <p:spPr>
          <a:xfrm>
            <a:off x="7318480" y="-1563218"/>
            <a:ext cx="2655031" cy="62890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Accurate Model</a:t>
            </a:r>
          </a:p>
        </p:txBody>
      </p:sp>
      <p:sp>
        <p:nvSpPr>
          <p:cNvPr id="44" name="TextBox 43">
            <a:extLst>
              <a:ext uri="{FF2B5EF4-FFF2-40B4-BE49-F238E27FC236}">
                <a16:creationId xmlns:a16="http://schemas.microsoft.com/office/drawing/2014/main" id="{DC8E7A59-A482-E442-86F2-F5A625D49344}"/>
              </a:ext>
            </a:extLst>
          </p:cNvPr>
          <p:cNvSpPr txBox="1"/>
          <p:nvPr/>
        </p:nvSpPr>
        <p:spPr>
          <a:xfrm>
            <a:off x="7778990" y="-630426"/>
            <a:ext cx="1734009" cy="461664"/>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Prediction</a:t>
            </a:r>
          </a:p>
        </p:txBody>
      </p:sp>
      <p:cxnSp>
        <p:nvCxnSpPr>
          <p:cNvPr id="45" name="Straight Arrow Connector 44">
            <a:extLst>
              <a:ext uri="{FF2B5EF4-FFF2-40B4-BE49-F238E27FC236}">
                <a16:creationId xmlns:a16="http://schemas.microsoft.com/office/drawing/2014/main" id="{131C6A1A-23F8-1844-9412-1DC1D139ABEB}"/>
              </a:ext>
            </a:extLst>
          </p:cNvPr>
          <p:cNvCxnSpPr>
            <a:cxnSpLocks/>
            <a:stCxn id="43" idx="2"/>
            <a:endCxn id="44" idx="0"/>
          </p:cNvCxnSpPr>
          <p:nvPr/>
        </p:nvCxnSpPr>
        <p:spPr>
          <a:xfrm flipH="1">
            <a:off x="8645995" y="-934315"/>
            <a:ext cx="1" cy="3038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6" name="TextBox 45">
            <a:extLst>
              <a:ext uri="{FF2B5EF4-FFF2-40B4-BE49-F238E27FC236}">
                <a16:creationId xmlns:a16="http://schemas.microsoft.com/office/drawing/2014/main" id="{9AA832F3-88FD-5648-B899-0B422CEAA77E}"/>
              </a:ext>
            </a:extLst>
          </p:cNvPr>
          <p:cNvSpPr txBox="1"/>
          <p:nvPr/>
        </p:nvSpPr>
        <p:spPr>
          <a:xfrm>
            <a:off x="8640717" y="-994718"/>
            <a:ext cx="629404" cy="369332"/>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Slow</a:t>
            </a:r>
          </a:p>
        </p:txBody>
      </p:sp>
      <p:sp>
        <p:nvSpPr>
          <p:cNvPr id="47" name="TextBox 46">
            <a:extLst>
              <a:ext uri="{FF2B5EF4-FFF2-40B4-BE49-F238E27FC236}">
                <a16:creationId xmlns:a16="http://schemas.microsoft.com/office/drawing/2014/main" id="{826A7B00-2913-A34E-A35B-0D2B5ABCA695}"/>
              </a:ext>
            </a:extLst>
          </p:cNvPr>
          <p:cNvSpPr txBox="1"/>
          <p:nvPr/>
        </p:nvSpPr>
        <p:spPr>
          <a:xfrm>
            <a:off x="809214" y="235707"/>
            <a:ext cx="1014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SkipNet</a:t>
            </a:r>
            <a:r>
              <a:rPr kumimoji="0" lang="en-US" sz="3200" b="1"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a:t>
            </a:r>
            <a:r>
              <a:rPr kumimoji="0" lang="en-US" sz="3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dynamic execution within a model </a:t>
            </a:r>
            <a:r>
              <a:rPr kumimoji="0" lang="en-US" sz="2000" b="0" i="0" u="none" strike="noStrike" kern="1200" cap="none" spc="0" normalizeH="0" baseline="0" noProof="0" dirty="0">
                <a:ln>
                  <a:noFill/>
                </a:ln>
                <a:solidFill>
                  <a:srgbClr val="000000"/>
                </a:solidFill>
                <a:effectLst/>
                <a:uLnTx/>
                <a:uFillTx/>
                <a:latin typeface="Helvetica" pitchFamily="2" charset="0"/>
                <a:ea typeface="Century Gothic" charset="0"/>
                <a:cs typeface="Century Gothic" charset="0"/>
              </a:rPr>
              <a:t>[ECCV’18]</a:t>
            </a:r>
            <a:endParaRPr kumimoji="0" lang="en-US" sz="2400" b="0" i="0" u="none" strike="noStrike" kern="1200" cap="none" spc="0" normalizeH="0" baseline="0" noProof="0" dirty="0">
              <a:ln>
                <a:noFill/>
              </a:ln>
              <a:solidFill>
                <a:srgbClr val="000000"/>
              </a:solidFill>
              <a:effectLst/>
              <a:uLnTx/>
              <a:uFillTx/>
              <a:latin typeface="Helvetica" pitchFamily="2" charset="0"/>
              <a:ea typeface="Century Gothic" charset="0"/>
              <a:cs typeface="Century Gothic" charset="0"/>
            </a:endParaRPr>
          </a:p>
        </p:txBody>
      </p:sp>
      <p:sp>
        <p:nvSpPr>
          <p:cNvPr id="51" name="TextBox 50">
            <a:extLst>
              <a:ext uri="{FF2B5EF4-FFF2-40B4-BE49-F238E27FC236}">
                <a16:creationId xmlns:a16="http://schemas.microsoft.com/office/drawing/2014/main" id="{B3A81C0F-DBE5-BC40-9792-9911F31FDF19}"/>
              </a:ext>
            </a:extLst>
          </p:cNvPr>
          <p:cNvSpPr txBox="1"/>
          <p:nvPr/>
        </p:nvSpPr>
        <p:spPr>
          <a:xfrm>
            <a:off x="809214" y="-2398856"/>
            <a:ext cx="10693953" cy="584775"/>
          </a:xfrm>
          <a:prstGeom prst="rect">
            <a:avLst/>
          </a:prstGeom>
          <a:noFill/>
        </p:spPr>
        <p:txBody>
          <a:bodyPr wrap="none" rtlCol="0">
            <a:spAutoFit/>
          </a:bodyPr>
          <a:lstStyle/>
          <a:p>
            <a:pPr lvl="0">
              <a:defRPr/>
            </a:pPr>
            <a:r>
              <a:rPr kumimoji="0" lang="en-US" sz="3200" b="1"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IDK Cascades:</a:t>
            </a:r>
            <a:r>
              <a:rPr kumimoji="0" lang="en-US" sz="3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Using the fastest model possible </a:t>
            </a:r>
            <a:r>
              <a:rPr lang="en-US" sz="2400" dirty="0">
                <a:solidFill>
                  <a:srgbClr val="000000"/>
                </a:solidFill>
                <a:latin typeface="Helvetica" pitchFamily="2" charset="0"/>
                <a:ea typeface="Century Gothic" charset="0"/>
                <a:cs typeface="Century Gothic" charset="0"/>
              </a:rPr>
              <a:t>[UAI’18]</a:t>
            </a:r>
            <a:endParaRPr kumimoji="0" lang="en-US" sz="24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endParaRPr>
          </a:p>
        </p:txBody>
      </p:sp>
      <p:grpSp>
        <p:nvGrpSpPr>
          <p:cNvPr id="48" name="Group 47">
            <a:extLst>
              <a:ext uri="{FF2B5EF4-FFF2-40B4-BE49-F238E27FC236}">
                <a16:creationId xmlns:a16="http://schemas.microsoft.com/office/drawing/2014/main" id="{7997C2AD-9490-5A49-82BF-C4E19EFEE575}"/>
              </a:ext>
            </a:extLst>
          </p:cNvPr>
          <p:cNvGrpSpPr/>
          <p:nvPr/>
        </p:nvGrpSpPr>
        <p:grpSpPr>
          <a:xfrm>
            <a:off x="6517528" y="3854106"/>
            <a:ext cx="5180459" cy="2771560"/>
            <a:chOff x="3953889" y="1581831"/>
            <a:chExt cx="7900655" cy="3924300"/>
          </a:xfrm>
        </p:grpSpPr>
        <p:pic>
          <p:nvPicPr>
            <p:cNvPr id="49" name="Picture 48">
              <a:extLst>
                <a:ext uri="{FF2B5EF4-FFF2-40B4-BE49-F238E27FC236}">
                  <a16:creationId xmlns:a16="http://schemas.microsoft.com/office/drawing/2014/main" id="{E2B189CE-C20F-9C40-AA7D-17A8B96C96A9}"/>
                </a:ext>
              </a:extLst>
            </p:cNvPr>
            <p:cNvPicPr>
              <a:picLocks noChangeAspect="1"/>
            </p:cNvPicPr>
            <p:nvPr/>
          </p:nvPicPr>
          <p:blipFill rotWithShape="1">
            <a:blip r:embed="rId2"/>
            <a:srcRect l="55202" r="1521"/>
            <a:stretch/>
          </p:blipFill>
          <p:spPr>
            <a:xfrm>
              <a:off x="7364188" y="1581831"/>
              <a:ext cx="4490356" cy="3924300"/>
            </a:xfrm>
            <a:prstGeom prst="rect">
              <a:avLst/>
            </a:prstGeom>
          </p:spPr>
        </p:pic>
        <p:sp>
          <p:nvSpPr>
            <p:cNvPr id="50" name="TextBox 49">
              <a:extLst>
                <a:ext uri="{FF2B5EF4-FFF2-40B4-BE49-F238E27FC236}">
                  <a16:creationId xmlns:a16="http://schemas.microsoft.com/office/drawing/2014/main" id="{2B6E20AA-BB5C-F349-85D7-B0D0152C6901}"/>
                </a:ext>
              </a:extLst>
            </p:cNvPr>
            <p:cNvSpPr txBox="1"/>
            <p:nvPr/>
          </p:nvSpPr>
          <p:spPr>
            <a:xfrm>
              <a:off x="3953889" y="2018542"/>
              <a:ext cx="3486660" cy="100230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Easy</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Images</a:t>
              </a:r>
              <a:b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Skip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Many</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Layers</a:t>
              </a:r>
            </a:p>
          </p:txBody>
        </p:sp>
        <p:sp>
          <p:nvSpPr>
            <p:cNvPr id="53" name="TextBox 52">
              <a:extLst>
                <a:ext uri="{FF2B5EF4-FFF2-40B4-BE49-F238E27FC236}">
                  <a16:creationId xmlns:a16="http://schemas.microsoft.com/office/drawing/2014/main" id="{8427DFA1-395C-304A-AE55-B8B3676E1C9E}"/>
                </a:ext>
              </a:extLst>
            </p:cNvPr>
            <p:cNvSpPr txBox="1"/>
            <p:nvPr/>
          </p:nvSpPr>
          <p:spPr>
            <a:xfrm>
              <a:off x="4200230" y="4073538"/>
              <a:ext cx="3163958" cy="100230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Hard</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Images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Skip </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Few</a:t>
              </a: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Layers</a:t>
              </a:r>
            </a:p>
          </p:txBody>
        </p:sp>
      </p:grpSp>
      <p:pic>
        <p:nvPicPr>
          <p:cNvPr id="55" name="Picture 54">
            <a:extLst>
              <a:ext uri="{FF2B5EF4-FFF2-40B4-BE49-F238E27FC236}">
                <a16:creationId xmlns:a16="http://schemas.microsoft.com/office/drawing/2014/main" id="{41E38AC4-B327-8840-9E7E-AF9C3A73A589}"/>
              </a:ext>
            </a:extLst>
          </p:cNvPr>
          <p:cNvPicPr>
            <a:picLocks noChangeAspect="1"/>
          </p:cNvPicPr>
          <p:nvPr/>
        </p:nvPicPr>
        <p:blipFill>
          <a:blip r:embed="rId3"/>
          <a:stretch>
            <a:fillRect/>
          </a:stretch>
        </p:blipFill>
        <p:spPr>
          <a:xfrm>
            <a:off x="539209" y="3725217"/>
            <a:ext cx="5085562" cy="2781846"/>
          </a:xfrm>
          <a:prstGeom prst="rect">
            <a:avLst/>
          </a:prstGeom>
        </p:spPr>
      </p:pic>
      <p:sp>
        <p:nvSpPr>
          <p:cNvPr id="31" name="TextBox 30">
            <a:extLst>
              <a:ext uri="{FF2B5EF4-FFF2-40B4-BE49-F238E27FC236}">
                <a16:creationId xmlns:a16="http://schemas.microsoft.com/office/drawing/2014/main" id="{11B86C25-FF33-F145-AFED-C67C9FBB4BB5}"/>
              </a:ext>
            </a:extLst>
          </p:cNvPr>
          <p:cNvSpPr txBox="1"/>
          <p:nvPr/>
        </p:nvSpPr>
        <p:spPr>
          <a:xfrm>
            <a:off x="1003595" y="3132160"/>
            <a:ext cx="4465507"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a:t>Large Reductions in FLOPS</a:t>
            </a:r>
          </a:p>
        </p:txBody>
      </p:sp>
      <p:sp>
        <p:nvSpPr>
          <p:cNvPr id="57" name="TextBox 56">
            <a:extLst>
              <a:ext uri="{FF2B5EF4-FFF2-40B4-BE49-F238E27FC236}">
                <a16:creationId xmlns:a16="http://schemas.microsoft.com/office/drawing/2014/main" id="{59A8C63E-AF21-494F-B286-2B3109A9A8F2}"/>
              </a:ext>
            </a:extLst>
          </p:cNvPr>
          <p:cNvSpPr txBox="1"/>
          <p:nvPr/>
        </p:nvSpPr>
        <p:spPr>
          <a:xfrm>
            <a:off x="6331804" y="3132160"/>
            <a:ext cx="5366183"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a:t>Skip more layers on clear images</a:t>
            </a:r>
          </a:p>
        </p:txBody>
      </p:sp>
      <p:sp>
        <p:nvSpPr>
          <p:cNvPr id="58" name="Title 1">
            <a:extLst>
              <a:ext uri="{FF2B5EF4-FFF2-40B4-BE49-F238E27FC236}">
                <a16:creationId xmlns:a16="http://schemas.microsoft.com/office/drawing/2014/main" id="{B76F3EA4-08D2-A14F-98F8-158C2C21615E}"/>
              </a:ext>
            </a:extLst>
          </p:cNvPr>
          <p:cNvSpPr>
            <a:spLocks noGrp="1"/>
          </p:cNvSpPr>
          <p:nvPr>
            <p:ph type="title"/>
          </p:nvPr>
        </p:nvSpPr>
        <p:spPr>
          <a:xfrm>
            <a:off x="4682396" y="-3659957"/>
            <a:ext cx="7471589" cy="1325563"/>
          </a:xfrm>
        </p:spPr>
        <p:txBody>
          <a:bodyPr>
            <a:normAutofit/>
          </a:bodyPr>
          <a:lstStyle/>
          <a:p>
            <a:r>
              <a:rPr lang="en-US" sz="3600" dirty="0">
                <a:latin typeface="Century Gothic" panose="020B0502020202020204" pitchFamily="34" charset="0"/>
              </a:rPr>
              <a:t>for </a:t>
            </a:r>
            <a:r>
              <a:rPr lang="en-US" sz="3600" b="1" dirty="0">
                <a:latin typeface="Century Gothic" panose="020B0502020202020204" pitchFamily="34" charset="0"/>
              </a:rPr>
              <a:t>fast</a:t>
            </a:r>
            <a:r>
              <a:rPr lang="en-US" sz="3600" dirty="0">
                <a:latin typeface="Century Gothic" panose="020B0502020202020204" pitchFamily="34" charset="0"/>
              </a:rPr>
              <a:t> and </a:t>
            </a:r>
            <a:r>
              <a:rPr lang="en-US" sz="3600" b="1" dirty="0">
                <a:latin typeface="Century Gothic" panose="020B0502020202020204" pitchFamily="34" charset="0"/>
              </a:rPr>
              <a:t>accurate</a:t>
            </a:r>
            <a:r>
              <a:rPr lang="en-US" sz="3600" dirty="0">
                <a:latin typeface="Century Gothic" panose="020B0502020202020204" pitchFamily="34" charset="0"/>
              </a:rPr>
              <a:t> inference</a:t>
            </a:r>
          </a:p>
        </p:txBody>
      </p:sp>
      <p:sp>
        <p:nvSpPr>
          <p:cNvPr id="59" name="TextBox 58">
            <a:extLst>
              <a:ext uri="{FF2B5EF4-FFF2-40B4-BE49-F238E27FC236}">
                <a16:creationId xmlns:a16="http://schemas.microsoft.com/office/drawing/2014/main" id="{85DEB33A-5B1D-6C4A-A0A5-AB093F827FBD}"/>
              </a:ext>
            </a:extLst>
          </p:cNvPr>
          <p:cNvSpPr txBox="1"/>
          <p:nvPr/>
        </p:nvSpPr>
        <p:spPr>
          <a:xfrm>
            <a:off x="389142" y="-3347077"/>
            <a:ext cx="4360489" cy="646331"/>
          </a:xfrm>
          <a:prstGeom prst="rect">
            <a:avLst/>
          </a:prstGeom>
        </p:spPr>
        <p:txBody>
          <a:bodyPr wrap="none" rtlCol="0">
            <a:spAutoFit/>
          </a:bodyPr>
          <a:lstStyle/>
          <a:p>
            <a:r>
              <a:rPr lang="en-US" sz="3600" dirty="0"/>
              <a:t>Dynamic Networks</a:t>
            </a:r>
          </a:p>
        </p:txBody>
      </p:sp>
      <p:sp>
        <p:nvSpPr>
          <p:cNvPr id="2" name="Slide Number Placeholder 1">
            <a:extLst>
              <a:ext uri="{FF2B5EF4-FFF2-40B4-BE49-F238E27FC236}">
                <a16:creationId xmlns:a16="http://schemas.microsoft.com/office/drawing/2014/main" id="{8D2A4F82-9B55-7F4F-96D1-EC59350A29EA}"/>
              </a:ext>
            </a:extLst>
          </p:cNvPr>
          <p:cNvSpPr>
            <a:spLocks noGrp="1"/>
          </p:cNvSpPr>
          <p:nvPr>
            <p:ph type="sldNum" sz="quarter" idx="12"/>
          </p:nvPr>
        </p:nvSpPr>
        <p:spPr>
          <a:xfrm>
            <a:off x="11503167" y="6361414"/>
            <a:ext cx="573825" cy="476250"/>
          </a:xfrm>
        </p:spPr>
        <p:txBody>
          <a:bodyPr/>
          <a:lstStyle/>
          <a:p>
            <a:pPr>
              <a:defRPr/>
            </a:pPr>
            <a:fld id="{5D8990CB-EB99-4DC6-9D7B-36BB4DB2E5BC}" type="slidenum">
              <a:rPr lang="en-US" altLang="fr-FR" smtClean="0"/>
              <a:pPr>
                <a:defRPr/>
              </a:pPr>
              <a:t>16</a:t>
            </a:fld>
            <a:endParaRPr lang="en-US" altLang="fr-FR" dirty="0"/>
          </a:p>
        </p:txBody>
      </p:sp>
    </p:spTree>
    <p:extLst>
      <p:ext uri="{BB962C8B-B14F-4D97-AF65-F5344CB8AC3E}">
        <p14:creationId xmlns:p14="http://schemas.microsoft.com/office/powerpoint/2010/main" val="3632268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9A880EAF-8096-9C4B-B7BB-342F6758CCC9}"/>
              </a:ext>
            </a:extLst>
          </p:cNvPr>
          <p:cNvSpPr/>
          <p:nvPr/>
        </p:nvSpPr>
        <p:spPr>
          <a:xfrm>
            <a:off x="2464377" y="3847606"/>
            <a:ext cx="6127667" cy="26600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5" descr="A picture containing indoor, person, wall, table&#10;&#10;Description automatically generated">
            <a:extLst>
              <a:ext uri="{FF2B5EF4-FFF2-40B4-BE49-F238E27FC236}">
                <a16:creationId xmlns:a16="http://schemas.microsoft.com/office/drawing/2014/main" id="{9762A778-5EC0-8147-99F0-8FD8641B0484}"/>
              </a:ext>
            </a:extLst>
          </p:cNvPr>
          <p:cNvPicPr>
            <a:picLocks noChangeAspect="1"/>
          </p:cNvPicPr>
          <p:nvPr/>
        </p:nvPicPr>
        <p:blipFill rotWithShape="1">
          <a:blip r:embed="rId2"/>
          <a:srcRect l="34665" t="25096" r="9659" b="37485"/>
          <a:stretch/>
        </p:blipFill>
        <p:spPr>
          <a:xfrm>
            <a:off x="552450" y="1908959"/>
            <a:ext cx="1911927" cy="1713016"/>
          </a:xfrm>
          <a:prstGeom prst="rect">
            <a:avLst/>
          </a:prstGeom>
        </p:spPr>
      </p:pic>
      <p:grpSp>
        <p:nvGrpSpPr>
          <p:cNvPr id="9" name="Group 8">
            <a:extLst>
              <a:ext uri="{FF2B5EF4-FFF2-40B4-BE49-F238E27FC236}">
                <a16:creationId xmlns:a16="http://schemas.microsoft.com/office/drawing/2014/main" id="{BC8B09EA-A078-B549-9E1C-E373C532FB44}"/>
              </a:ext>
            </a:extLst>
          </p:cNvPr>
          <p:cNvGrpSpPr/>
          <p:nvPr/>
        </p:nvGrpSpPr>
        <p:grpSpPr>
          <a:xfrm>
            <a:off x="2881426" y="2017322"/>
            <a:ext cx="1612221" cy="1496291"/>
            <a:chOff x="3181397" y="2124200"/>
            <a:chExt cx="1332414" cy="1496291"/>
          </a:xfrm>
        </p:grpSpPr>
        <p:sp>
          <p:nvSpPr>
            <p:cNvPr id="7" name="Trapezoid 6">
              <a:extLst>
                <a:ext uri="{FF2B5EF4-FFF2-40B4-BE49-F238E27FC236}">
                  <a16:creationId xmlns:a16="http://schemas.microsoft.com/office/drawing/2014/main" id="{98A15446-9BC1-6E4A-AA5B-F26BA967D8D9}"/>
                </a:ext>
              </a:extLst>
            </p:cNvPr>
            <p:cNvSpPr/>
            <p:nvPr/>
          </p:nvSpPr>
          <p:spPr>
            <a:xfrm rot="5400000">
              <a:off x="3099459" y="2266704"/>
              <a:ext cx="1496291" cy="1211284"/>
            </a:xfrm>
            <a:prstGeom prst="trapezoid">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ABBD836-543B-7742-AA61-A303C8DC3AC7}"/>
                </a:ext>
              </a:extLst>
            </p:cNvPr>
            <p:cNvSpPr txBox="1"/>
            <p:nvPr/>
          </p:nvSpPr>
          <p:spPr>
            <a:xfrm>
              <a:off x="3181397" y="2549179"/>
              <a:ext cx="1332414" cy="646331"/>
            </a:xfrm>
            <a:prstGeom prst="rect">
              <a:avLst/>
            </a:prstGeom>
          </p:spPr>
          <p:txBody>
            <a:bodyPr wrap="square" rtlCol="0">
              <a:spAutoFit/>
            </a:bodyPr>
            <a:lstStyle/>
            <a:p>
              <a:pPr algn="ctr"/>
              <a:r>
                <a:rPr lang="en-US" dirty="0">
                  <a:solidFill>
                    <a:schemeClr val="bg1"/>
                  </a:solidFill>
                </a:rPr>
                <a:t>Feature</a:t>
              </a:r>
            </a:p>
            <a:p>
              <a:pPr algn="ctr"/>
              <a:r>
                <a:rPr lang="en-US" dirty="0">
                  <a:solidFill>
                    <a:schemeClr val="bg1"/>
                  </a:solidFill>
                </a:rPr>
                <a:t>Network</a:t>
              </a:r>
            </a:p>
          </p:txBody>
        </p:sp>
      </p:grpSp>
      <p:grpSp>
        <p:nvGrpSpPr>
          <p:cNvPr id="10" name="Group 9">
            <a:extLst>
              <a:ext uri="{FF2B5EF4-FFF2-40B4-BE49-F238E27FC236}">
                <a16:creationId xmlns:a16="http://schemas.microsoft.com/office/drawing/2014/main" id="{3CA834EC-040F-AA42-8BFE-738DCEE344F0}"/>
              </a:ext>
            </a:extLst>
          </p:cNvPr>
          <p:cNvGrpSpPr/>
          <p:nvPr/>
        </p:nvGrpSpPr>
        <p:grpSpPr>
          <a:xfrm>
            <a:off x="2915309" y="5039594"/>
            <a:ext cx="1013516" cy="1124186"/>
            <a:chOff x="3181397" y="2124200"/>
            <a:chExt cx="1332414" cy="1496291"/>
          </a:xfrm>
        </p:grpSpPr>
        <p:sp>
          <p:nvSpPr>
            <p:cNvPr id="11" name="Trapezoid 10">
              <a:extLst>
                <a:ext uri="{FF2B5EF4-FFF2-40B4-BE49-F238E27FC236}">
                  <a16:creationId xmlns:a16="http://schemas.microsoft.com/office/drawing/2014/main" id="{0AD46964-0E8F-824B-9908-7AC8D0E1D2CF}"/>
                </a:ext>
              </a:extLst>
            </p:cNvPr>
            <p:cNvSpPr/>
            <p:nvPr/>
          </p:nvSpPr>
          <p:spPr>
            <a:xfrm rot="5400000">
              <a:off x="3099459" y="2266704"/>
              <a:ext cx="1496291" cy="1211284"/>
            </a:xfrm>
            <a:prstGeom prst="trapezoi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p>
          </p:txBody>
        </p:sp>
        <p:sp>
          <p:nvSpPr>
            <p:cNvPr id="12" name="TextBox 11">
              <a:extLst>
                <a:ext uri="{FF2B5EF4-FFF2-40B4-BE49-F238E27FC236}">
                  <a16:creationId xmlns:a16="http://schemas.microsoft.com/office/drawing/2014/main" id="{F61A3ECB-8E94-6C43-A0E6-64ED0B08BB56}"/>
                </a:ext>
              </a:extLst>
            </p:cNvPr>
            <p:cNvSpPr txBox="1"/>
            <p:nvPr/>
          </p:nvSpPr>
          <p:spPr>
            <a:xfrm>
              <a:off x="3181397" y="2549179"/>
              <a:ext cx="1332414" cy="77833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a:solidFill>
                    <a:schemeClr val="bg1"/>
                  </a:solidFill>
                </a:rPr>
                <a:t>Emb</a:t>
              </a:r>
              <a:r>
                <a:rPr lang="en-US" sz="1600" dirty="0">
                  <a:solidFill>
                    <a:schemeClr val="bg1"/>
                  </a:solidFill>
                </a:rPr>
                <a:t>.</a:t>
              </a:r>
            </a:p>
            <a:p>
              <a:pPr algn="ctr"/>
              <a:r>
                <a:rPr lang="en-US" sz="1600" dirty="0">
                  <a:solidFill>
                    <a:schemeClr val="bg1"/>
                  </a:solidFill>
                </a:rPr>
                <a:t>Network</a:t>
              </a:r>
            </a:p>
          </p:txBody>
        </p:sp>
      </p:grpSp>
      <p:sp>
        <p:nvSpPr>
          <p:cNvPr id="13" name="Rounded Rectangle 12">
            <a:extLst>
              <a:ext uri="{FF2B5EF4-FFF2-40B4-BE49-F238E27FC236}">
                <a16:creationId xmlns:a16="http://schemas.microsoft.com/office/drawing/2014/main" id="{7064F5B9-3C91-B947-87B4-9D77FFA6F843}"/>
              </a:ext>
            </a:extLst>
          </p:cNvPr>
          <p:cNvSpPr/>
          <p:nvPr/>
        </p:nvSpPr>
        <p:spPr>
          <a:xfrm rot="5400000">
            <a:off x="4348650" y="2527959"/>
            <a:ext cx="1745673" cy="4750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FF Net</a:t>
            </a:r>
          </a:p>
        </p:txBody>
      </p:sp>
      <p:sp>
        <p:nvSpPr>
          <p:cNvPr id="16" name="Rounded Rectangle 15">
            <a:extLst>
              <a:ext uri="{FF2B5EF4-FFF2-40B4-BE49-F238E27FC236}">
                <a16:creationId xmlns:a16="http://schemas.microsoft.com/office/drawing/2014/main" id="{E12FB60D-3C38-9C44-9EEC-3EE40D52657F}"/>
              </a:ext>
            </a:extLst>
          </p:cNvPr>
          <p:cNvSpPr/>
          <p:nvPr/>
        </p:nvSpPr>
        <p:spPr>
          <a:xfrm rot="5400000">
            <a:off x="3879803" y="4343632"/>
            <a:ext cx="1078160"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Params</a:t>
            </a:r>
            <a:endParaRPr lang="en-US" dirty="0"/>
          </a:p>
        </p:txBody>
      </p:sp>
      <p:sp>
        <p:nvSpPr>
          <p:cNvPr id="17" name="Rounded Rectangle 16">
            <a:extLst>
              <a:ext uri="{FF2B5EF4-FFF2-40B4-BE49-F238E27FC236}">
                <a16:creationId xmlns:a16="http://schemas.microsoft.com/office/drawing/2014/main" id="{7FBBA5F2-BD0C-2B4C-8EAA-B9D033234E51}"/>
              </a:ext>
            </a:extLst>
          </p:cNvPr>
          <p:cNvSpPr/>
          <p:nvPr/>
        </p:nvSpPr>
        <p:spPr>
          <a:xfrm rot="5400000">
            <a:off x="4244662" y="5423557"/>
            <a:ext cx="1285194"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FC Layer</a:t>
            </a:r>
          </a:p>
        </p:txBody>
      </p:sp>
      <p:sp>
        <p:nvSpPr>
          <p:cNvPr id="18" name="Oval 17">
            <a:extLst>
              <a:ext uri="{FF2B5EF4-FFF2-40B4-BE49-F238E27FC236}">
                <a16:creationId xmlns:a16="http://schemas.microsoft.com/office/drawing/2014/main" id="{AEB84981-66A0-274C-AAB4-38ED505CEC19}"/>
              </a:ext>
            </a:extLst>
          </p:cNvPr>
          <p:cNvSpPr/>
          <p:nvPr/>
        </p:nvSpPr>
        <p:spPr>
          <a:xfrm>
            <a:off x="5043356" y="4343632"/>
            <a:ext cx="356260" cy="3562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x</a:t>
            </a:r>
            <a:endParaRPr lang="en-US" dirty="0"/>
          </a:p>
        </p:txBody>
      </p:sp>
      <p:cxnSp>
        <p:nvCxnSpPr>
          <p:cNvPr id="22" name="Straight Arrow Connector 21">
            <a:extLst>
              <a:ext uri="{FF2B5EF4-FFF2-40B4-BE49-F238E27FC236}">
                <a16:creationId xmlns:a16="http://schemas.microsoft.com/office/drawing/2014/main" id="{079B57F1-1793-1346-80C1-F4110FC6F948}"/>
              </a:ext>
            </a:extLst>
          </p:cNvPr>
          <p:cNvCxnSpPr>
            <a:stCxn id="16" idx="0"/>
            <a:endCxn id="18" idx="2"/>
          </p:cNvCxnSpPr>
          <p:nvPr/>
        </p:nvCxnSpPr>
        <p:spPr>
          <a:xfrm>
            <a:off x="4597013" y="4521762"/>
            <a:ext cx="4463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Elbow Connector 26">
            <a:extLst>
              <a:ext uri="{FF2B5EF4-FFF2-40B4-BE49-F238E27FC236}">
                <a16:creationId xmlns:a16="http://schemas.microsoft.com/office/drawing/2014/main" id="{9AFB23B7-5885-E140-8238-064E0D08A1F6}"/>
              </a:ext>
            </a:extLst>
          </p:cNvPr>
          <p:cNvCxnSpPr>
            <a:cxnSpLocks/>
            <a:stCxn id="17" idx="0"/>
            <a:endCxn id="18" idx="4"/>
          </p:cNvCxnSpPr>
          <p:nvPr/>
        </p:nvCxnSpPr>
        <p:spPr>
          <a:xfrm flipV="1">
            <a:off x="5065389" y="4699892"/>
            <a:ext cx="156097" cy="901795"/>
          </a:xfrm>
          <a:prstGeom prst="bentConnector4">
            <a:avLst>
              <a:gd name="adj1" fmla="val 100801"/>
              <a:gd name="adj2" fmla="val 59876"/>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30" name="Straight Arrow Connector 29">
            <a:extLst>
              <a:ext uri="{FF2B5EF4-FFF2-40B4-BE49-F238E27FC236}">
                <a16:creationId xmlns:a16="http://schemas.microsoft.com/office/drawing/2014/main" id="{08FAC097-FB5C-4648-A605-4AE454C3B310}"/>
              </a:ext>
            </a:extLst>
          </p:cNvPr>
          <p:cNvCxnSpPr>
            <a:cxnSpLocks/>
            <a:stCxn id="11" idx="0"/>
            <a:endCxn id="17" idx="2"/>
          </p:cNvCxnSpPr>
          <p:nvPr/>
        </p:nvCxnSpPr>
        <p:spPr>
          <a:xfrm flipV="1">
            <a:off x="3882756" y="5601687"/>
            <a:ext cx="826373" cy="1"/>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33" name="Straight Arrow Connector 32">
            <a:extLst>
              <a:ext uri="{FF2B5EF4-FFF2-40B4-BE49-F238E27FC236}">
                <a16:creationId xmlns:a16="http://schemas.microsoft.com/office/drawing/2014/main" id="{07E4EB58-975B-6248-9D93-F6FF9A3217B4}"/>
              </a:ext>
            </a:extLst>
          </p:cNvPr>
          <p:cNvCxnSpPr>
            <a:cxnSpLocks/>
            <a:stCxn id="18" idx="0"/>
            <a:endCxn id="13" idx="3"/>
          </p:cNvCxnSpPr>
          <p:nvPr/>
        </p:nvCxnSpPr>
        <p:spPr>
          <a:xfrm flipV="1">
            <a:off x="5221486" y="3638302"/>
            <a:ext cx="0" cy="705330"/>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sp>
        <p:nvSpPr>
          <p:cNvPr id="46" name="Rounded Rectangle 45">
            <a:extLst>
              <a:ext uri="{FF2B5EF4-FFF2-40B4-BE49-F238E27FC236}">
                <a16:creationId xmlns:a16="http://schemas.microsoft.com/office/drawing/2014/main" id="{2C41330B-885C-4146-AE55-FF65B049F61D}"/>
              </a:ext>
            </a:extLst>
          </p:cNvPr>
          <p:cNvSpPr/>
          <p:nvPr/>
        </p:nvSpPr>
        <p:spPr>
          <a:xfrm rot="5400000">
            <a:off x="5745018" y="2527959"/>
            <a:ext cx="1745673" cy="4750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FF Net</a:t>
            </a:r>
          </a:p>
        </p:txBody>
      </p:sp>
      <p:sp>
        <p:nvSpPr>
          <p:cNvPr id="47" name="Rounded Rectangle 46">
            <a:extLst>
              <a:ext uri="{FF2B5EF4-FFF2-40B4-BE49-F238E27FC236}">
                <a16:creationId xmlns:a16="http://schemas.microsoft.com/office/drawing/2014/main" id="{D278A4F1-D48C-9D42-9F70-23C5AD92D954}"/>
              </a:ext>
            </a:extLst>
          </p:cNvPr>
          <p:cNvSpPr/>
          <p:nvPr/>
        </p:nvSpPr>
        <p:spPr>
          <a:xfrm rot="5400000">
            <a:off x="5276171" y="4343632"/>
            <a:ext cx="1078160"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Params</a:t>
            </a:r>
            <a:endParaRPr lang="en-US" dirty="0"/>
          </a:p>
        </p:txBody>
      </p:sp>
      <p:sp>
        <p:nvSpPr>
          <p:cNvPr id="48" name="Rounded Rectangle 47">
            <a:extLst>
              <a:ext uri="{FF2B5EF4-FFF2-40B4-BE49-F238E27FC236}">
                <a16:creationId xmlns:a16="http://schemas.microsoft.com/office/drawing/2014/main" id="{D2DA2B21-9380-F24C-9B52-A66F052BB444}"/>
              </a:ext>
            </a:extLst>
          </p:cNvPr>
          <p:cNvSpPr/>
          <p:nvPr/>
        </p:nvSpPr>
        <p:spPr>
          <a:xfrm rot="5400000">
            <a:off x="5641030" y="5423557"/>
            <a:ext cx="1285194"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FC Layer</a:t>
            </a:r>
          </a:p>
        </p:txBody>
      </p:sp>
      <p:sp>
        <p:nvSpPr>
          <p:cNvPr id="49" name="Oval 48">
            <a:extLst>
              <a:ext uri="{FF2B5EF4-FFF2-40B4-BE49-F238E27FC236}">
                <a16:creationId xmlns:a16="http://schemas.microsoft.com/office/drawing/2014/main" id="{F483995B-8AF4-194E-810B-9DB0081D26DD}"/>
              </a:ext>
            </a:extLst>
          </p:cNvPr>
          <p:cNvSpPr/>
          <p:nvPr/>
        </p:nvSpPr>
        <p:spPr>
          <a:xfrm>
            <a:off x="6439724" y="4343632"/>
            <a:ext cx="356260" cy="3562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x</a:t>
            </a:r>
            <a:endParaRPr lang="en-US" dirty="0"/>
          </a:p>
        </p:txBody>
      </p:sp>
      <p:cxnSp>
        <p:nvCxnSpPr>
          <p:cNvPr id="50" name="Straight Arrow Connector 49">
            <a:extLst>
              <a:ext uri="{FF2B5EF4-FFF2-40B4-BE49-F238E27FC236}">
                <a16:creationId xmlns:a16="http://schemas.microsoft.com/office/drawing/2014/main" id="{B07E29D5-D397-F046-AFC5-DB748E381203}"/>
              </a:ext>
            </a:extLst>
          </p:cNvPr>
          <p:cNvCxnSpPr>
            <a:stCxn id="47" idx="0"/>
            <a:endCxn id="49" idx="2"/>
          </p:cNvCxnSpPr>
          <p:nvPr/>
        </p:nvCxnSpPr>
        <p:spPr>
          <a:xfrm>
            <a:off x="5993381" y="4521762"/>
            <a:ext cx="4463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Elbow Connector 50">
            <a:extLst>
              <a:ext uri="{FF2B5EF4-FFF2-40B4-BE49-F238E27FC236}">
                <a16:creationId xmlns:a16="http://schemas.microsoft.com/office/drawing/2014/main" id="{A35FDBB3-FA0E-BA4C-855C-6DF326C3F4D7}"/>
              </a:ext>
            </a:extLst>
          </p:cNvPr>
          <p:cNvCxnSpPr>
            <a:stCxn id="48" idx="0"/>
            <a:endCxn id="49" idx="4"/>
          </p:cNvCxnSpPr>
          <p:nvPr/>
        </p:nvCxnSpPr>
        <p:spPr>
          <a:xfrm flipV="1">
            <a:off x="6461757" y="4699892"/>
            <a:ext cx="156097" cy="901795"/>
          </a:xfrm>
          <a:prstGeom prst="bentConnector4">
            <a:avLst>
              <a:gd name="adj1" fmla="val 100801"/>
              <a:gd name="adj2" fmla="val 59876"/>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52" name="Straight Arrow Connector 51">
            <a:extLst>
              <a:ext uri="{FF2B5EF4-FFF2-40B4-BE49-F238E27FC236}">
                <a16:creationId xmlns:a16="http://schemas.microsoft.com/office/drawing/2014/main" id="{43B4A0EA-D471-C042-9BEC-B0C8D9B673D2}"/>
              </a:ext>
            </a:extLst>
          </p:cNvPr>
          <p:cNvCxnSpPr>
            <a:cxnSpLocks/>
            <a:stCxn id="49" idx="0"/>
            <a:endCxn id="46" idx="3"/>
          </p:cNvCxnSpPr>
          <p:nvPr/>
        </p:nvCxnSpPr>
        <p:spPr>
          <a:xfrm flipV="1">
            <a:off x="6617854" y="3638302"/>
            <a:ext cx="0" cy="705330"/>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sp>
        <p:nvSpPr>
          <p:cNvPr id="53" name="Rounded Rectangle 52">
            <a:extLst>
              <a:ext uri="{FF2B5EF4-FFF2-40B4-BE49-F238E27FC236}">
                <a16:creationId xmlns:a16="http://schemas.microsoft.com/office/drawing/2014/main" id="{16C3A34C-32C9-194A-83B2-E2824B6B9614}"/>
              </a:ext>
            </a:extLst>
          </p:cNvPr>
          <p:cNvSpPr/>
          <p:nvPr/>
        </p:nvSpPr>
        <p:spPr>
          <a:xfrm rot="5400000">
            <a:off x="7141386" y="2527958"/>
            <a:ext cx="1745673" cy="4750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FF Net</a:t>
            </a:r>
          </a:p>
        </p:txBody>
      </p:sp>
      <p:sp>
        <p:nvSpPr>
          <p:cNvPr id="54" name="Rounded Rectangle 53">
            <a:extLst>
              <a:ext uri="{FF2B5EF4-FFF2-40B4-BE49-F238E27FC236}">
                <a16:creationId xmlns:a16="http://schemas.microsoft.com/office/drawing/2014/main" id="{18C6A6C9-9531-2648-9EEF-B24D3EE0D3BC}"/>
              </a:ext>
            </a:extLst>
          </p:cNvPr>
          <p:cNvSpPr/>
          <p:nvPr/>
        </p:nvSpPr>
        <p:spPr>
          <a:xfrm rot="5400000">
            <a:off x="6672539" y="4343631"/>
            <a:ext cx="1078160"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Params</a:t>
            </a:r>
            <a:endParaRPr lang="en-US" dirty="0"/>
          </a:p>
        </p:txBody>
      </p:sp>
      <p:sp>
        <p:nvSpPr>
          <p:cNvPr id="55" name="Rounded Rectangle 54">
            <a:extLst>
              <a:ext uri="{FF2B5EF4-FFF2-40B4-BE49-F238E27FC236}">
                <a16:creationId xmlns:a16="http://schemas.microsoft.com/office/drawing/2014/main" id="{EEF05FD5-FC98-8E41-8ABF-7C3594E5CB91}"/>
              </a:ext>
            </a:extLst>
          </p:cNvPr>
          <p:cNvSpPr/>
          <p:nvPr/>
        </p:nvSpPr>
        <p:spPr>
          <a:xfrm rot="5400000">
            <a:off x="7037398" y="5423556"/>
            <a:ext cx="1285194"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FC Layer</a:t>
            </a:r>
          </a:p>
        </p:txBody>
      </p:sp>
      <p:sp>
        <p:nvSpPr>
          <p:cNvPr id="56" name="Oval 55">
            <a:extLst>
              <a:ext uri="{FF2B5EF4-FFF2-40B4-BE49-F238E27FC236}">
                <a16:creationId xmlns:a16="http://schemas.microsoft.com/office/drawing/2014/main" id="{DB7FBB36-AD59-FC41-82EC-7B66569E59F8}"/>
              </a:ext>
            </a:extLst>
          </p:cNvPr>
          <p:cNvSpPr/>
          <p:nvPr/>
        </p:nvSpPr>
        <p:spPr>
          <a:xfrm>
            <a:off x="7836092" y="4343631"/>
            <a:ext cx="356260" cy="3562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x</a:t>
            </a:r>
            <a:endParaRPr lang="en-US" dirty="0"/>
          </a:p>
        </p:txBody>
      </p:sp>
      <p:cxnSp>
        <p:nvCxnSpPr>
          <p:cNvPr id="57" name="Straight Arrow Connector 56">
            <a:extLst>
              <a:ext uri="{FF2B5EF4-FFF2-40B4-BE49-F238E27FC236}">
                <a16:creationId xmlns:a16="http://schemas.microsoft.com/office/drawing/2014/main" id="{D5230A00-907E-3C49-8116-01E481169786}"/>
              </a:ext>
            </a:extLst>
          </p:cNvPr>
          <p:cNvCxnSpPr>
            <a:stCxn id="54" idx="0"/>
            <a:endCxn id="56" idx="2"/>
          </p:cNvCxnSpPr>
          <p:nvPr/>
        </p:nvCxnSpPr>
        <p:spPr>
          <a:xfrm>
            <a:off x="7389749" y="4521761"/>
            <a:ext cx="4463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Elbow Connector 57">
            <a:extLst>
              <a:ext uri="{FF2B5EF4-FFF2-40B4-BE49-F238E27FC236}">
                <a16:creationId xmlns:a16="http://schemas.microsoft.com/office/drawing/2014/main" id="{E80C5405-0D59-474F-96AA-A45A1B28952F}"/>
              </a:ext>
            </a:extLst>
          </p:cNvPr>
          <p:cNvCxnSpPr>
            <a:stCxn id="55" idx="0"/>
            <a:endCxn id="56" idx="4"/>
          </p:cNvCxnSpPr>
          <p:nvPr/>
        </p:nvCxnSpPr>
        <p:spPr>
          <a:xfrm flipV="1">
            <a:off x="7858125" y="4699891"/>
            <a:ext cx="156097" cy="901795"/>
          </a:xfrm>
          <a:prstGeom prst="bentConnector4">
            <a:avLst>
              <a:gd name="adj1" fmla="val 100801"/>
              <a:gd name="adj2" fmla="val 59876"/>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59" name="Straight Arrow Connector 58">
            <a:extLst>
              <a:ext uri="{FF2B5EF4-FFF2-40B4-BE49-F238E27FC236}">
                <a16:creationId xmlns:a16="http://schemas.microsoft.com/office/drawing/2014/main" id="{429CE5C6-DD3D-3449-8F34-221EF05DF141}"/>
              </a:ext>
            </a:extLst>
          </p:cNvPr>
          <p:cNvCxnSpPr>
            <a:cxnSpLocks/>
            <a:stCxn id="56" idx="0"/>
            <a:endCxn id="53" idx="3"/>
          </p:cNvCxnSpPr>
          <p:nvPr/>
        </p:nvCxnSpPr>
        <p:spPr>
          <a:xfrm flipV="1">
            <a:off x="8014222" y="3638301"/>
            <a:ext cx="0" cy="705330"/>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cxnSp>
        <p:nvCxnSpPr>
          <p:cNvPr id="60" name="Straight Arrow Connector 59">
            <a:extLst>
              <a:ext uri="{FF2B5EF4-FFF2-40B4-BE49-F238E27FC236}">
                <a16:creationId xmlns:a16="http://schemas.microsoft.com/office/drawing/2014/main" id="{1E929E35-BE82-DF46-B625-A0CDC590E51B}"/>
              </a:ext>
            </a:extLst>
          </p:cNvPr>
          <p:cNvCxnSpPr>
            <a:cxnSpLocks/>
            <a:stCxn id="17" idx="0"/>
            <a:endCxn id="48" idx="2"/>
          </p:cNvCxnSpPr>
          <p:nvPr/>
        </p:nvCxnSpPr>
        <p:spPr>
          <a:xfrm>
            <a:off x="5065389" y="5601687"/>
            <a:ext cx="1040108" cy="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63" name="Straight Arrow Connector 62">
            <a:extLst>
              <a:ext uri="{FF2B5EF4-FFF2-40B4-BE49-F238E27FC236}">
                <a16:creationId xmlns:a16="http://schemas.microsoft.com/office/drawing/2014/main" id="{08A53D89-219A-6C43-907C-20E514A58789}"/>
              </a:ext>
            </a:extLst>
          </p:cNvPr>
          <p:cNvCxnSpPr>
            <a:cxnSpLocks/>
            <a:stCxn id="48" idx="0"/>
            <a:endCxn id="55" idx="2"/>
          </p:cNvCxnSpPr>
          <p:nvPr/>
        </p:nvCxnSpPr>
        <p:spPr>
          <a:xfrm flipV="1">
            <a:off x="6461757" y="5601686"/>
            <a:ext cx="1040108" cy="1"/>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66" name="Straight Arrow Connector 65">
            <a:extLst>
              <a:ext uri="{FF2B5EF4-FFF2-40B4-BE49-F238E27FC236}">
                <a16:creationId xmlns:a16="http://schemas.microsoft.com/office/drawing/2014/main" id="{7B13FC7E-FA2F-564B-9318-D1E40D2B3A2F}"/>
              </a:ext>
            </a:extLst>
          </p:cNvPr>
          <p:cNvCxnSpPr>
            <a:cxnSpLocks/>
            <a:stCxn id="6" idx="3"/>
            <a:endCxn id="8" idx="1"/>
          </p:cNvCxnSpPr>
          <p:nvPr/>
        </p:nvCxnSpPr>
        <p:spPr>
          <a:xfrm>
            <a:off x="2464377" y="2765467"/>
            <a:ext cx="4170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19E61831-675D-614C-8297-FBB8C5C82E79}"/>
              </a:ext>
            </a:extLst>
          </p:cNvPr>
          <p:cNvCxnSpPr>
            <a:cxnSpLocks/>
            <a:stCxn id="7" idx="0"/>
            <a:endCxn id="13" idx="2"/>
          </p:cNvCxnSpPr>
          <p:nvPr/>
        </p:nvCxnSpPr>
        <p:spPr>
          <a:xfrm flipV="1">
            <a:off x="4420365" y="2765466"/>
            <a:ext cx="563615" cy="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20E6EEF4-F8DB-C444-8D17-99F68C2036B8}"/>
              </a:ext>
            </a:extLst>
          </p:cNvPr>
          <p:cNvCxnSpPr>
            <a:cxnSpLocks/>
            <a:stCxn id="13" idx="0"/>
            <a:endCxn id="46" idx="2"/>
          </p:cNvCxnSpPr>
          <p:nvPr/>
        </p:nvCxnSpPr>
        <p:spPr>
          <a:xfrm>
            <a:off x="5458993" y="2765466"/>
            <a:ext cx="9213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E2D15444-8A88-BC48-A535-6F0C1451FB1B}"/>
              </a:ext>
            </a:extLst>
          </p:cNvPr>
          <p:cNvCxnSpPr>
            <a:cxnSpLocks/>
            <a:stCxn id="46" idx="0"/>
            <a:endCxn id="53" idx="2"/>
          </p:cNvCxnSpPr>
          <p:nvPr/>
        </p:nvCxnSpPr>
        <p:spPr>
          <a:xfrm flipV="1">
            <a:off x="6855361" y="2765465"/>
            <a:ext cx="921355"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8935F7F3-4358-FD4F-A70B-8FEDD07DD3C3}"/>
              </a:ext>
            </a:extLst>
          </p:cNvPr>
          <p:cNvCxnSpPr>
            <a:cxnSpLocks/>
            <a:stCxn id="53" idx="0"/>
          </p:cNvCxnSpPr>
          <p:nvPr/>
        </p:nvCxnSpPr>
        <p:spPr>
          <a:xfrm>
            <a:off x="8251729" y="2765465"/>
            <a:ext cx="9213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805EAB2B-9B70-FA41-AB54-B16D64E7202F}"/>
              </a:ext>
            </a:extLst>
          </p:cNvPr>
          <p:cNvSpPr txBox="1"/>
          <p:nvPr/>
        </p:nvSpPr>
        <p:spPr>
          <a:xfrm>
            <a:off x="9173084" y="2547314"/>
            <a:ext cx="946093" cy="461665"/>
          </a:xfrm>
          <a:prstGeom prst="rect">
            <a:avLst/>
          </a:prstGeom>
        </p:spPr>
        <p:txBody>
          <a:bodyPr wrap="none" rtlCol="0">
            <a:spAutoFit/>
          </a:bodyPr>
          <a:lstStyle/>
          <a:p>
            <a:r>
              <a:rPr lang="en-US" sz="2400" dirty="0"/>
              <a:t>Baby</a:t>
            </a:r>
          </a:p>
        </p:txBody>
      </p:sp>
      <p:cxnSp>
        <p:nvCxnSpPr>
          <p:cNvPr id="82" name="Elbow Connector 81">
            <a:extLst>
              <a:ext uri="{FF2B5EF4-FFF2-40B4-BE49-F238E27FC236}">
                <a16:creationId xmlns:a16="http://schemas.microsoft.com/office/drawing/2014/main" id="{B1E67C40-42DA-E244-A64E-7826BECACB7E}"/>
              </a:ext>
            </a:extLst>
          </p:cNvPr>
          <p:cNvCxnSpPr>
            <a:cxnSpLocks/>
            <a:stCxn id="6" idx="2"/>
            <a:endCxn id="12" idx="1"/>
          </p:cNvCxnSpPr>
          <p:nvPr/>
        </p:nvCxnSpPr>
        <p:spPr>
          <a:xfrm rot="16200000" flipH="1">
            <a:off x="1197211" y="3933177"/>
            <a:ext cx="2029300" cy="1406895"/>
          </a:xfrm>
          <a:prstGeom prst="bentConnector2">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sp>
        <p:nvSpPr>
          <p:cNvPr id="87" name="TextBox 86">
            <a:extLst>
              <a:ext uri="{FF2B5EF4-FFF2-40B4-BE49-F238E27FC236}">
                <a16:creationId xmlns:a16="http://schemas.microsoft.com/office/drawing/2014/main" id="{460CBA98-0EAE-AE4B-8B4E-3DCE3DC83B42}"/>
              </a:ext>
            </a:extLst>
          </p:cNvPr>
          <p:cNvSpPr txBox="1"/>
          <p:nvPr/>
        </p:nvSpPr>
        <p:spPr>
          <a:xfrm>
            <a:off x="8638694" y="3844867"/>
            <a:ext cx="2210862" cy="830997"/>
          </a:xfrm>
          <a:prstGeom prst="rect">
            <a:avLst/>
          </a:prstGeom>
        </p:spPr>
        <p:txBody>
          <a:bodyPr wrap="none" rtlCol="0">
            <a:spAutoFit/>
          </a:bodyPr>
          <a:lstStyle/>
          <a:p>
            <a:r>
              <a:rPr lang="en-US" sz="2400" dirty="0"/>
              <a:t>Task Aware</a:t>
            </a:r>
          </a:p>
          <a:p>
            <a:r>
              <a:rPr lang="en-US" sz="2400" dirty="0"/>
              <a:t>Meta-Learner</a:t>
            </a:r>
          </a:p>
        </p:txBody>
      </p:sp>
      <p:sp>
        <p:nvSpPr>
          <p:cNvPr id="88" name="TextBox 87">
            <a:extLst>
              <a:ext uri="{FF2B5EF4-FFF2-40B4-BE49-F238E27FC236}">
                <a16:creationId xmlns:a16="http://schemas.microsoft.com/office/drawing/2014/main" id="{F03CBB9F-FB31-4A48-B296-00F8E4BE73D7}"/>
              </a:ext>
            </a:extLst>
          </p:cNvPr>
          <p:cNvSpPr txBox="1"/>
          <p:nvPr/>
        </p:nvSpPr>
        <p:spPr>
          <a:xfrm>
            <a:off x="8414164" y="4882141"/>
            <a:ext cx="3421521"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a:t>More </a:t>
            </a:r>
            <a:r>
              <a:rPr lang="en-US" sz="2000" b="1" dirty="0"/>
              <a:t>accurate</a:t>
            </a:r>
            <a:r>
              <a:rPr lang="en-US" sz="2000" dirty="0"/>
              <a:t> and </a:t>
            </a:r>
            <a:r>
              <a:rPr lang="en-US" sz="2000" b="1" dirty="0"/>
              <a:t>efficient</a:t>
            </a:r>
            <a:r>
              <a:rPr lang="en-US" sz="2000" dirty="0"/>
              <a:t> than existing</a:t>
            </a:r>
          </a:p>
          <a:p>
            <a:r>
              <a:rPr lang="en-US" sz="2000" dirty="0"/>
              <a:t>dynamic pruning </a:t>
            </a:r>
          </a:p>
          <a:p>
            <a:r>
              <a:rPr lang="en-US" sz="2000" dirty="0"/>
              <a:t>networks</a:t>
            </a:r>
          </a:p>
        </p:txBody>
      </p:sp>
      <p:sp>
        <p:nvSpPr>
          <p:cNvPr id="91" name="Title 1">
            <a:extLst>
              <a:ext uri="{FF2B5EF4-FFF2-40B4-BE49-F238E27FC236}">
                <a16:creationId xmlns:a16="http://schemas.microsoft.com/office/drawing/2014/main" id="{F9BFEA5D-3AF7-F241-86A2-1427BA884707}"/>
              </a:ext>
            </a:extLst>
          </p:cNvPr>
          <p:cNvSpPr>
            <a:spLocks noGrp="1"/>
          </p:cNvSpPr>
          <p:nvPr>
            <p:ph type="title"/>
          </p:nvPr>
        </p:nvSpPr>
        <p:spPr>
          <a:xfrm>
            <a:off x="552450" y="267813"/>
            <a:ext cx="11548506" cy="1325563"/>
          </a:xfrm>
        </p:spPr>
        <p:txBody>
          <a:bodyPr>
            <a:normAutofit/>
          </a:bodyPr>
          <a:lstStyle/>
          <a:p>
            <a:r>
              <a:rPr lang="en-US" dirty="0"/>
              <a:t>Task Aware Feature Embeddings</a:t>
            </a:r>
            <a:r>
              <a:rPr lang="en-US" sz="3600" dirty="0"/>
              <a:t> </a:t>
            </a:r>
            <a:br>
              <a:rPr lang="en-US" sz="3600" dirty="0"/>
            </a:br>
            <a:r>
              <a:rPr lang="en-US" sz="3200" dirty="0"/>
              <a:t>[CVPR’19]</a:t>
            </a:r>
          </a:p>
        </p:txBody>
      </p:sp>
      <p:sp>
        <p:nvSpPr>
          <p:cNvPr id="2" name="Slide Number Placeholder 1">
            <a:extLst>
              <a:ext uri="{FF2B5EF4-FFF2-40B4-BE49-F238E27FC236}">
                <a16:creationId xmlns:a16="http://schemas.microsoft.com/office/drawing/2014/main" id="{00DDF00E-54F5-7743-B042-A566183F4B69}"/>
              </a:ext>
            </a:extLst>
          </p:cNvPr>
          <p:cNvSpPr>
            <a:spLocks noGrp="1"/>
          </p:cNvSpPr>
          <p:nvPr>
            <p:ph type="sldNum" sz="quarter" idx="12"/>
          </p:nvPr>
        </p:nvSpPr>
        <p:spPr>
          <a:xfrm>
            <a:off x="11510135" y="6411857"/>
            <a:ext cx="651099" cy="476250"/>
          </a:xfrm>
        </p:spPr>
        <p:txBody>
          <a:bodyPr/>
          <a:lstStyle/>
          <a:p>
            <a:pPr>
              <a:defRPr/>
            </a:pPr>
            <a:fld id="{5D8990CB-EB99-4DC6-9D7B-36BB4DB2E5BC}" type="slidenum">
              <a:rPr lang="en-US" altLang="fr-FR" smtClean="0"/>
              <a:pPr>
                <a:defRPr/>
              </a:pPr>
              <a:t>17</a:t>
            </a:fld>
            <a:endParaRPr lang="en-US" altLang="fr-FR" dirty="0"/>
          </a:p>
        </p:txBody>
      </p:sp>
    </p:spTree>
    <p:extLst>
      <p:ext uri="{BB962C8B-B14F-4D97-AF65-F5344CB8AC3E}">
        <p14:creationId xmlns:p14="http://schemas.microsoft.com/office/powerpoint/2010/main" val="275476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0" presetClass="entr" presetSubtype="0" fill="hold"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par>
                                <p:cTn id="65" presetID="10"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par>
                                <p:cTn id="68" presetID="10"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500"/>
                                        <p:tgtEl>
                                          <p:spTgt spid="60"/>
                                        </p:tgtEl>
                                      </p:cBhvr>
                                    </p:animEffec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fade">
                                      <p:cBhvr>
                                        <p:cTn id="76" dur="500"/>
                                        <p:tgtEl>
                                          <p:spTgt spid="8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fade">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fade">
                                      <p:cBhvr>
                                        <p:cTn id="8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6" grpId="0" animBg="1"/>
      <p:bldP spid="17" grpId="0" animBg="1"/>
      <p:bldP spid="18" grpId="0" animBg="1"/>
      <p:bldP spid="47" grpId="0" animBg="1"/>
      <p:bldP spid="48" grpId="0" animBg="1"/>
      <p:bldP spid="49" grpId="0" animBg="1"/>
      <p:bldP spid="54" grpId="0" animBg="1"/>
      <p:bldP spid="55" grpId="0" animBg="1"/>
      <p:bldP spid="56" grpId="0" animBg="1"/>
      <p:bldP spid="87" grpId="0"/>
      <p:bldP spid="8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31C1-D769-024F-B06B-D0F6344C6D15}"/>
              </a:ext>
            </a:extLst>
          </p:cNvPr>
          <p:cNvSpPr>
            <a:spLocks noGrp="1"/>
          </p:cNvSpPr>
          <p:nvPr>
            <p:ph type="title"/>
          </p:nvPr>
        </p:nvSpPr>
        <p:spPr>
          <a:xfrm>
            <a:off x="552450" y="225553"/>
            <a:ext cx="11548506" cy="1325563"/>
          </a:xfrm>
        </p:spPr>
        <p:txBody>
          <a:bodyPr>
            <a:normAutofit/>
          </a:bodyPr>
          <a:lstStyle/>
          <a:p>
            <a:r>
              <a:rPr lang="en-US" dirty="0"/>
              <a:t>Task Aware Feature Embeddings</a:t>
            </a:r>
            <a:r>
              <a:rPr lang="en-US" sz="3600" dirty="0"/>
              <a:t> </a:t>
            </a:r>
            <a:br>
              <a:rPr lang="en-US" sz="3600" dirty="0"/>
            </a:br>
            <a:r>
              <a:rPr lang="en-US" sz="3200" dirty="0"/>
              <a:t>[CVPR’19]</a:t>
            </a:r>
          </a:p>
        </p:txBody>
      </p:sp>
      <p:sp>
        <p:nvSpPr>
          <p:cNvPr id="44" name="TextBox 43">
            <a:extLst>
              <a:ext uri="{FF2B5EF4-FFF2-40B4-BE49-F238E27FC236}">
                <a16:creationId xmlns:a16="http://schemas.microsoft.com/office/drawing/2014/main" id="{49E76802-4662-9643-8AF6-E82C2614F28F}"/>
              </a:ext>
            </a:extLst>
          </p:cNvPr>
          <p:cNvSpPr txBox="1"/>
          <p:nvPr/>
        </p:nvSpPr>
        <p:spPr>
          <a:xfrm>
            <a:off x="528700" y="5235775"/>
            <a:ext cx="1443024" cy="830997"/>
          </a:xfrm>
          <a:prstGeom prst="rect">
            <a:avLst/>
          </a:prstGeom>
        </p:spPr>
        <p:txBody>
          <a:bodyPr wrap="none" rtlCol="0">
            <a:spAutoFit/>
          </a:bodyPr>
          <a:lstStyle/>
          <a:p>
            <a:r>
              <a:rPr lang="en-US" sz="2400" dirty="0"/>
              <a:t>“Smiling </a:t>
            </a:r>
          </a:p>
          <a:p>
            <a:r>
              <a:rPr lang="en-US" sz="2400" dirty="0"/>
              <a:t>  Baby”</a:t>
            </a:r>
          </a:p>
        </p:txBody>
      </p:sp>
      <p:sp>
        <p:nvSpPr>
          <p:cNvPr id="15" name="TextBox 14">
            <a:extLst>
              <a:ext uri="{FF2B5EF4-FFF2-40B4-BE49-F238E27FC236}">
                <a16:creationId xmlns:a16="http://schemas.microsoft.com/office/drawing/2014/main" id="{18BE576A-B34A-8E4C-B516-41F89B3F2880}"/>
              </a:ext>
            </a:extLst>
          </p:cNvPr>
          <p:cNvSpPr txBox="1"/>
          <p:nvPr/>
        </p:nvSpPr>
        <p:spPr>
          <a:xfrm>
            <a:off x="237324" y="4720250"/>
            <a:ext cx="2047355" cy="369332"/>
          </a:xfrm>
          <a:prstGeom prst="rect">
            <a:avLst/>
          </a:prstGeom>
        </p:spPr>
        <p:txBody>
          <a:bodyPr wrap="none" rtlCol="0">
            <a:spAutoFit/>
          </a:bodyPr>
          <a:lstStyle/>
          <a:p>
            <a:r>
              <a:rPr lang="en-US" b="1" dirty="0">
                <a:solidFill>
                  <a:schemeClr val="accent4"/>
                </a:solidFill>
              </a:rPr>
              <a:t>Task Description:</a:t>
            </a:r>
          </a:p>
        </p:txBody>
      </p:sp>
      <p:sp>
        <p:nvSpPr>
          <p:cNvPr id="61" name="Rectangle 60">
            <a:extLst>
              <a:ext uri="{FF2B5EF4-FFF2-40B4-BE49-F238E27FC236}">
                <a16:creationId xmlns:a16="http://schemas.microsoft.com/office/drawing/2014/main" id="{A474DA52-0757-2E4D-B40C-DD52F4D6DC0C}"/>
              </a:ext>
            </a:extLst>
          </p:cNvPr>
          <p:cNvSpPr/>
          <p:nvPr/>
        </p:nvSpPr>
        <p:spPr>
          <a:xfrm>
            <a:off x="2464377" y="3847606"/>
            <a:ext cx="6127667" cy="26600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2" name="Picture 61" descr="A picture containing indoor, person, wall, table&#10;&#10;Description automatically generated">
            <a:extLst>
              <a:ext uri="{FF2B5EF4-FFF2-40B4-BE49-F238E27FC236}">
                <a16:creationId xmlns:a16="http://schemas.microsoft.com/office/drawing/2014/main" id="{E6C72DE1-9495-1E4B-A041-AE7CC7D18B53}"/>
              </a:ext>
            </a:extLst>
          </p:cNvPr>
          <p:cNvPicPr>
            <a:picLocks noChangeAspect="1"/>
          </p:cNvPicPr>
          <p:nvPr/>
        </p:nvPicPr>
        <p:blipFill rotWithShape="1">
          <a:blip r:embed="rId3"/>
          <a:srcRect l="34665" t="25096" r="9659" b="37485"/>
          <a:stretch/>
        </p:blipFill>
        <p:spPr>
          <a:xfrm>
            <a:off x="552450" y="1908959"/>
            <a:ext cx="1911927" cy="1713016"/>
          </a:xfrm>
          <a:prstGeom prst="rect">
            <a:avLst/>
          </a:prstGeom>
        </p:spPr>
      </p:pic>
      <p:grpSp>
        <p:nvGrpSpPr>
          <p:cNvPr id="64" name="Group 63">
            <a:extLst>
              <a:ext uri="{FF2B5EF4-FFF2-40B4-BE49-F238E27FC236}">
                <a16:creationId xmlns:a16="http://schemas.microsoft.com/office/drawing/2014/main" id="{633F738E-AFB2-FD4B-A03D-78B6942F4CA9}"/>
              </a:ext>
            </a:extLst>
          </p:cNvPr>
          <p:cNvGrpSpPr/>
          <p:nvPr/>
        </p:nvGrpSpPr>
        <p:grpSpPr>
          <a:xfrm>
            <a:off x="2881426" y="2017322"/>
            <a:ext cx="1612221" cy="1496291"/>
            <a:chOff x="3181397" y="2124200"/>
            <a:chExt cx="1332414" cy="1496291"/>
          </a:xfrm>
        </p:grpSpPr>
        <p:sp>
          <p:nvSpPr>
            <p:cNvPr id="65" name="Trapezoid 64">
              <a:extLst>
                <a:ext uri="{FF2B5EF4-FFF2-40B4-BE49-F238E27FC236}">
                  <a16:creationId xmlns:a16="http://schemas.microsoft.com/office/drawing/2014/main" id="{FE1CC49F-03FB-1043-8327-8E20FC298BA8}"/>
                </a:ext>
              </a:extLst>
            </p:cNvPr>
            <p:cNvSpPr/>
            <p:nvPr/>
          </p:nvSpPr>
          <p:spPr>
            <a:xfrm rot="5400000">
              <a:off x="3099459" y="2266704"/>
              <a:ext cx="1496291" cy="1211284"/>
            </a:xfrm>
            <a:prstGeom prst="trapezoid">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99B24223-6711-704B-ADB4-96DC970171D5}"/>
                </a:ext>
              </a:extLst>
            </p:cNvPr>
            <p:cNvSpPr txBox="1"/>
            <p:nvPr/>
          </p:nvSpPr>
          <p:spPr>
            <a:xfrm>
              <a:off x="3181397" y="2549179"/>
              <a:ext cx="1332414" cy="646331"/>
            </a:xfrm>
            <a:prstGeom prst="rect">
              <a:avLst/>
            </a:prstGeom>
          </p:spPr>
          <p:txBody>
            <a:bodyPr wrap="square" rtlCol="0">
              <a:spAutoFit/>
            </a:bodyPr>
            <a:lstStyle/>
            <a:p>
              <a:pPr algn="ctr"/>
              <a:r>
                <a:rPr lang="en-US" dirty="0">
                  <a:solidFill>
                    <a:schemeClr val="bg1"/>
                  </a:solidFill>
                </a:rPr>
                <a:t>Feature</a:t>
              </a:r>
            </a:p>
            <a:p>
              <a:pPr algn="ctr"/>
              <a:r>
                <a:rPr lang="en-US" dirty="0">
                  <a:solidFill>
                    <a:schemeClr val="bg1"/>
                  </a:solidFill>
                </a:rPr>
                <a:t>Network</a:t>
              </a:r>
            </a:p>
          </p:txBody>
        </p:sp>
      </p:grpSp>
      <p:grpSp>
        <p:nvGrpSpPr>
          <p:cNvPr id="68" name="Group 67">
            <a:extLst>
              <a:ext uri="{FF2B5EF4-FFF2-40B4-BE49-F238E27FC236}">
                <a16:creationId xmlns:a16="http://schemas.microsoft.com/office/drawing/2014/main" id="{E8540037-8316-0341-95DE-F2E57955E7FC}"/>
              </a:ext>
            </a:extLst>
          </p:cNvPr>
          <p:cNvGrpSpPr/>
          <p:nvPr/>
        </p:nvGrpSpPr>
        <p:grpSpPr>
          <a:xfrm>
            <a:off x="2915309" y="5039594"/>
            <a:ext cx="1013516" cy="1124186"/>
            <a:chOff x="3181397" y="2124200"/>
            <a:chExt cx="1332414" cy="1496291"/>
          </a:xfrm>
        </p:grpSpPr>
        <p:sp>
          <p:nvSpPr>
            <p:cNvPr id="70" name="Trapezoid 69">
              <a:extLst>
                <a:ext uri="{FF2B5EF4-FFF2-40B4-BE49-F238E27FC236}">
                  <a16:creationId xmlns:a16="http://schemas.microsoft.com/office/drawing/2014/main" id="{1E0CD392-493F-4145-A099-3D2E959F8EDC}"/>
                </a:ext>
              </a:extLst>
            </p:cNvPr>
            <p:cNvSpPr/>
            <p:nvPr/>
          </p:nvSpPr>
          <p:spPr>
            <a:xfrm rot="5400000">
              <a:off x="3099459" y="2266704"/>
              <a:ext cx="1496291" cy="1211284"/>
            </a:xfrm>
            <a:prstGeom prst="trapezoi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p>
          </p:txBody>
        </p:sp>
        <p:sp>
          <p:nvSpPr>
            <p:cNvPr id="71" name="TextBox 70">
              <a:extLst>
                <a:ext uri="{FF2B5EF4-FFF2-40B4-BE49-F238E27FC236}">
                  <a16:creationId xmlns:a16="http://schemas.microsoft.com/office/drawing/2014/main" id="{E938D82C-0C7E-0C4B-8CF1-A580E91B7516}"/>
                </a:ext>
              </a:extLst>
            </p:cNvPr>
            <p:cNvSpPr txBox="1"/>
            <p:nvPr/>
          </p:nvSpPr>
          <p:spPr>
            <a:xfrm>
              <a:off x="3181397" y="2549179"/>
              <a:ext cx="1332414" cy="77833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a:solidFill>
                    <a:schemeClr val="bg1"/>
                  </a:solidFill>
                </a:rPr>
                <a:t>Emb</a:t>
              </a:r>
              <a:r>
                <a:rPr lang="en-US" sz="1600" dirty="0">
                  <a:solidFill>
                    <a:schemeClr val="bg1"/>
                  </a:solidFill>
                </a:rPr>
                <a:t>.</a:t>
              </a:r>
            </a:p>
            <a:p>
              <a:pPr algn="ctr"/>
              <a:r>
                <a:rPr lang="en-US" sz="1600" dirty="0">
                  <a:solidFill>
                    <a:schemeClr val="bg1"/>
                  </a:solidFill>
                </a:rPr>
                <a:t>Network</a:t>
              </a:r>
            </a:p>
          </p:txBody>
        </p:sp>
      </p:grpSp>
      <p:sp>
        <p:nvSpPr>
          <p:cNvPr id="73" name="Rounded Rectangle 72">
            <a:extLst>
              <a:ext uri="{FF2B5EF4-FFF2-40B4-BE49-F238E27FC236}">
                <a16:creationId xmlns:a16="http://schemas.microsoft.com/office/drawing/2014/main" id="{A3CD4E9E-97F0-D147-8A12-9D80C0AAD7E8}"/>
              </a:ext>
            </a:extLst>
          </p:cNvPr>
          <p:cNvSpPr/>
          <p:nvPr/>
        </p:nvSpPr>
        <p:spPr>
          <a:xfrm rot="5400000">
            <a:off x="4348650" y="2527959"/>
            <a:ext cx="1745673" cy="4750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FF Net</a:t>
            </a:r>
          </a:p>
        </p:txBody>
      </p:sp>
      <p:sp>
        <p:nvSpPr>
          <p:cNvPr id="74" name="Rounded Rectangle 73">
            <a:extLst>
              <a:ext uri="{FF2B5EF4-FFF2-40B4-BE49-F238E27FC236}">
                <a16:creationId xmlns:a16="http://schemas.microsoft.com/office/drawing/2014/main" id="{29AE5358-A5D2-7041-A10D-C1200E5D158F}"/>
              </a:ext>
            </a:extLst>
          </p:cNvPr>
          <p:cNvSpPr/>
          <p:nvPr/>
        </p:nvSpPr>
        <p:spPr>
          <a:xfrm rot="5400000">
            <a:off x="3879803" y="4343632"/>
            <a:ext cx="1078160"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Params</a:t>
            </a:r>
            <a:endParaRPr lang="en-US" dirty="0"/>
          </a:p>
        </p:txBody>
      </p:sp>
      <p:sp>
        <p:nvSpPr>
          <p:cNvPr id="76" name="Rounded Rectangle 75">
            <a:extLst>
              <a:ext uri="{FF2B5EF4-FFF2-40B4-BE49-F238E27FC236}">
                <a16:creationId xmlns:a16="http://schemas.microsoft.com/office/drawing/2014/main" id="{3311686D-EF7A-924F-A329-4AF7EEA8E264}"/>
              </a:ext>
            </a:extLst>
          </p:cNvPr>
          <p:cNvSpPr/>
          <p:nvPr/>
        </p:nvSpPr>
        <p:spPr>
          <a:xfrm rot="5400000">
            <a:off x="4244662" y="5423557"/>
            <a:ext cx="1285194"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FC Layer</a:t>
            </a:r>
          </a:p>
        </p:txBody>
      </p:sp>
      <p:sp>
        <p:nvSpPr>
          <p:cNvPr id="77" name="Oval 76">
            <a:extLst>
              <a:ext uri="{FF2B5EF4-FFF2-40B4-BE49-F238E27FC236}">
                <a16:creationId xmlns:a16="http://schemas.microsoft.com/office/drawing/2014/main" id="{BE49B7AE-D144-534D-B2B2-6D4E4F2361BF}"/>
              </a:ext>
            </a:extLst>
          </p:cNvPr>
          <p:cNvSpPr/>
          <p:nvPr/>
        </p:nvSpPr>
        <p:spPr>
          <a:xfrm>
            <a:off x="5043356" y="4343632"/>
            <a:ext cx="356260" cy="3562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x</a:t>
            </a:r>
            <a:endParaRPr lang="en-US" dirty="0"/>
          </a:p>
        </p:txBody>
      </p:sp>
      <p:cxnSp>
        <p:nvCxnSpPr>
          <p:cNvPr id="79" name="Straight Arrow Connector 78">
            <a:extLst>
              <a:ext uri="{FF2B5EF4-FFF2-40B4-BE49-F238E27FC236}">
                <a16:creationId xmlns:a16="http://schemas.microsoft.com/office/drawing/2014/main" id="{5F26CA3D-6211-434A-9D70-408FEC15A174}"/>
              </a:ext>
            </a:extLst>
          </p:cNvPr>
          <p:cNvCxnSpPr>
            <a:stCxn id="74" idx="0"/>
            <a:endCxn id="77" idx="2"/>
          </p:cNvCxnSpPr>
          <p:nvPr/>
        </p:nvCxnSpPr>
        <p:spPr>
          <a:xfrm>
            <a:off x="4597013" y="4521762"/>
            <a:ext cx="4463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Elbow Connector 79">
            <a:extLst>
              <a:ext uri="{FF2B5EF4-FFF2-40B4-BE49-F238E27FC236}">
                <a16:creationId xmlns:a16="http://schemas.microsoft.com/office/drawing/2014/main" id="{FCB10BF3-BDEF-DC43-B2F2-3E76B31C2500}"/>
              </a:ext>
            </a:extLst>
          </p:cNvPr>
          <p:cNvCxnSpPr>
            <a:cxnSpLocks/>
            <a:stCxn id="76" idx="0"/>
            <a:endCxn id="77" idx="4"/>
          </p:cNvCxnSpPr>
          <p:nvPr/>
        </p:nvCxnSpPr>
        <p:spPr>
          <a:xfrm flipV="1">
            <a:off x="5065389" y="4699892"/>
            <a:ext cx="156097" cy="901795"/>
          </a:xfrm>
          <a:prstGeom prst="bentConnector4">
            <a:avLst>
              <a:gd name="adj1" fmla="val 100801"/>
              <a:gd name="adj2" fmla="val 59876"/>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3" name="Straight Arrow Connector 82">
            <a:extLst>
              <a:ext uri="{FF2B5EF4-FFF2-40B4-BE49-F238E27FC236}">
                <a16:creationId xmlns:a16="http://schemas.microsoft.com/office/drawing/2014/main" id="{D89006B1-B8B0-A646-AD32-2A554DB2F47C}"/>
              </a:ext>
            </a:extLst>
          </p:cNvPr>
          <p:cNvCxnSpPr>
            <a:cxnSpLocks/>
            <a:stCxn id="70" idx="0"/>
            <a:endCxn id="76" idx="2"/>
          </p:cNvCxnSpPr>
          <p:nvPr/>
        </p:nvCxnSpPr>
        <p:spPr>
          <a:xfrm flipV="1">
            <a:off x="3882756" y="5601687"/>
            <a:ext cx="826373" cy="1"/>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84" name="Straight Arrow Connector 83">
            <a:extLst>
              <a:ext uri="{FF2B5EF4-FFF2-40B4-BE49-F238E27FC236}">
                <a16:creationId xmlns:a16="http://schemas.microsoft.com/office/drawing/2014/main" id="{81F8963F-0AEE-0F43-A3D9-B4426EE50D1E}"/>
              </a:ext>
            </a:extLst>
          </p:cNvPr>
          <p:cNvCxnSpPr>
            <a:cxnSpLocks/>
            <a:stCxn id="77" idx="0"/>
            <a:endCxn id="73" idx="3"/>
          </p:cNvCxnSpPr>
          <p:nvPr/>
        </p:nvCxnSpPr>
        <p:spPr>
          <a:xfrm flipV="1">
            <a:off x="5221486" y="3638302"/>
            <a:ext cx="0" cy="705330"/>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sp>
        <p:nvSpPr>
          <p:cNvPr id="85" name="Rounded Rectangle 84">
            <a:extLst>
              <a:ext uri="{FF2B5EF4-FFF2-40B4-BE49-F238E27FC236}">
                <a16:creationId xmlns:a16="http://schemas.microsoft.com/office/drawing/2014/main" id="{B290FBD4-446F-CF41-B128-D0EAE28F41A4}"/>
              </a:ext>
            </a:extLst>
          </p:cNvPr>
          <p:cNvSpPr/>
          <p:nvPr/>
        </p:nvSpPr>
        <p:spPr>
          <a:xfrm rot="5400000">
            <a:off x="5745018" y="2527959"/>
            <a:ext cx="1745673" cy="4750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FF Net</a:t>
            </a:r>
          </a:p>
        </p:txBody>
      </p:sp>
      <p:sp>
        <p:nvSpPr>
          <p:cNvPr id="88" name="Rounded Rectangle 87">
            <a:extLst>
              <a:ext uri="{FF2B5EF4-FFF2-40B4-BE49-F238E27FC236}">
                <a16:creationId xmlns:a16="http://schemas.microsoft.com/office/drawing/2014/main" id="{8B0C6DD1-64E8-0047-9DCA-B62A4F2EDAC7}"/>
              </a:ext>
            </a:extLst>
          </p:cNvPr>
          <p:cNvSpPr/>
          <p:nvPr/>
        </p:nvSpPr>
        <p:spPr>
          <a:xfrm rot="5400000">
            <a:off x="5276171" y="4343632"/>
            <a:ext cx="1078160"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Params</a:t>
            </a:r>
            <a:endParaRPr lang="en-US" dirty="0"/>
          </a:p>
        </p:txBody>
      </p:sp>
      <p:sp>
        <p:nvSpPr>
          <p:cNvPr id="89" name="Rounded Rectangle 88">
            <a:extLst>
              <a:ext uri="{FF2B5EF4-FFF2-40B4-BE49-F238E27FC236}">
                <a16:creationId xmlns:a16="http://schemas.microsoft.com/office/drawing/2014/main" id="{125FE44D-E70F-E646-9DA8-45DDCB4E2122}"/>
              </a:ext>
            </a:extLst>
          </p:cNvPr>
          <p:cNvSpPr/>
          <p:nvPr/>
        </p:nvSpPr>
        <p:spPr>
          <a:xfrm rot="5400000">
            <a:off x="5641030" y="5423557"/>
            <a:ext cx="1285194"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FC Layer</a:t>
            </a:r>
          </a:p>
        </p:txBody>
      </p:sp>
      <p:sp>
        <p:nvSpPr>
          <p:cNvPr id="90" name="Oval 89">
            <a:extLst>
              <a:ext uri="{FF2B5EF4-FFF2-40B4-BE49-F238E27FC236}">
                <a16:creationId xmlns:a16="http://schemas.microsoft.com/office/drawing/2014/main" id="{58D0062B-51A4-8A4B-B4D4-9177B84F738C}"/>
              </a:ext>
            </a:extLst>
          </p:cNvPr>
          <p:cNvSpPr/>
          <p:nvPr/>
        </p:nvSpPr>
        <p:spPr>
          <a:xfrm>
            <a:off x="6439724" y="4343632"/>
            <a:ext cx="356260" cy="3562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x</a:t>
            </a:r>
            <a:endParaRPr lang="en-US" dirty="0"/>
          </a:p>
        </p:txBody>
      </p:sp>
      <p:cxnSp>
        <p:nvCxnSpPr>
          <p:cNvPr id="91" name="Straight Arrow Connector 90">
            <a:extLst>
              <a:ext uri="{FF2B5EF4-FFF2-40B4-BE49-F238E27FC236}">
                <a16:creationId xmlns:a16="http://schemas.microsoft.com/office/drawing/2014/main" id="{671E024B-D11E-1D4E-A19B-67B97A44DC5F}"/>
              </a:ext>
            </a:extLst>
          </p:cNvPr>
          <p:cNvCxnSpPr>
            <a:stCxn id="88" idx="0"/>
            <a:endCxn id="90" idx="2"/>
          </p:cNvCxnSpPr>
          <p:nvPr/>
        </p:nvCxnSpPr>
        <p:spPr>
          <a:xfrm>
            <a:off x="5993381" y="4521762"/>
            <a:ext cx="4463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Elbow Connector 91">
            <a:extLst>
              <a:ext uri="{FF2B5EF4-FFF2-40B4-BE49-F238E27FC236}">
                <a16:creationId xmlns:a16="http://schemas.microsoft.com/office/drawing/2014/main" id="{30C38BAE-AAA4-4D4D-B6A1-13C907ECDFAA}"/>
              </a:ext>
            </a:extLst>
          </p:cNvPr>
          <p:cNvCxnSpPr>
            <a:stCxn id="89" idx="0"/>
            <a:endCxn id="90" idx="4"/>
          </p:cNvCxnSpPr>
          <p:nvPr/>
        </p:nvCxnSpPr>
        <p:spPr>
          <a:xfrm flipV="1">
            <a:off x="6461757" y="4699892"/>
            <a:ext cx="156097" cy="901795"/>
          </a:xfrm>
          <a:prstGeom prst="bentConnector4">
            <a:avLst>
              <a:gd name="adj1" fmla="val 100801"/>
              <a:gd name="adj2" fmla="val 59876"/>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93" name="Straight Arrow Connector 92">
            <a:extLst>
              <a:ext uri="{FF2B5EF4-FFF2-40B4-BE49-F238E27FC236}">
                <a16:creationId xmlns:a16="http://schemas.microsoft.com/office/drawing/2014/main" id="{DF0C267C-A99F-7C41-9221-E2261D0BDF33}"/>
              </a:ext>
            </a:extLst>
          </p:cNvPr>
          <p:cNvCxnSpPr>
            <a:cxnSpLocks/>
            <a:stCxn id="90" idx="0"/>
            <a:endCxn id="85" idx="3"/>
          </p:cNvCxnSpPr>
          <p:nvPr/>
        </p:nvCxnSpPr>
        <p:spPr>
          <a:xfrm flipV="1">
            <a:off x="6617854" y="3638302"/>
            <a:ext cx="0" cy="705330"/>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sp>
        <p:nvSpPr>
          <p:cNvPr id="94" name="Rounded Rectangle 93">
            <a:extLst>
              <a:ext uri="{FF2B5EF4-FFF2-40B4-BE49-F238E27FC236}">
                <a16:creationId xmlns:a16="http://schemas.microsoft.com/office/drawing/2014/main" id="{7EF84C9E-4E44-A044-8395-3C9B1AEECE32}"/>
              </a:ext>
            </a:extLst>
          </p:cNvPr>
          <p:cNvSpPr/>
          <p:nvPr/>
        </p:nvSpPr>
        <p:spPr>
          <a:xfrm rot="5400000">
            <a:off x="7141386" y="2527958"/>
            <a:ext cx="1745673" cy="4750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FF Net</a:t>
            </a:r>
          </a:p>
        </p:txBody>
      </p:sp>
      <p:sp>
        <p:nvSpPr>
          <p:cNvPr id="95" name="Rounded Rectangle 94">
            <a:extLst>
              <a:ext uri="{FF2B5EF4-FFF2-40B4-BE49-F238E27FC236}">
                <a16:creationId xmlns:a16="http://schemas.microsoft.com/office/drawing/2014/main" id="{400FF485-633C-814A-A9F1-41A1C401A199}"/>
              </a:ext>
            </a:extLst>
          </p:cNvPr>
          <p:cNvSpPr/>
          <p:nvPr/>
        </p:nvSpPr>
        <p:spPr>
          <a:xfrm rot="5400000">
            <a:off x="6672539" y="4343631"/>
            <a:ext cx="1078160"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Params</a:t>
            </a:r>
            <a:endParaRPr lang="en-US" dirty="0"/>
          </a:p>
        </p:txBody>
      </p:sp>
      <p:sp>
        <p:nvSpPr>
          <p:cNvPr id="96" name="Rounded Rectangle 95">
            <a:extLst>
              <a:ext uri="{FF2B5EF4-FFF2-40B4-BE49-F238E27FC236}">
                <a16:creationId xmlns:a16="http://schemas.microsoft.com/office/drawing/2014/main" id="{B813E895-DD2F-F44B-9B58-7845CFE3ED2C}"/>
              </a:ext>
            </a:extLst>
          </p:cNvPr>
          <p:cNvSpPr/>
          <p:nvPr/>
        </p:nvSpPr>
        <p:spPr>
          <a:xfrm rot="5400000">
            <a:off x="7037398" y="5423556"/>
            <a:ext cx="1285194" cy="35626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FC Layer</a:t>
            </a:r>
          </a:p>
        </p:txBody>
      </p:sp>
      <p:sp>
        <p:nvSpPr>
          <p:cNvPr id="97" name="Oval 96">
            <a:extLst>
              <a:ext uri="{FF2B5EF4-FFF2-40B4-BE49-F238E27FC236}">
                <a16:creationId xmlns:a16="http://schemas.microsoft.com/office/drawing/2014/main" id="{F3922E2A-79C1-054F-A4B1-4DC325300461}"/>
              </a:ext>
            </a:extLst>
          </p:cNvPr>
          <p:cNvSpPr/>
          <p:nvPr/>
        </p:nvSpPr>
        <p:spPr>
          <a:xfrm>
            <a:off x="7836092" y="4343631"/>
            <a:ext cx="356260" cy="3562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x</a:t>
            </a:r>
            <a:endParaRPr lang="en-US" dirty="0"/>
          </a:p>
        </p:txBody>
      </p:sp>
      <p:cxnSp>
        <p:nvCxnSpPr>
          <p:cNvPr id="98" name="Straight Arrow Connector 97">
            <a:extLst>
              <a:ext uri="{FF2B5EF4-FFF2-40B4-BE49-F238E27FC236}">
                <a16:creationId xmlns:a16="http://schemas.microsoft.com/office/drawing/2014/main" id="{5E199F24-5315-F240-A690-F38D49D58CAB}"/>
              </a:ext>
            </a:extLst>
          </p:cNvPr>
          <p:cNvCxnSpPr>
            <a:stCxn id="95" idx="0"/>
            <a:endCxn id="97" idx="2"/>
          </p:cNvCxnSpPr>
          <p:nvPr/>
        </p:nvCxnSpPr>
        <p:spPr>
          <a:xfrm>
            <a:off x="7389749" y="4521761"/>
            <a:ext cx="4463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Elbow Connector 98">
            <a:extLst>
              <a:ext uri="{FF2B5EF4-FFF2-40B4-BE49-F238E27FC236}">
                <a16:creationId xmlns:a16="http://schemas.microsoft.com/office/drawing/2014/main" id="{595E6BC3-88B3-1044-BFD0-9E3BD051B95C}"/>
              </a:ext>
            </a:extLst>
          </p:cNvPr>
          <p:cNvCxnSpPr>
            <a:stCxn id="96" idx="0"/>
            <a:endCxn id="97" idx="4"/>
          </p:cNvCxnSpPr>
          <p:nvPr/>
        </p:nvCxnSpPr>
        <p:spPr>
          <a:xfrm flipV="1">
            <a:off x="7858125" y="4699891"/>
            <a:ext cx="156097" cy="901795"/>
          </a:xfrm>
          <a:prstGeom prst="bentConnector4">
            <a:avLst>
              <a:gd name="adj1" fmla="val 100801"/>
              <a:gd name="adj2" fmla="val 59876"/>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0" name="Straight Arrow Connector 99">
            <a:extLst>
              <a:ext uri="{FF2B5EF4-FFF2-40B4-BE49-F238E27FC236}">
                <a16:creationId xmlns:a16="http://schemas.microsoft.com/office/drawing/2014/main" id="{A4425845-7B11-3C47-B898-49FAFCCDDD1C}"/>
              </a:ext>
            </a:extLst>
          </p:cNvPr>
          <p:cNvCxnSpPr>
            <a:cxnSpLocks/>
            <a:stCxn id="97" idx="0"/>
            <a:endCxn id="94" idx="3"/>
          </p:cNvCxnSpPr>
          <p:nvPr/>
        </p:nvCxnSpPr>
        <p:spPr>
          <a:xfrm flipV="1">
            <a:off x="8014222" y="3638301"/>
            <a:ext cx="0" cy="705330"/>
          </a:xfrm>
          <a:prstGeom prst="straightConnector1">
            <a:avLst/>
          </a:prstGeom>
          <a:ln>
            <a:tailEnd type="triangle"/>
          </a:ln>
        </p:spPr>
        <p:style>
          <a:lnRef idx="2">
            <a:schemeClr val="accent6">
              <a:shade val="50000"/>
            </a:schemeClr>
          </a:lnRef>
          <a:fillRef idx="1">
            <a:schemeClr val="accent6"/>
          </a:fillRef>
          <a:effectRef idx="0">
            <a:schemeClr val="accent6"/>
          </a:effectRef>
          <a:fontRef idx="minor">
            <a:schemeClr val="lt1"/>
          </a:fontRef>
        </p:style>
      </p:cxnSp>
      <p:cxnSp>
        <p:nvCxnSpPr>
          <p:cNvPr id="101" name="Straight Arrow Connector 100">
            <a:extLst>
              <a:ext uri="{FF2B5EF4-FFF2-40B4-BE49-F238E27FC236}">
                <a16:creationId xmlns:a16="http://schemas.microsoft.com/office/drawing/2014/main" id="{F84C9D99-401C-AF41-9036-EBA69C313AC7}"/>
              </a:ext>
            </a:extLst>
          </p:cNvPr>
          <p:cNvCxnSpPr>
            <a:cxnSpLocks/>
            <a:stCxn id="76" idx="0"/>
            <a:endCxn id="89" idx="2"/>
          </p:cNvCxnSpPr>
          <p:nvPr/>
        </p:nvCxnSpPr>
        <p:spPr>
          <a:xfrm>
            <a:off x="5065389" y="5601687"/>
            <a:ext cx="1040108" cy="0"/>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2" name="Straight Arrow Connector 101">
            <a:extLst>
              <a:ext uri="{FF2B5EF4-FFF2-40B4-BE49-F238E27FC236}">
                <a16:creationId xmlns:a16="http://schemas.microsoft.com/office/drawing/2014/main" id="{0CCF4D0B-2D54-E842-A59B-4C38A997B9A4}"/>
              </a:ext>
            </a:extLst>
          </p:cNvPr>
          <p:cNvCxnSpPr>
            <a:cxnSpLocks/>
            <a:stCxn id="89" idx="0"/>
            <a:endCxn id="96" idx="2"/>
          </p:cNvCxnSpPr>
          <p:nvPr/>
        </p:nvCxnSpPr>
        <p:spPr>
          <a:xfrm flipV="1">
            <a:off x="6461757" y="5601686"/>
            <a:ext cx="1040108" cy="1"/>
          </a:xfrm>
          <a:prstGeom prst="straightConnector1">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cxnSp>
        <p:nvCxnSpPr>
          <p:cNvPr id="103" name="Straight Arrow Connector 102">
            <a:extLst>
              <a:ext uri="{FF2B5EF4-FFF2-40B4-BE49-F238E27FC236}">
                <a16:creationId xmlns:a16="http://schemas.microsoft.com/office/drawing/2014/main" id="{C23A79D2-F6CA-EE45-BF5B-B34D98A50401}"/>
              </a:ext>
            </a:extLst>
          </p:cNvPr>
          <p:cNvCxnSpPr>
            <a:cxnSpLocks/>
            <a:stCxn id="62" idx="3"/>
            <a:endCxn id="67" idx="1"/>
          </p:cNvCxnSpPr>
          <p:nvPr/>
        </p:nvCxnSpPr>
        <p:spPr>
          <a:xfrm>
            <a:off x="2464377" y="2765467"/>
            <a:ext cx="4170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3018815B-DC13-CC4D-8268-D99CCFF6589E}"/>
              </a:ext>
            </a:extLst>
          </p:cNvPr>
          <p:cNvCxnSpPr>
            <a:cxnSpLocks/>
            <a:stCxn id="65" idx="0"/>
            <a:endCxn id="73" idx="2"/>
          </p:cNvCxnSpPr>
          <p:nvPr/>
        </p:nvCxnSpPr>
        <p:spPr>
          <a:xfrm flipV="1">
            <a:off x="4420365" y="2765466"/>
            <a:ext cx="563615" cy="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2FD2ECCD-6394-BD44-9994-00C61BD69DE0}"/>
              </a:ext>
            </a:extLst>
          </p:cNvPr>
          <p:cNvCxnSpPr>
            <a:cxnSpLocks/>
            <a:stCxn id="73" idx="0"/>
            <a:endCxn id="85" idx="2"/>
          </p:cNvCxnSpPr>
          <p:nvPr/>
        </p:nvCxnSpPr>
        <p:spPr>
          <a:xfrm>
            <a:off x="5458993" y="2765466"/>
            <a:ext cx="9213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33DF71B5-B0AE-DE42-80BF-3BE85C2DFB54}"/>
              </a:ext>
            </a:extLst>
          </p:cNvPr>
          <p:cNvCxnSpPr>
            <a:cxnSpLocks/>
            <a:stCxn id="85" idx="0"/>
            <a:endCxn id="94" idx="2"/>
          </p:cNvCxnSpPr>
          <p:nvPr/>
        </p:nvCxnSpPr>
        <p:spPr>
          <a:xfrm flipV="1">
            <a:off x="6855361" y="2765465"/>
            <a:ext cx="921355"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a:extLst>
              <a:ext uri="{FF2B5EF4-FFF2-40B4-BE49-F238E27FC236}">
                <a16:creationId xmlns:a16="http://schemas.microsoft.com/office/drawing/2014/main" id="{3D8EBAA7-3435-3A4F-8026-B24BE7075635}"/>
              </a:ext>
            </a:extLst>
          </p:cNvPr>
          <p:cNvCxnSpPr>
            <a:cxnSpLocks/>
            <a:stCxn id="94" idx="0"/>
          </p:cNvCxnSpPr>
          <p:nvPr/>
        </p:nvCxnSpPr>
        <p:spPr>
          <a:xfrm>
            <a:off x="8251729" y="2765465"/>
            <a:ext cx="9213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4C7273CD-2641-034B-ABE0-70F9C716BBA8}"/>
              </a:ext>
            </a:extLst>
          </p:cNvPr>
          <p:cNvSpPr txBox="1"/>
          <p:nvPr/>
        </p:nvSpPr>
        <p:spPr>
          <a:xfrm>
            <a:off x="9173084" y="2547314"/>
            <a:ext cx="946093" cy="461665"/>
          </a:xfrm>
          <a:prstGeom prst="rect">
            <a:avLst/>
          </a:prstGeom>
        </p:spPr>
        <p:txBody>
          <a:bodyPr wrap="square" rtlCol="0">
            <a:spAutoFit/>
          </a:bodyPr>
          <a:lstStyle/>
          <a:p>
            <a:r>
              <a:rPr lang="en-US" sz="2400" dirty="0"/>
              <a:t>Yes</a:t>
            </a:r>
          </a:p>
        </p:txBody>
      </p:sp>
      <p:cxnSp>
        <p:nvCxnSpPr>
          <p:cNvPr id="109" name="Elbow Connector 108">
            <a:extLst>
              <a:ext uri="{FF2B5EF4-FFF2-40B4-BE49-F238E27FC236}">
                <a16:creationId xmlns:a16="http://schemas.microsoft.com/office/drawing/2014/main" id="{D230B177-2611-B246-A86C-775D66921C9E}"/>
              </a:ext>
            </a:extLst>
          </p:cNvPr>
          <p:cNvCxnSpPr>
            <a:cxnSpLocks/>
            <a:stCxn id="44" idx="3"/>
            <a:endCxn id="71" idx="1"/>
          </p:cNvCxnSpPr>
          <p:nvPr/>
        </p:nvCxnSpPr>
        <p:spPr>
          <a:xfrm>
            <a:off x="1971724" y="5651274"/>
            <a:ext cx="943585" cy="1"/>
          </a:xfrm>
          <a:prstGeom prst="bentConnector3">
            <a:avLst>
              <a:gd name="adj1" fmla="val 50000"/>
            </a:avLst>
          </a:prstGeom>
          <a:ln>
            <a:tailEnd type="triangle"/>
          </a:ln>
        </p:spPr>
        <p:style>
          <a:lnRef idx="2">
            <a:schemeClr val="accent2">
              <a:shade val="50000"/>
            </a:schemeClr>
          </a:lnRef>
          <a:fillRef idx="1">
            <a:schemeClr val="accent2"/>
          </a:fillRef>
          <a:effectRef idx="0">
            <a:schemeClr val="accent2"/>
          </a:effectRef>
          <a:fontRef idx="minor">
            <a:schemeClr val="lt1"/>
          </a:fontRef>
        </p:style>
      </p:cxnSp>
      <p:sp>
        <p:nvSpPr>
          <p:cNvPr id="110" name="TextBox 109">
            <a:extLst>
              <a:ext uri="{FF2B5EF4-FFF2-40B4-BE49-F238E27FC236}">
                <a16:creationId xmlns:a16="http://schemas.microsoft.com/office/drawing/2014/main" id="{71E43AA8-DA9D-E043-AE58-CCB28D20A05A}"/>
              </a:ext>
            </a:extLst>
          </p:cNvPr>
          <p:cNvSpPr txBox="1"/>
          <p:nvPr/>
        </p:nvSpPr>
        <p:spPr>
          <a:xfrm>
            <a:off x="8638694" y="3844867"/>
            <a:ext cx="2210862" cy="830997"/>
          </a:xfrm>
          <a:prstGeom prst="rect">
            <a:avLst/>
          </a:prstGeom>
        </p:spPr>
        <p:txBody>
          <a:bodyPr wrap="square" rtlCol="0">
            <a:spAutoFit/>
          </a:bodyPr>
          <a:lstStyle/>
          <a:p>
            <a:r>
              <a:rPr lang="en-US" sz="2400" dirty="0"/>
              <a:t>Task Aware</a:t>
            </a:r>
          </a:p>
          <a:p>
            <a:r>
              <a:rPr lang="en-US" sz="2400" dirty="0"/>
              <a:t>Meta-Learner</a:t>
            </a:r>
          </a:p>
        </p:txBody>
      </p:sp>
      <p:sp>
        <p:nvSpPr>
          <p:cNvPr id="111" name="TextBox 110">
            <a:extLst>
              <a:ext uri="{FF2B5EF4-FFF2-40B4-BE49-F238E27FC236}">
                <a16:creationId xmlns:a16="http://schemas.microsoft.com/office/drawing/2014/main" id="{5749DF00-78F5-FC42-B395-EF0DFB2E06C8}"/>
              </a:ext>
            </a:extLst>
          </p:cNvPr>
          <p:cNvSpPr txBox="1"/>
          <p:nvPr/>
        </p:nvSpPr>
        <p:spPr>
          <a:xfrm>
            <a:off x="8385876" y="5358887"/>
            <a:ext cx="3399724"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t>4 - 15% </a:t>
            </a:r>
            <a:r>
              <a:rPr lang="en-US" sz="2000" dirty="0"/>
              <a:t>improvement on </a:t>
            </a:r>
            <a:r>
              <a:rPr lang="en-US" sz="2000" b="1" dirty="0"/>
              <a:t>attribute-object tasks</a:t>
            </a:r>
            <a:endParaRPr lang="en-US" sz="2000" dirty="0"/>
          </a:p>
        </p:txBody>
      </p:sp>
      <p:sp>
        <p:nvSpPr>
          <p:cNvPr id="49" name="TextBox 48">
            <a:extLst>
              <a:ext uri="{FF2B5EF4-FFF2-40B4-BE49-F238E27FC236}">
                <a16:creationId xmlns:a16="http://schemas.microsoft.com/office/drawing/2014/main" id="{6780EE6D-4B7C-B642-9D86-CEB8C16F9A7B}"/>
              </a:ext>
            </a:extLst>
          </p:cNvPr>
          <p:cNvSpPr txBox="1"/>
          <p:nvPr/>
        </p:nvSpPr>
        <p:spPr>
          <a:xfrm>
            <a:off x="3869769" y="-2108787"/>
            <a:ext cx="2967479" cy="461665"/>
          </a:xfrm>
          <a:prstGeom prst="rect">
            <a:avLst/>
          </a:prstGeom>
        </p:spPr>
        <p:txBody>
          <a:bodyPr wrap="none" rtlCol="0">
            <a:spAutoFit/>
          </a:bodyPr>
          <a:lstStyle/>
          <a:p>
            <a:r>
              <a:rPr lang="en-US" sz="2400" dirty="0"/>
              <a:t>Dynamic Networks</a:t>
            </a:r>
          </a:p>
        </p:txBody>
      </p:sp>
      <p:pic>
        <p:nvPicPr>
          <p:cNvPr id="50" name="Picture 49">
            <a:extLst>
              <a:ext uri="{FF2B5EF4-FFF2-40B4-BE49-F238E27FC236}">
                <a16:creationId xmlns:a16="http://schemas.microsoft.com/office/drawing/2014/main" id="{5F2955D4-CED1-0343-BFA5-70AFB9A082F2}"/>
              </a:ext>
            </a:extLst>
          </p:cNvPr>
          <p:cNvPicPr>
            <a:picLocks noChangeAspect="1"/>
          </p:cNvPicPr>
          <p:nvPr/>
        </p:nvPicPr>
        <p:blipFill>
          <a:blip r:embed="rId4"/>
          <a:stretch>
            <a:fillRect/>
          </a:stretch>
        </p:blipFill>
        <p:spPr>
          <a:xfrm>
            <a:off x="-5199691" y="7218133"/>
            <a:ext cx="3060565" cy="635476"/>
          </a:xfrm>
          <a:prstGeom prst="rect">
            <a:avLst/>
          </a:prstGeom>
        </p:spPr>
      </p:pic>
      <p:pic>
        <p:nvPicPr>
          <p:cNvPr id="51" name="Picture 50">
            <a:extLst>
              <a:ext uri="{FF2B5EF4-FFF2-40B4-BE49-F238E27FC236}">
                <a16:creationId xmlns:a16="http://schemas.microsoft.com/office/drawing/2014/main" id="{8102C350-0287-474B-A641-5695CD79AEC9}"/>
              </a:ext>
            </a:extLst>
          </p:cNvPr>
          <p:cNvPicPr>
            <a:picLocks noChangeAspect="1"/>
          </p:cNvPicPr>
          <p:nvPr/>
        </p:nvPicPr>
        <p:blipFill>
          <a:blip r:embed="rId5"/>
          <a:stretch>
            <a:fillRect/>
          </a:stretch>
        </p:blipFill>
        <p:spPr>
          <a:xfrm>
            <a:off x="13158648" y="6163781"/>
            <a:ext cx="3192461" cy="509875"/>
          </a:xfrm>
          <a:prstGeom prst="rect">
            <a:avLst/>
          </a:prstGeom>
        </p:spPr>
      </p:pic>
      <p:sp>
        <p:nvSpPr>
          <p:cNvPr id="3" name="Slide Number Placeholder 2">
            <a:extLst>
              <a:ext uri="{FF2B5EF4-FFF2-40B4-BE49-F238E27FC236}">
                <a16:creationId xmlns:a16="http://schemas.microsoft.com/office/drawing/2014/main" id="{D58469B7-7FDB-074C-BE41-19A771B1812F}"/>
              </a:ext>
            </a:extLst>
          </p:cNvPr>
          <p:cNvSpPr>
            <a:spLocks noGrp="1"/>
          </p:cNvSpPr>
          <p:nvPr>
            <p:ph type="sldNum" sz="quarter" idx="12"/>
          </p:nvPr>
        </p:nvSpPr>
        <p:spPr>
          <a:xfrm>
            <a:off x="11545203" y="6413575"/>
            <a:ext cx="638220" cy="476250"/>
          </a:xfrm>
        </p:spPr>
        <p:txBody>
          <a:bodyPr/>
          <a:lstStyle/>
          <a:p>
            <a:pPr>
              <a:defRPr/>
            </a:pPr>
            <a:fld id="{5D8990CB-EB99-4DC6-9D7B-36BB4DB2E5BC}" type="slidenum">
              <a:rPr lang="en-US" altLang="fr-FR" smtClean="0"/>
              <a:pPr>
                <a:defRPr/>
              </a:pPr>
              <a:t>18</a:t>
            </a:fld>
            <a:endParaRPr lang="en-US" altLang="fr-FR" dirty="0"/>
          </a:p>
        </p:txBody>
      </p:sp>
    </p:spTree>
    <p:extLst>
      <p:ext uri="{BB962C8B-B14F-4D97-AF65-F5344CB8AC3E}">
        <p14:creationId xmlns:p14="http://schemas.microsoft.com/office/powerpoint/2010/main" val="260630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8"/>
                                        </p:tgtEl>
                                        <p:attrNameLst>
                                          <p:attrName>style.visibility</p:attrName>
                                        </p:attrNameLst>
                                      </p:cBhvr>
                                      <p:to>
                                        <p:strVal val="visible"/>
                                      </p:to>
                                    </p:set>
                                    <p:animEffect transition="in" filter="fade">
                                      <p:cBhvr>
                                        <p:cTn id="18" dur="500"/>
                                        <p:tgtEl>
                                          <p:spTgt spid="10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5" grpId="0"/>
      <p:bldP spid="108" grpId="0"/>
      <p:bldP spid="1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E139-6DC4-B94E-8068-5A4CE594CE74}"/>
              </a:ext>
            </a:extLst>
          </p:cNvPr>
          <p:cNvSpPr>
            <a:spLocks noGrp="1"/>
          </p:cNvSpPr>
          <p:nvPr>
            <p:ph type="title"/>
          </p:nvPr>
        </p:nvSpPr>
        <p:spPr/>
        <p:txBody>
          <a:bodyPr/>
          <a:lstStyle/>
          <a:p>
            <a:r>
              <a:rPr lang="en-US" dirty="0" err="1"/>
              <a:t>HyperSched</a:t>
            </a:r>
            <a:r>
              <a:rPr lang="en-US" dirty="0"/>
              <a:t> [SOCC’19]</a:t>
            </a:r>
          </a:p>
        </p:txBody>
      </p:sp>
      <p:sp>
        <p:nvSpPr>
          <p:cNvPr id="5" name="TextBox 4">
            <a:extLst>
              <a:ext uri="{FF2B5EF4-FFF2-40B4-BE49-F238E27FC236}">
                <a16:creationId xmlns:a16="http://schemas.microsoft.com/office/drawing/2014/main" id="{4B52FEEC-0BCF-2C4A-8C1B-CC6D4DEC4A06}"/>
              </a:ext>
            </a:extLst>
          </p:cNvPr>
          <p:cNvSpPr txBox="1"/>
          <p:nvPr/>
        </p:nvSpPr>
        <p:spPr>
          <a:xfrm>
            <a:off x="649705" y="1192278"/>
            <a:ext cx="11298286" cy="461665"/>
          </a:xfrm>
          <a:prstGeom prst="rect">
            <a:avLst/>
          </a:prstGeom>
          <a:noFill/>
        </p:spPr>
        <p:txBody>
          <a:bodyPr wrap="none" rtlCol="0">
            <a:spAutoFit/>
          </a:bodyPr>
          <a:lstStyle/>
          <a:p>
            <a:r>
              <a:rPr lang="en-US" sz="2400" b="1" dirty="0"/>
              <a:t>Dynamically</a:t>
            </a:r>
            <a:r>
              <a:rPr lang="en-US" sz="2400" dirty="0"/>
              <a:t> allocating </a:t>
            </a:r>
            <a:r>
              <a:rPr lang="en-US" sz="2400" b="1" dirty="0"/>
              <a:t>parallel resources</a:t>
            </a:r>
            <a:r>
              <a:rPr lang="en-US" sz="2400" dirty="0"/>
              <a:t> to </a:t>
            </a:r>
            <a:r>
              <a:rPr lang="en-US" sz="2400" b="1" dirty="0"/>
              <a:t>parallel experiments</a:t>
            </a:r>
            <a:r>
              <a:rPr lang="en-US" sz="2400" dirty="0"/>
              <a:t>.</a:t>
            </a:r>
          </a:p>
        </p:txBody>
      </p:sp>
      <p:pic>
        <p:nvPicPr>
          <p:cNvPr id="6" name="Picture 5">
            <a:extLst>
              <a:ext uri="{FF2B5EF4-FFF2-40B4-BE49-F238E27FC236}">
                <a16:creationId xmlns:a16="http://schemas.microsoft.com/office/drawing/2014/main" id="{3F906C8C-DAB9-8541-AB4E-5E135CEEC91A}"/>
              </a:ext>
            </a:extLst>
          </p:cNvPr>
          <p:cNvPicPr>
            <a:picLocks noChangeAspect="1"/>
          </p:cNvPicPr>
          <p:nvPr/>
        </p:nvPicPr>
        <p:blipFill rotWithShape="1">
          <a:blip r:embed="rId3"/>
          <a:srcRect l="10414" b="59372"/>
          <a:stretch/>
        </p:blipFill>
        <p:spPr>
          <a:xfrm>
            <a:off x="1520306" y="4538069"/>
            <a:ext cx="9557084" cy="2063906"/>
          </a:xfrm>
          <a:prstGeom prst="rect">
            <a:avLst/>
          </a:prstGeom>
        </p:spPr>
      </p:pic>
      <p:grpSp>
        <p:nvGrpSpPr>
          <p:cNvPr id="12" name="Group 11">
            <a:extLst>
              <a:ext uri="{FF2B5EF4-FFF2-40B4-BE49-F238E27FC236}">
                <a16:creationId xmlns:a16="http://schemas.microsoft.com/office/drawing/2014/main" id="{149009B6-26FB-0E4C-805D-9C68CABC124D}"/>
              </a:ext>
            </a:extLst>
          </p:cNvPr>
          <p:cNvGrpSpPr/>
          <p:nvPr/>
        </p:nvGrpSpPr>
        <p:grpSpPr>
          <a:xfrm>
            <a:off x="1104245" y="2201779"/>
            <a:ext cx="9973145" cy="2336290"/>
            <a:chOff x="1047780" y="2322095"/>
            <a:chExt cx="9973145" cy="2336290"/>
          </a:xfrm>
        </p:grpSpPr>
        <p:pic>
          <p:nvPicPr>
            <p:cNvPr id="4" name="Picture 3">
              <a:extLst>
                <a:ext uri="{FF2B5EF4-FFF2-40B4-BE49-F238E27FC236}">
                  <a16:creationId xmlns:a16="http://schemas.microsoft.com/office/drawing/2014/main" id="{9E1F881A-1690-9E49-8C18-7354EF32163C}"/>
                </a:ext>
              </a:extLst>
            </p:cNvPr>
            <p:cNvPicPr>
              <a:picLocks noChangeAspect="1"/>
            </p:cNvPicPr>
            <p:nvPr/>
          </p:nvPicPr>
          <p:blipFill rotWithShape="1">
            <a:blip r:embed="rId3"/>
            <a:srcRect l="9474" t="47139" b="6872"/>
            <a:stretch/>
          </p:blipFill>
          <p:spPr>
            <a:xfrm>
              <a:off x="1363578" y="2322095"/>
              <a:ext cx="9657347" cy="2336290"/>
            </a:xfrm>
            <a:prstGeom prst="rect">
              <a:avLst/>
            </a:prstGeom>
          </p:spPr>
        </p:pic>
        <p:sp>
          <p:nvSpPr>
            <p:cNvPr id="8" name="TextBox 7">
              <a:extLst>
                <a:ext uri="{FF2B5EF4-FFF2-40B4-BE49-F238E27FC236}">
                  <a16:creationId xmlns:a16="http://schemas.microsoft.com/office/drawing/2014/main" id="{07295045-4CB1-E14B-A963-58746C5D038B}"/>
                </a:ext>
              </a:extLst>
            </p:cNvPr>
            <p:cNvSpPr txBox="1"/>
            <p:nvPr/>
          </p:nvSpPr>
          <p:spPr>
            <a:xfrm rot="16200000">
              <a:off x="869687" y="3004370"/>
              <a:ext cx="663964"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GPUs</a:t>
              </a:r>
            </a:p>
          </p:txBody>
        </p:sp>
        <p:cxnSp>
          <p:nvCxnSpPr>
            <p:cNvPr id="10" name="Straight Arrow Connector 9">
              <a:extLst>
                <a:ext uri="{FF2B5EF4-FFF2-40B4-BE49-F238E27FC236}">
                  <a16:creationId xmlns:a16="http://schemas.microsoft.com/office/drawing/2014/main" id="{62CD554C-84C9-BB4E-8920-6B48BA083973}"/>
                </a:ext>
              </a:extLst>
            </p:cNvPr>
            <p:cNvCxnSpPr>
              <a:cxnSpLocks/>
            </p:cNvCxnSpPr>
            <p:nvPr/>
          </p:nvCxnSpPr>
          <p:spPr bwMode="auto">
            <a:xfrm flipH="1" flipV="1">
              <a:off x="1363578" y="2322095"/>
              <a:ext cx="1" cy="161223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2BE12664-63AA-7547-888B-14389C273335}"/>
              </a:ext>
            </a:extLst>
          </p:cNvPr>
          <p:cNvSpPr txBox="1"/>
          <p:nvPr/>
        </p:nvSpPr>
        <p:spPr>
          <a:xfrm>
            <a:off x="1897297" y="1786484"/>
            <a:ext cx="2466509" cy="369332"/>
          </a:xfrm>
          <a:prstGeom prst="rect">
            <a:avLst/>
          </a:prstGeom>
          <a:noFill/>
        </p:spPr>
        <p:txBody>
          <a:bodyPr wrap="none" rtlCol="0">
            <a:spAutoFit/>
          </a:bodyPr>
          <a:lstStyle/>
          <a:p>
            <a:r>
              <a:rPr lang="en-US" dirty="0"/>
              <a:t>Shallow Exploration</a:t>
            </a:r>
          </a:p>
        </p:txBody>
      </p:sp>
      <p:sp>
        <p:nvSpPr>
          <p:cNvPr id="14" name="TextBox 13">
            <a:extLst>
              <a:ext uri="{FF2B5EF4-FFF2-40B4-BE49-F238E27FC236}">
                <a16:creationId xmlns:a16="http://schemas.microsoft.com/office/drawing/2014/main" id="{D58471F4-C350-D747-949E-EBC172428429}"/>
              </a:ext>
            </a:extLst>
          </p:cNvPr>
          <p:cNvSpPr txBox="1"/>
          <p:nvPr/>
        </p:nvSpPr>
        <p:spPr>
          <a:xfrm>
            <a:off x="5103873" y="1782929"/>
            <a:ext cx="2389950" cy="369332"/>
          </a:xfrm>
          <a:prstGeom prst="rect">
            <a:avLst/>
          </a:prstGeom>
          <a:noFill/>
        </p:spPr>
        <p:txBody>
          <a:bodyPr wrap="none" rtlCol="0">
            <a:spAutoFit/>
          </a:bodyPr>
          <a:lstStyle/>
          <a:p>
            <a:r>
              <a:rPr lang="en-US" dirty="0"/>
              <a:t>Successive Halving</a:t>
            </a:r>
          </a:p>
        </p:txBody>
      </p:sp>
      <p:sp>
        <p:nvSpPr>
          <p:cNvPr id="15" name="TextBox 14">
            <a:extLst>
              <a:ext uri="{FF2B5EF4-FFF2-40B4-BE49-F238E27FC236}">
                <a16:creationId xmlns:a16="http://schemas.microsoft.com/office/drawing/2014/main" id="{D03D07B1-FF0F-164A-BF17-426130B39579}"/>
              </a:ext>
            </a:extLst>
          </p:cNvPr>
          <p:cNvSpPr txBox="1"/>
          <p:nvPr/>
        </p:nvSpPr>
        <p:spPr>
          <a:xfrm>
            <a:off x="8666451" y="1782929"/>
            <a:ext cx="1741182" cy="369332"/>
          </a:xfrm>
          <a:prstGeom prst="rect">
            <a:avLst/>
          </a:prstGeom>
          <a:noFill/>
        </p:spPr>
        <p:txBody>
          <a:bodyPr wrap="none" rtlCol="0">
            <a:spAutoFit/>
          </a:bodyPr>
          <a:lstStyle/>
          <a:p>
            <a:r>
              <a:rPr lang="en-US" b="1" dirty="0" err="1"/>
              <a:t>HyperSched</a:t>
            </a:r>
            <a:endParaRPr lang="en-US" b="1" dirty="0"/>
          </a:p>
        </p:txBody>
      </p:sp>
      <p:sp>
        <p:nvSpPr>
          <p:cNvPr id="20" name="Rectangle 19">
            <a:extLst>
              <a:ext uri="{FF2B5EF4-FFF2-40B4-BE49-F238E27FC236}">
                <a16:creationId xmlns:a16="http://schemas.microsoft.com/office/drawing/2014/main" id="{1BDFFD4A-EC01-864F-860B-6510CDE7178E}"/>
              </a:ext>
            </a:extLst>
          </p:cNvPr>
          <p:cNvSpPr/>
          <p:nvPr/>
        </p:nvSpPr>
        <p:spPr bwMode="auto">
          <a:xfrm>
            <a:off x="4649492" y="1653943"/>
            <a:ext cx="6784741" cy="494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Tree>
    <p:extLst>
      <p:ext uri="{BB962C8B-B14F-4D97-AF65-F5344CB8AC3E}">
        <p14:creationId xmlns:p14="http://schemas.microsoft.com/office/powerpoint/2010/main" val="16105053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8227-5BE9-D74A-9AD2-209ED7F1631D}"/>
              </a:ext>
            </a:extLst>
          </p:cNvPr>
          <p:cNvSpPr>
            <a:spLocks noGrp="1"/>
          </p:cNvSpPr>
          <p:nvPr>
            <p:ph type="title"/>
          </p:nvPr>
        </p:nvSpPr>
        <p:spPr>
          <a:xfrm>
            <a:off x="838200" y="648461"/>
            <a:ext cx="10515600" cy="2481105"/>
          </a:xfrm>
        </p:spPr>
        <p:txBody>
          <a:bodyPr/>
          <a:lstStyle/>
          <a:p>
            <a:r>
              <a:rPr lang="en-US" dirty="0"/>
              <a:t>Get the latest slides</a:t>
            </a:r>
            <a:br>
              <a:rPr lang="en-US" dirty="0"/>
            </a:br>
            <a:r>
              <a:rPr lang="en-US" dirty="0"/>
              <a:t>and links to literature</a:t>
            </a:r>
          </a:p>
        </p:txBody>
      </p:sp>
      <p:pic>
        <p:nvPicPr>
          <p:cNvPr id="5" name="Picture 4" descr="A picture containing black, clock&#10;&#10;Description automatically generated">
            <a:extLst>
              <a:ext uri="{FF2B5EF4-FFF2-40B4-BE49-F238E27FC236}">
                <a16:creationId xmlns:a16="http://schemas.microsoft.com/office/drawing/2014/main" id="{C974029B-7D3F-8F49-B30C-C72AEEAB6A97}"/>
              </a:ext>
            </a:extLst>
          </p:cNvPr>
          <p:cNvPicPr>
            <a:picLocks noChangeAspect="1"/>
          </p:cNvPicPr>
          <p:nvPr/>
        </p:nvPicPr>
        <p:blipFill>
          <a:blip r:embed="rId2"/>
          <a:stretch>
            <a:fillRect/>
          </a:stretch>
        </p:blipFill>
        <p:spPr>
          <a:xfrm>
            <a:off x="7070502" y="841644"/>
            <a:ext cx="4490075" cy="4490075"/>
          </a:xfrm>
          <a:prstGeom prst="rect">
            <a:avLst/>
          </a:prstGeom>
        </p:spPr>
      </p:pic>
      <p:sp>
        <p:nvSpPr>
          <p:cNvPr id="6" name="Rectangle 5">
            <a:extLst>
              <a:ext uri="{FF2B5EF4-FFF2-40B4-BE49-F238E27FC236}">
                <a16:creationId xmlns:a16="http://schemas.microsoft.com/office/drawing/2014/main" id="{CEA86C3A-6668-FA4A-ADBB-9EABA2D848D5}"/>
              </a:ext>
            </a:extLst>
          </p:cNvPr>
          <p:cNvSpPr/>
          <p:nvPr/>
        </p:nvSpPr>
        <p:spPr>
          <a:xfrm>
            <a:off x="1964545" y="5614046"/>
            <a:ext cx="8233344" cy="584775"/>
          </a:xfrm>
          <a:prstGeom prst="rect">
            <a:avLst/>
          </a:prstGeom>
        </p:spPr>
        <p:txBody>
          <a:bodyPr wrap="none">
            <a:spAutoFit/>
          </a:bodyPr>
          <a:lstStyle/>
          <a:p>
            <a:r>
              <a:rPr lang="en-US" sz="3200" b="1" dirty="0">
                <a:solidFill>
                  <a:schemeClr val="accent5"/>
                </a:solidFill>
                <a:latin typeface="Verdana" panose="020B0604030504040204" pitchFamily="34" charset="0"/>
              </a:rPr>
              <a:t>https://</a:t>
            </a:r>
            <a:r>
              <a:rPr lang="en-US" sz="3200" b="1" dirty="0" err="1">
                <a:solidFill>
                  <a:schemeClr val="accent5"/>
                </a:solidFill>
                <a:latin typeface="Verdana" panose="020B0604030504040204" pitchFamily="34" charset="0"/>
              </a:rPr>
              <a:t>tinyurl.com</a:t>
            </a:r>
            <a:r>
              <a:rPr lang="en-US" sz="3200" b="1" dirty="0">
                <a:solidFill>
                  <a:schemeClr val="accent5"/>
                </a:solidFill>
                <a:latin typeface="Verdana" panose="020B0604030504040204" pitchFamily="34" charset="0"/>
              </a:rPr>
              <a:t>/</a:t>
            </a:r>
            <a:r>
              <a:rPr lang="en-US" sz="3200" b="1" dirty="0" err="1">
                <a:solidFill>
                  <a:schemeClr val="accent5"/>
                </a:solidFill>
                <a:latin typeface="Verdana" panose="020B0604030504040204" pitchFamily="34" charset="0"/>
              </a:rPr>
              <a:t>isscc</a:t>
            </a:r>
            <a:r>
              <a:rPr lang="en-US" sz="3200" b="1" dirty="0">
                <a:solidFill>
                  <a:schemeClr val="accent5"/>
                </a:solidFill>
                <a:latin typeface="Verdana" panose="020B0604030504040204" pitchFamily="34" charset="0"/>
              </a:rPr>
              <a:t>-lifecycle</a:t>
            </a:r>
            <a:endParaRPr lang="en-US" sz="3200" dirty="0">
              <a:solidFill>
                <a:schemeClr val="accent5"/>
              </a:solidFill>
            </a:endParaRPr>
          </a:p>
        </p:txBody>
      </p:sp>
      <p:sp>
        <p:nvSpPr>
          <p:cNvPr id="7" name="Slide Number Placeholder 6">
            <a:extLst>
              <a:ext uri="{FF2B5EF4-FFF2-40B4-BE49-F238E27FC236}">
                <a16:creationId xmlns:a16="http://schemas.microsoft.com/office/drawing/2014/main" id="{2C21A301-6477-3144-B8F4-28A416F1853A}"/>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3866748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E139-6DC4-B94E-8068-5A4CE594CE74}"/>
              </a:ext>
            </a:extLst>
          </p:cNvPr>
          <p:cNvSpPr>
            <a:spLocks noGrp="1"/>
          </p:cNvSpPr>
          <p:nvPr>
            <p:ph type="title"/>
          </p:nvPr>
        </p:nvSpPr>
        <p:spPr/>
        <p:txBody>
          <a:bodyPr/>
          <a:lstStyle/>
          <a:p>
            <a:r>
              <a:rPr lang="en-US" dirty="0" err="1"/>
              <a:t>HyperSched</a:t>
            </a:r>
            <a:r>
              <a:rPr lang="en-US" dirty="0"/>
              <a:t> [SOCC’19]</a:t>
            </a:r>
          </a:p>
        </p:txBody>
      </p:sp>
      <p:sp>
        <p:nvSpPr>
          <p:cNvPr id="5" name="TextBox 4">
            <a:extLst>
              <a:ext uri="{FF2B5EF4-FFF2-40B4-BE49-F238E27FC236}">
                <a16:creationId xmlns:a16="http://schemas.microsoft.com/office/drawing/2014/main" id="{4B52FEEC-0BCF-2C4A-8C1B-CC6D4DEC4A06}"/>
              </a:ext>
            </a:extLst>
          </p:cNvPr>
          <p:cNvSpPr txBox="1"/>
          <p:nvPr/>
        </p:nvSpPr>
        <p:spPr>
          <a:xfrm>
            <a:off x="649705" y="1192278"/>
            <a:ext cx="11298286" cy="461665"/>
          </a:xfrm>
          <a:prstGeom prst="rect">
            <a:avLst/>
          </a:prstGeom>
          <a:noFill/>
        </p:spPr>
        <p:txBody>
          <a:bodyPr wrap="none" rtlCol="0">
            <a:spAutoFit/>
          </a:bodyPr>
          <a:lstStyle/>
          <a:p>
            <a:r>
              <a:rPr lang="en-US" sz="2400" b="1" dirty="0"/>
              <a:t>Dynamically</a:t>
            </a:r>
            <a:r>
              <a:rPr lang="en-US" sz="2400" dirty="0"/>
              <a:t> allocating </a:t>
            </a:r>
            <a:r>
              <a:rPr lang="en-US" sz="2400" b="1" dirty="0"/>
              <a:t>parallel resources</a:t>
            </a:r>
            <a:r>
              <a:rPr lang="en-US" sz="2400" dirty="0"/>
              <a:t> to </a:t>
            </a:r>
            <a:r>
              <a:rPr lang="en-US" sz="2400" b="1" dirty="0"/>
              <a:t>parallel experiments</a:t>
            </a:r>
            <a:r>
              <a:rPr lang="en-US" sz="2400" dirty="0"/>
              <a:t>.</a:t>
            </a:r>
          </a:p>
        </p:txBody>
      </p:sp>
      <p:pic>
        <p:nvPicPr>
          <p:cNvPr id="6" name="Picture 5">
            <a:extLst>
              <a:ext uri="{FF2B5EF4-FFF2-40B4-BE49-F238E27FC236}">
                <a16:creationId xmlns:a16="http://schemas.microsoft.com/office/drawing/2014/main" id="{3F906C8C-DAB9-8541-AB4E-5E135CEEC91A}"/>
              </a:ext>
            </a:extLst>
          </p:cNvPr>
          <p:cNvPicPr>
            <a:picLocks noChangeAspect="1"/>
          </p:cNvPicPr>
          <p:nvPr/>
        </p:nvPicPr>
        <p:blipFill rotWithShape="1">
          <a:blip r:embed="rId3"/>
          <a:srcRect l="10414" b="59372"/>
          <a:stretch/>
        </p:blipFill>
        <p:spPr>
          <a:xfrm>
            <a:off x="1520306" y="4538069"/>
            <a:ext cx="9557084" cy="2063906"/>
          </a:xfrm>
          <a:prstGeom prst="rect">
            <a:avLst/>
          </a:prstGeom>
        </p:spPr>
      </p:pic>
      <p:grpSp>
        <p:nvGrpSpPr>
          <p:cNvPr id="12" name="Group 11">
            <a:extLst>
              <a:ext uri="{FF2B5EF4-FFF2-40B4-BE49-F238E27FC236}">
                <a16:creationId xmlns:a16="http://schemas.microsoft.com/office/drawing/2014/main" id="{149009B6-26FB-0E4C-805D-9C68CABC124D}"/>
              </a:ext>
            </a:extLst>
          </p:cNvPr>
          <p:cNvGrpSpPr/>
          <p:nvPr/>
        </p:nvGrpSpPr>
        <p:grpSpPr>
          <a:xfrm>
            <a:off x="1104245" y="2201779"/>
            <a:ext cx="9973145" cy="2336290"/>
            <a:chOff x="1047780" y="2322095"/>
            <a:chExt cx="9973145" cy="2336290"/>
          </a:xfrm>
        </p:grpSpPr>
        <p:pic>
          <p:nvPicPr>
            <p:cNvPr id="4" name="Picture 3">
              <a:extLst>
                <a:ext uri="{FF2B5EF4-FFF2-40B4-BE49-F238E27FC236}">
                  <a16:creationId xmlns:a16="http://schemas.microsoft.com/office/drawing/2014/main" id="{9E1F881A-1690-9E49-8C18-7354EF32163C}"/>
                </a:ext>
              </a:extLst>
            </p:cNvPr>
            <p:cNvPicPr>
              <a:picLocks noChangeAspect="1"/>
            </p:cNvPicPr>
            <p:nvPr/>
          </p:nvPicPr>
          <p:blipFill rotWithShape="1">
            <a:blip r:embed="rId3"/>
            <a:srcRect l="9474" t="47139" b="6872"/>
            <a:stretch/>
          </p:blipFill>
          <p:spPr>
            <a:xfrm>
              <a:off x="1363578" y="2322095"/>
              <a:ext cx="9657347" cy="2336290"/>
            </a:xfrm>
            <a:prstGeom prst="rect">
              <a:avLst/>
            </a:prstGeom>
          </p:spPr>
        </p:pic>
        <p:sp>
          <p:nvSpPr>
            <p:cNvPr id="8" name="TextBox 7">
              <a:extLst>
                <a:ext uri="{FF2B5EF4-FFF2-40B4-BE49-F238E27FC236}">
                  <a16:creationId xmlns:a16="http://schemas.microsoft.com/office/drawing/2014/main" id="{07295045-4CB1-E14B-A963-58746C5D038B}"/>
                </a:ext>
              </a:extLst>
            </p:cNvPr>
            <p:cNvSpPr txBox="1"/>
            <p:nvPr/>
          </p:nvSpPr>
          <p:spPr>
            <a:xfrm rot="16200000">
              <a:off x="869687" y="3004370"/>
              <a:ext cx="663964"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GPUs</a:t>
              </a:r>
            </a:p>
          </p:txBody>
        </p:sp>
        <p:cxnSp>
          <p:nvCxnSpPr>
            <p:cNvPr id="10" name="Straight Arrow Connector 9">
              <a:extLst>
                <a:ext uri="{FF2B5EF4-FFF2-40B4-BE49-F238E27FC236}">
                  <a16:creationId xmlns:a16="http://schemas.microsoft.com/office/drawing/2014/main" id="{62CD554C-84C9-BB4E-8920-6B48BA083973}"/>
                </a:ext>
              </a:extLst>
            </p:cNvPr>
            <p:cNvCxnSpPr>
              <a:cxnSpLocks/>
            </p:cNvCxnSpPr>
            <p:nvPr/>
          </p:nvCxnSpPr>
          <p:spPr bwMode="auto">
            <a:xfrm flipH="1" flipV="1">
              <a:off x="1363578" y="2322095"/>
              <a:ext cx="1" cy="161223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2BE12664-63AA-7547-888B-14389C273335}"/>
              </a:ext>
            </a:extLst>
          </p:cNvPr>
          <p:cNvSpPr txBox="1"/>
          <p:nvPr/>
        </p:nvSpPr>
        <p:spPr>
          <a:xfrm>
            <a:off x="1897297" y="1786484"/>
            <a:ext cx="2466509" cy="369332"/>
          </a:xfrm>
          <a:prstGeom prst="rect">
            <a:avLst/>
          </a:prstGeom>
          <a:noFill/>
        </p:spPr>
        <p:txBody>
          <a:bodyPr wrap="none" rtlCol="0">
            <a:spAutoFit/>
          </a:bodyPr>
          <a:lstStyle/>
          <a:p>
            <a:r>
              <a:rPr lang="en-US" dirty="0"/>
              <a:t>Shallow Exploration</a:t>
            </a:r>
          </a:p>
        </p:txBody>
      </p:sp>
      <p:sp>
        <p:nvSpPr>
          <p:cNvPr id="14" name="TextBox 13">
            <a:extLst>
              <a:ext uri="{FF2B5EF4-FFF2-40B4-BE49-F238E27FC236}">
                <a16:creationId xmlns:a16="http://schemas.microsoft.com/office/drawing/2014/main" id="{D58471F4-C350-D747-949E-EBC172428429}"/>
              </a:ext>
            </a:extLst>
          </p:cNvPr>
          <p:cNvSpPr txBox="1"/>
          <p:nvPr/>
        </p:nvSpPr>
        <p:spPr>
          <a:xfrm>
            <a:off x="5103873" y="1782929"/>
            <a:ext cx="2389950" cy="369332"/>
          </a:xfrm>
          <a:prstGeom prst="rect">
            <a:avLst/>
          </a:prstGeom>
          <a:noFill/>
        </p:spPr>
        <p:txBody>
          <a:bodyPr wrap="none" rtlCol="0">
            <a:spAutoFit/>
          </a:bodyPr>
          <a:lstStyle/>
          <a:p>
            <a:r>
              <a:rPr lang="en-US" dirty="0"/>
              <a:t>Successive Halving</a:t>
            </a:r>
          </a:p>
        </p:txBody>
      </p:sp>
      <p:sp>
        <p:nvSpPr>
          <p:cNvPr id="15" name="TextBox 14">
            <a:extLst>
              <a:ext uri="{FF2B5EF4-FFF2-40B4-BE49-F238E27FC236}">
                <a16:creationId xmlns:a16="http://schemas.microsoft.com/office/drawing/2014/main" id="{D03D07B1-FF0F-164A-BF17-426130B39579}"/>
              </a:ext>
            </a:extLst>
          </p:cNvPr>
          <p:cNvSpPr txBox="1"/>
          <p:nvPr/>
        </p:nvSpPr>
        <p:spPr>
          <a:xfrm>
            <a:off x="8666451" y="1782929"/>
            <a:ext cx="1741182" cy="369332"/>
          </a:xfrm>
          <a:prstGeom prst="rect">
            <a:avLst/>
          </a:prstGeom>
          <a:noFill/>
        </p:spPr>
        <p:txBody>
          <a:bodyPr wrap="none" rtlCol="0">
            <a:spAutoFit/>
          </a:bodyPr>
          <a:lstStyle/>
          <a:p>
            <a:r>
              <a:rPr lang="en-US" b="1" dirty="0" err="1"/>
              <a:t>HyperSched</a:t>
            </a:r>
            <a:endParaRPr lang="en-US" b="1" dirty="0"/>
          </a:p>
        </p:txBody>
      </p:sp>
      <p:sp>
        <p:nvSpPr>
          <p:cNvPr id="20" name="Rectangle 19">
            <a:extLst>
              <a:ext uri="{FF2B5EF4-FFF2-40B4-BE49-F238E27FC236}">
                <a16:creationId xmlns:a16="http://schemas.microsoft.com/office/drawing/2014/main" id="{1BDFFD4A-EC01-864F-860B-6510CDE7178E}"/>
              </a:ext>
            </a:extLst>
          </p:cNvPr>
          <p:cNvSpPr/>
          <p:nvPr/>
        </p:nvSpPr>
        <p:spPr bwMode="auto">
          <a:xfrm>
            <a:off x="7828196" y="1653943"/>
            <a:ext cx="6784741" cy="494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Tree>
    <p:extLst>
      <p:ext uri="{BB962C8B-B14F-4D97-AF65-F5344CB8AC3E}">
        <p14:creationId xmlns:p14="http://schemas.microsoft.com/office/powerpoint/2010/main" val="32578404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E139-6DC4-B94E-8068-5A4CE594CE74}"/>
              </a:ext>
            </a:extLst>
          </p:cNvPr>
          <p:cNvSpPr>
            <a:spLocks noGrp="1"/>
          </p:cNvSpPr>
          <p:nvPr>
            <p:ph type="title"/>
          </p:nvPr>
        </p:nvSpPr>
        <p:spPr/>
        <p:txBody>
          <a:bodyPr/>
          <a:lstStyle/>
          <a:p>
            <a:r>
              <a:rPr lang="en-US" dirty="0" err="1"/>
              <a:t>HyperSched</a:t>
            </a:r>
            <a:r>
              <a:rPr lang="en-US" dirty="0"/>
              <a:t> [SOCC’19]</a:t>
            </a:r>
          </a:p>
        </p:txBody>
      </p:sp>
      <p:sp>
        <p:nvSpPr>
          <p:cNvPr id="5" name="TextBox 4">
            <a:extLst>
              <a:ext uri="{FF2B5EF4-FFF2-40B4-BE49-F238E27FC236}">
                <a16:creationId xmlns:a16="http://schemas.microsoft.com/office/drawing/2014/main" id="{4B52FEEC-0BCF-2C4A-8C1B-CC6D4DEC4A06}"/>
              </a:ext>
            </a:extLst>
          </p:cNvPr>
          <p:cNvSpPr txBox="1"/>
          <p:nvPr/>
        </p:nvSpPr>
        <p:spPr>
          <a:xfrm>
            <a:off x="649705" y="1192278"/>
            <a:ext cx="11298286" cy="461665"/>
          </a:xfrm>
          <a:prstGeom prst="rect">
            <a:avLst/>
          </a:prstGeom>
          <a:noFill/>
        </p:spPr>
        <p:txBody>
          <a:bodyPr wrap="none" rtlCol="0">
            <a:spAutoFit/>
          </a:bodyPr>
          <a:lstStyle/>
          <a:p>
            <a:r>
              <a:rPr lang="en-US" sz="2400" b="1" dirty="0"/>
              <a:t>Dynamically</a:t>
            </a:r>
            <a:r>
              <a:rPr lang="en-US" sz="2400" dirty="0"/>
              <a:t> allocating </a:t>
            </a:r>
            <a:r>
              <a:rPr lang="en-US" sz="2400" b="1" dirty="0"/>
              <a:t>parallel resources</a:t>
            </a:r>
            <a:r>
              <a:rPr lang="en-US" sz="2400" dirty="0"/>
              <a:t> to </a:t>
            </a:r>
            <a:r>
              <a:rPr lang="en-US" sz="2400" b="1" dirty="0"/>
              <a:t>parallel experiments</a:t>
            </a:r>
            <a:r>
              <a:rPr lang="en-US" sz="2400" dirty="0"/>
              <a:t>.</a:t>
            </a:r>
          </a:p>
        </p:txBody>
      </p:sp>
      <p:pic>
        <p:nvPicPr>
          <p:cNvPr id="6" name="Picture 5">
            <a:extLst>
              <a:ext uri="{FF2B5EF4-FFF2-40B4-BE49-F238E27FC236}">
                <a16:creationId xmlns:a16="http://schemas.microsoft.com/office/drawing/2014/main" id="{3F906C8C-DAB9-8541-AB4E-5E135CEEC91A}"/>
              </a:ext>
            </a:extLst>
          </p:cNvPr>
          <p:cNvPicPr>
            <a:picLocks noChangeAspect="1"/>
          </p:cNvPicPr>
          <p:nvPr/>
        </p:nvPicPr>
        <p:blipFill rotWithShape="1">
          <a:blip r:embed="rId3"/>
          <a:srcRect l="10414" b="59372"/>
          <a:stretch/>
        </p:blipFill>
        <p:spPr>
          <a:xfrm>
            <a:off x="1520306" y="4538069"/>
            <a:ext cx="9557084" cy="2063906"/>
          </a:xfrm>
          <a:prstGeom prst="rect">
            <a:avLst/>
          </a:prstGeom>
        </p:spPr>
      </p:pic>
      <p:pic>
        <p:nvPicPr>
          <p:cNvPr id="4" name="Picture 3">
            <a:extLst>
              <a:ext uri="{FF2B5EF4-FFF2-40B4-BE49-F238E27FC236}">
                <a16:creationId xmlns:a16="http://schemas.microsoft.com/office/drawing/2014/main" id="{9E1F881A-1690-9E49-8C18-7354EF32163C}"/>
              </a:ext>
            </a:extLst>
          </p:cNvPr>
          <p:cNvPicPr>
            <a:picLocks noChangeAspect="1"/>
          </p:cNvPicPr>
          <p:nvPr/>
        </p:nvPicPr>
        <p:blipFill rotWithShape="1">
          <a:blip r:embed="rId3"/>
          <a:srcRect l="9474" t="47139" b="6872"/>
          <a:stretch/>
        </p:blipFill>
        <p:spPr>
          <a:xfrm>
            <a:off x="1420043" y="2201779"/>
            <a:ext cx="9657347" cy="2336290"/>
          </a:xfrm>
          <a:prstGeom prst="rect">
            <a:avLst/>
          </a:prstGeom>
        </p:spPr>
      </p:pic>
      <p:sp>
        <p:nvSpPr>
          <p:cNvPr id="8" name="TextBox 7">
            <a:extLst>
              <a:ext uri="{FF2B5EF4-FFF2-40B4-BE49-F238E27FC236}">
                <a16:creationId xmlns:a16="http://schemas.microsoft.com/office/drawing/2014/main" id="{07295045-4CB1-E14B-A963-58746C5D038B}"/>
              </a:ext>
            </a:extLst>
          </p:cNvPr>
          <p:cNvSpPr txBox="1"/>
          <p:nvPr/>
        </p:nvSpPr>
        <p:spPr>
          <a:xfrm rot="16200000">
            <a:off x="926152" y="2884054"/>
            <a:ext cx="663964"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GPUs</a:t>
            </a:r>
          </a:p>
        </p:txBody>
      </p:sp>
      <p:cxnSp>
        <p:nvCxnSpPr>
          <p:cNvPr id="10" name="Straight Arrow Connector 9">
            <a:extLst>
              <a:ext uri="{FF2B5EF4-FFF2-40B4-BE49-F238E27FC236}">
                <a16:creationId xmlns:a16="http://schemas.microsoft.com/office/drawing/2014/main" id="{62CD554C-84C9-BB4E-8920-6B48BA083973}"/>
              </a:ext>
            </a:extLst>
          </p:cNvPr>
          <p:cNvCxnSpPr>
            <a:cxnSpLocks/>
          </p:cNvCxnSpPr>
          <p:nvPr/>
        </p:nvCxnSpPr>
        <p:spPr bwMode="auto">
          <a:xfrm flipH="1" flipV="1">
            <a:off x="1420043" y="2201779"/>
            <a:ext cx="1" cy="161223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BE12664-63AA-7547-888B-14389C273335}"/>
              </a:ext>
            </a:extLst>
          </p:cNvPr>
          <p:cNvSpPr txBox="1"/>
          <p:nvPr/>
        </p:nvSpPr>
        <p:spPr>
          <a:xfrm>
            <a:off x="1897297" y="1786484"/>
            <a:ext cx="2466509" cy="369332"/>
          </a:xfrm>
          <a:prstGeom prst="rect">
            <a:avLst/>
          </a:prstGeom>
          <a:noFill/>
        </p:spPr>
        <p:txBody>
          <a:bodyPr wrap="none" rtlCol="0">
            <a:spAutoFit/>
          </a:bodyPr>
          <a:lstStyle/>
          <a:p>
            <a:r>
              <a:rPr lang="en-US" dirty="0"/>
              <a:t>Shallow Exploration</a:t>
            </a:r>
          </a:p>
        </p:txBody>
      </p:sp>
      <p:sp>
        <p:nvSpPr>
          <p:cNvPr id="14" name="TextBox 13">
            <a:extLst>
              <a:ext uri="{FF2B5EF4-FFF2-40B4-BE49-F238E27FC236}">
                <a16:creationId xmlns:a16="http://schemas.microsoft.com/office/drawing/2014/main" id="{D58471F4-C350-D747-949E-EBC172428429}"/>
              </a:ext>
            </a:extLst>
          </p:cNvPr>
          <p:cNvSpPr txBox="1"/>
          <p:nvPr/>
        </p:nvSpPr>
        <p:spPr>
          <a:xfrm>
            <a:off x="5103873" y="1782929"/>
            <a:ext cx="2389950" cy="369332"/>
          </a:xfrm>
          <a:prstGeom prst="rect">
            <a:avLst/>
          </a:prstGeom>
          <a:noFill/>
        </p:spPr>
        <p:txBody>
          <a:bodyPr wrap="none" rtlCol="0">
            <a:spAutoFit/>
          </a:bodyPr>
          <a:lstStyle/>
          <a:p>
            <a:r>
              <a:rPr lang="en-US" dirty="0"/>
              <a:t>Successive Halving</a:t>
            </a:r>
          </a:p>
        </p:txBody>
      </p:sp>
      <p:sp>
        <p:nvSpPr>
          <p:cNvPr id="15" name="TextBox 14">
            <a:extLst>
              <a:ext uri="{FF2B5EF4-FFF2-40B4-BE49-F238E27FC236}">
                <a16:creationId xmlns:a16="http://schemas.microsoft.com/office/drawing/2014/main" id="{D03D07B1-FF0F-164A-BF17-426130B39579}"/>
              </a:ext>
            </a:extLst>
          </p:cNvPr>
          <p:cNvSpPr txBox="1"/>
          <p:nvPr/>
        </p:nvSpPr>
        <p:spPr>
          <a:xfrm>
            <a:off x="8466997" y="1736435"/>
            <a:ext cx="2254143" cy="461665"/>
          </a:xfrm>
          <a:prstGeom prst="rect">
            <a:avLst/>
          </a:prstGeom>
          <a:noFill/>
        </p:spPr>
        <p:txBody>
          <a:bodyPr wrap="none" rtlCol="0">
            <a:spAutoFit/>
          </a:bodyPr>
          <a:lstStyle/>
          <a:p>
            <a:r>
              <a:rPr lang="en-US" sz="2400" b="1" dirty="0" err="1">
                <a:solidFill>
                  <a:schemeClr val="accent2"/>
                </a:solidFill>
              </a:rPr>
              <a:t>HyperSched</a:t>
            </a:r>
            <a:endParaRPr lang="en-US" sz="2400" b="1" dirty="0">
              <a:solidFill>
                <a:schemeClr val="accent2"/>
              </a:solidFill>
            </a:endParaRPr>
          </a:p>
        </p:txBody>
      </p:sp>
    </p:spTree>
    <p:extLst>
      <p:ext uri="{BB962C8B-B14F-4D97-AF65-F5344CB8AC3E}">
        <p14:creationId xmlns:p14="http://schemas.microsoft.com/office/powerpoint/2010/main" val="124097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14" y="1371631"/>
            <a:ext cx="6845685" cy="4148021"/>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a:stretch>
            <a:fillRect/>
          </a:stretch>
        </p:blipFill>
        <p:spPr>
          <a:xfrm>
            <a:off x="7118697" y="320852"/>
            <a:ext cx="679769" cy="6417025"/>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63247" y="7196304"/>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13" name="TextBox 12">
            <a:extLst>
              <a:ext uri="{FF2B5EF4-FFF2-40B4-BE49-F238E27FC236}">
                <a16:creationId xmlns:a16="http://schemas.microsoft.com/office/drawing/2014/main" id="{79FD2496-4019-6042-8526-A3631FAE0F48}"/>
              </a:ext>
            </a:extLst>
          </p:cNvPr>
          <p:cNvSpPr txBox="1"/>
          <p:nvPr/>
        </p:nvSpPr>
        <p:spPr>
          <a:xfrm>
            <a:off x="335570" y="644311"/>
            <a:ext cx="6224781" cy="830997"/>
          </a:xfrm>
          <a:prstGeom prst="rect">
            <a:avLst/>
          </a:prstGeom>
          <a:noFill/>
        </p:spPr>
        <p:txBody>
          <a:bodyPr wrap="none" rtlCol="0">
            <a:spAutoFit/>
          </a:bodyPr>
          <a:lstStyle/>
          <a:p>
            <a:r>
              <a:rPr lang="en-US" sz="4800" b="1" dirty="0">
                <a:latin typeface="Century Gothic" panose="020B0502020202020204" pitchFamily="34" charset="0"/>
              </a:rPr>
              <a:t>What is the output of</a:t>
            </a:r>
          </a:p>
        </p:txBody>
      </p:sp>
      <p:grpSp>
        <p:nvGrpSpPr>
          <p:cNvPr id="33" name="Group 32">
            <a:extLst>
              <a:ext uri="{FF2B5EF4-FFF2-40B4-BE49-F238E27FC236}">
                <a16:creationId xmlns:a16="http://schemas.microsoft.com/office/drawing/2014/main" id="{8D456E08-8B17-A24B-B9A2-CB74DA027B16}"/>
              </a:ext>
            </a:extLst>
          </p:cNvPr>
          <p:cNvGrpSpPr/>
          <p:nvPr/>
        </p:nvGrpSpPr>
        <p:grpSpPr>
          <a:xfrm rot="5400000">
            <a:off x="9124530" y="4585123"/>
            <a:ext cx="1175716" cy="1644095"/>
            <a:chOff x="5500116" y="2341794"/>
            <a:chExt cx="1277112" cy="1785885"/>
          </a:xfrm>
        </p:grpSpPr>
        <p:cxnSp>
          <p:nvCxnSpPr>
            <p:cNvPr id="58" name="Straight Connector 57">
              <a:extLst>
                <a:ext uri="{FF2B5EF4-FFF2-40B4-BE49-F238E27FC236}">
                  <a16:creationId xmlns:a16="http://schemas.microsoft.com/office/drawing/2014/main" id="{7345D674-FD05-334A-B031-2AB0CC07570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F76346B9-78CA-074C-AC96-EF95A916FCC0}"/>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1AB555C0-4A8F-3B41-BB55-B85515C852D4}"/>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61F257B0-9F19-AD46-8E7F-C0EF572FFE47}"/>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63" name="Oval 62">
              <a:extLst>
                <a:ext uri="{FF2B5EF4-FFF2-40B4-BE49-F238E27FC236}">
                  <a16:creationId xmlns:a16="http://schemas.microsoft.com/office/drawing/2014/main" id="{98AEB691-6A49-BB47-9F05-65404B0AEA6B}"/>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65" name="TextBox 64">
            <a:extLst>
              <a:ext uri="{FF2B5EF4-FFF2-40B4-BE49-F238E27FC236}">
                <a16:creationId xmlns:a16="http://schemas.microsoft.com/office/drawing/2014/main" id="{68DB8F5C-FC12-5847-B6F3-3FF0B0A1A27D}"/>
              </a:ext>
            </a:extLst>
          </p:cNvPr>
          <p:cNvSpPr txBox="1"/>
          <p:nvPr/>
        </p:nvSpPr>
        <p:spPr>
          <a:xfrm>
            <a:off x="8356812" y="4113280"/>
            <a:ext cx="2662908" cy="523220"/>
          </a:xfrm>
          <a:prstGeom prst="rect">
            <a:avLst/>
          </a:prstGeom>
          <a:noFill/>
        </p:spPr>
        <p:txBody>
          <a:bodyPr wrap="none" rtlCol="0">
            <a:spAutoFit/>
          </a:bodyPr>
          <a:lstStyle/>
          <a:p>
            <a:r>
              <a:rPr lang="en-US" sz="2800" b="1" dirty="0">
                <a:latin typeface="Century Gothic" panose="020B0502020202020204" pitchFamily="34" charset="0"/>
              </a:rPr>
              <a:t>Trained Model</a:t>
            </a:r>
          </a:p>
        </p:txBody>
      </p:sp>
      <p:grpSp>
        <p:nvGrpSpPr>
          <p:cNvPr id="8" name="Group 7">
            <a:extLst>
              <a:ext uri="{FF2B5EF4-FFF2-40B4-BE49-F238E27FC236}">
                <a16:creationId xmlns:a16="http://schemas.microsoft.com/office/drawing/2014/main" id="{6500345F-F6D5-1F46-A6B8-93417D868DE6}"/>
              </a:ext>
            </a:extLst>
          </p:cNvPr>
          <p:cNvGrpSpPr/>
          <p:nvPr/>
        </p:nvGrpSpPr>
        <p:grpSpPr>
          <a:xfrm>
            <a:off x="7798466" y="760876"/>
            <a:ext cx="4047903" cy="2670001"/>
            <a:chOff x="7798466" y="760876"/>
            <a:chExt cx="4047903" cy="2670001"/>
          </a:xfrm>
        </p:grpSpPr>
        <p:grpSp>
          <p:nvGrpSpPr>
            <p:cNvPr id="5" name="Group 4">
              <a:extLst>
                <a:ext uri="{FF2B5EF4-FFF2-40B4-BE49-F238E27FC236}">
                  <a16:creationId xmlns:a16="http://schemas.microsoft.com/office/drawing/2014/main" id="{8EFB659E-78CD-784E-BCA0-6C7653086CC5}"/>
                </a:ext>
              </a:extLst>
            </p:cNvPr>
            <p:cNvGrpSpPr/>
            <p:nvPr/>
          </p:nvGrpSpPr>
          <p:grpSpPr>
            <a:xfrm>
              <a:off x="7798466" y="760876"/>
              <a:ext cx="4047903" cy="2264393"/>
              <a:chOff x="7721437" y="1043185"/>
              <a:chExt cx="4047903" cy="2264393"/>
            </a:xfrm>
          </p:grpSpPr>
          <p:pic>
            <p:nvPicPr>
              <p:cNvPr id="3" name="Picture 2">
                <a:extLst>
                  <a:ext uri="{FF2B5EF4-FFF2-40B4-BE49-F238E27FC236}">
                    <a16:creationId xmlns:a16="http://schemas.microsoft.com/office/drawing/2014/main" id="{555009E2-219D-574D-B158-5554655547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7065" y="1667250"/>
                <a:ext cx="3627957" cy="1640328"/>
              </a:xfrm>
              <a:prstGeom prst="rect">
                <a:avLst/>
              </a:prstGeom>
              <a:ln>
                <a:solidFill>
                  <a:schemeClr val="tx1"/>
                </a:solidFill>
              </a:ln>
            </p:spPr>
          </p:pic>
          <p:sp>
            <p:nvSpPr>
              <p:cNvPr id="4" name="TextBox 3">
                <a:extLst>
                  <a:ext uri="{FF2B5EF4-FFF2-40B4-BE49-F238E27FC236}">
                    <a16:creationId xmlns:a16="http://schemas.microsoft.com/office/drawing/2014/main" id="{F72F9D29-E379-F34A-A84C-F7C3BB6428BF}"/>
                  </a:ext>
                </a:extLst>
              </p:cNvPr>
              <p:cNvSpPr txBox="1"/>
              <p:nvPr/>
            </p:nvSpPr>
            <p:spPr>
              <a:xfrm>
                <a:off x="7721437" y="1043185"/>
                <a:ext cx="4047903" cy="523220"/>
              </a:xfrm>
              <a:prstGeom prst="rect">
                <a:avLst/>
              </a:prstGeom>
              <a:noFill/>
            </p:spPr>
            <p:txBody>
              <a:bodyPr wrap="none" rtlCol="0">
                <a:spAutoFit/>
              </a:bodyPr>
              <a:lstStyle/>
              <a:p>
                <a:r>
                  <a:rPr lang="en-US" sz="2800" b="1" dirty="0">
                    <a:latin typeface="Century Gothic" panose="020B0502020202020204" pitchFamily="34" charset="0"/>
                  </a:rPr>
                  <a:t>Reports &amp; Dashboards</a:t>
                </a:r>
              </a:p>
            </p:txBody>
          </p:sp>
        </p:grpSp>
        <p:sp>
          <p:nvSpPr>
            <p:cNvPr id="7" name="TextBox 6">
              <a:extLst>
                <a:ext uri="{FF2B5EF4-FFF2-40B4-BE49-F238E27FC236}">
                  <a16:creationId xmlns:a16="http://schemas.microsoft.com/office/drawing/2014/main" id="{1BF7A856-F1BE-0D44-B7AB-4346C83C199D}"/>
                </a:ext>
              </a:extLst>
            </p:cNvPr>
            <p:cNvSpPr txBox="1"/>
            <p:nvPr/>
          </p:nvSpPr>
          <p:spPr>
            <a:xfrm>
              <a:off x="9059729" y="3061545"/>
              <a:ext cx="1415772" cy="369332"/>
            </a:xfrm>
            <a:prstGeom prst="rect">
              <a:avLst/>
            </a:prstGeom>
            <a:noFill/>
          </p:spPr>
          <p:txBody>
            <a:bodyPr wrap="none" rtlCol="0">
              <a:spAutoFit/>
            </a:bodyPr>
            <a:lstStyle/>
            <a:p>
              <a:r>
                <a:rPr lang="en-US" dirty="0"/>
                <a:t>(insights …)</a:t>
              </a:r>
            </a:p>
          </p:txBody>
        </p:sp>
      </p:grpSp>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0739" y="3694912"/>
            <a:ext cx="2057139" cy="1136539"/>
          </a:xfrm>
          <a:prstGeom prst="rect">
            <a:avLst/>
          </a:prstGeom>
        </p:spPr>
      </p:pic>
      <p:sp>
        <p:nvSpPr>
          <p:cNvPr id="2" name="Slide Number Placeholder 1">
            <a:extLst>
              <a:ext uri="{FF2B5EF4-FFF2-40B4-BE49-F238E27FC236}">
                <a16:creationId xmlns:a16="http://schemas.microsoft.com/office/drawing/2014/main" id="{AB24FB10-4AC8-0543-A126-6397D3B5EEE1}"/>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22</a:t>
            </a:fld>
            <a:endParaRPr lang="en-US">
              <a:solidFill>
                <a:prstClr val="black">
                  <a:tint val="75000"/>
                </a:prstClr>
              </a:solidFill>
            </a:endParaRPr>
          </a:p>
        </p:txBody>
      </p:sp>
      <p:sp>
        <p:nvSpPr>
          <p:cNvPr id="27" name="TextBox 26">
            <a:extLst>
              <a:ext uri="{FF2B5EF4-FFF2-40B4-BE49-F238E27FC236}">
                <a16:creationId xmlns:a16="http://schemas.microsoft.com/office/drawing/2014/main" id="{AC62B352-F867-DB46-9282-44B0ADA5AFAE}"/>
              </a:ext>
            </a:extLst>
          </p:cNvPr>
          <p:cNvSpPr txBox="1"/>
          <p:nvPr/>
        </p:nvSpPr>
        <p:spPr>
          <a:xfrm rot="20491335">
            <a:off x="8134846" y="5018284"/>
            <a:ext cx="2908168" cy="830997"/>
          </a:xfrm>
          <a:prstGeom prst="rect">
            <a:avLst/>
          </a:prstGeom>
          <a:noFill/>
        </p:spPr>
        <p:txBody>
          <a:bodyPr wrap="none" rtlCol="0">
            <a:spAutoFit/>
          </a:bodyPr>
          <a:lstStyle/>
          <a:p>
            <a:r>
              <a:rPr lang="en-US" sz="4800" b="1" dirty="0">
                <a:solidFill>
                  <a:schemeClr val="accent4"/>
                </a:solidFill>
                <a:latin typeface="Century Gothic" panose="020B0502020202020204" pitchFamily="34" charset="0"/>
              </a:rPr>
              <a:t>Bad Idea</a:t>
            </a:r>
          </a:p>
        </p:txBody>
      </p:sp>
    </p:spTree>
    <p:extLst>
      <p:ext uri="{BB962C8B-B14F-4D97-AF65-F5344CB8AC3E}">
        <p14:creationId xmlns:p14="http://schemas.microsoft.com/office/powerpoint/2010/main" val="1838526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60" decel="100000"/>
                                        <p:tgtEl>
                                          <p:spTgt spid="27"/>
                                        </p:tgtEl>
                                      </p:cBhvr>
                                    </p:animEffect>
                                    <p:anim calcmode="lin" valueType="num">
                                      <p:cBhvr>
                                        <p:cTn id="21" dur="560" decel="100000" fill="hold"/>
                                        <p:tgtEl>
                                          <p:spTgt spid="27"/>
                                        </p:tgtEl>
                                        <p:attrNameLst>
                                          <p:attrName>style.rotation</p:attrName>
                                        </p:attrNameLst>
                                      </p:cBhvr>
                                      <p:tavLst>
                                        <p:tav tm="0">
                                          <p:val>
                                            <p:fltVal val="-90"/>
                                          </p:val>
                                        </p:tav>
                                        <p:tav tm="100000">
                                          <p:val>
                                            <p:fltVal val="0"/>
                                          </p:val>
                                        </p:tav>
                                      </p:tavLst>
                                    </p:anim>
                                    <p:anim calcmode="lin" valueType="num">
                                      <p:cBhvr>
                                        <p:cTn id="22" dur="560" decel="100000" fill="hold"/>
                                        <p:tgtEl>
                                          <p:spTgt spid="27"/>
                                        </p:tgtEl>
                                        <p:attrNameLst>
                                          <p:attrName>ppt_x</p:attrName>
                                        </p:attrNameLst>
                                      </p:cBhvr>
                                      <p:tavLst>
                                        <p:tav tm="0">
                                          <p:val>
                                            <p:strVal val="#ppt_x+0.4"/>
                                          </p:val>
                                        </p:tav>
                                        <p:tav tm="100000">
                                          <p:val>
                                            <p:strVal val="#ppt_x-0.05"/>
                                          </p:val>
                                        </p:tav>
                                      </p:tavLst>
                                    </p:anim>
                                    <p:anim calcmode="lin" valueType="num">
                                      <p:cBhvr>
                                        <p:cTn id="23" dur="560" decel="100000" fill="hold"/>
                                        <p:tgtEl>
                                          <p:spTgt spid="27"/>
                                        </p:tgtEl>
                                        <p:attrNameLst>
                                          <p:attrName>ppt_y</p:attrName>
                                        </p:attrNameLst>
                                      </p:cBhvr>
                                      <p:tavLst>
                                        <p:tav tm="0">
                                          <p:val>
                                            <p:strVal val="#ppt_y-0.4"/>
                                          </p:val>
                                        </p:tav>
                                        <p:tav tm="100000">
                                          <p:val>
                                            <p:strVal val="#ppt_y+0.1"/>
                                          </p:val>
                                        </p:tav>
                                      </p:tavLst>
                                    </p:anim>
                                    <p:anim calcmode="lin" valueType="num">
                                      <p:cBhvr>
                                        <p:cTn id="24" dur="140" accel="100000" fill="hold">
                                          <p:stCondLst>
                                            <p:cond delay="560"/>
                                          </p:stCondLst>
                                        </p:cTn>
                                        <p:tgtEl>
                                          <p:spTgt spid="27"/>
                                        </p:tgtEl>
                                        <p:attrNameLst>
                                          <p:attrName>ppt_x</p:attrName>
                                        </p:attrNameLst>
                                      </p:cBhvr>
                                      <p:tavLst>
                                        <p:tav tm="0">
                                          <p:val>
                                            <p:strVal val="#ppt_x-0.05"/>
                                          </p:val>
                                        </p:tav>
                                        <p:tav tm="100000">
                                          <p:val>
                                            <p:strVal val="#ppt_x"/>
                                          </p:val>
                                        </p:tav>
                                      </p:tavLst>
                                    </p:anim>
                                    <p:anim calcmode="lin" valueType="num">
                                      <p:cBhvr>
                                        <p:cTn id="25" dur="140" accel="100000" fill="hold">
                                          <p:stCondLst>
                                            <p:cond delay="56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6512" y="1371631"/>
            <a:ext cx="6845685" cy="4148021"/>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63247" y="7196304"/>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13" name="TextBox 12">
            <a:extLst>
              <a:ext uri="{FF2B5EF4-FFF2-40B4-BE49-F238E27FC236}">
                <a16:creationId xmlns:a16="http://schemas.microsoft.com/office/drawing/2014/main" id="{79FD2496-4019-6042-8526-A3631FAE0F48}"/>
              </a:ext>
            </a:extLst>
          </p:cNvPr>
          <p:cNvSpPr txBox="1"/>
          <p:nvPr/>
        </p:nvSpPr>
        <p:spPr>
          <a:xfrm>
            <a:off x="-7270056" y="644311"/>
            <a:ext cx="6224781" cy="830997"/>
          </a:xfrm>
          <a:prstGeom prst="rect">
            <a:avLst/>
          </a:prstGeom>
          <a:noFill/>
        </p:spPr>
        <p:txBody>
          <a:bodyPr wrap="none" rtlCol="0">
            <a:spAutoFit/>
          </a:bodyPr>
          <a:lstStyle/>
          <a:p>
            <a:r>
              <a:rPr lang="en-US" sz="4800" b="1" dirty="0">
                <a:latin typeface="Century Gothic" panose="020B0502020202020204" pitchFamily="34" charset="0"/>
              </a:rPr>
              <a:t>What is the output of</a:t>
            </a:r>
          </a:p>
        </p:txBody>
      </p:sp>
      <p:grpSp>
        <p:nvGrpSpPr>
          <p:cNvPr id="6" name="Group 5">
            <a:extLst>
              <a:ext uri="{FF2B5EF4-FFF2-40B4-BE49-F238E27FC236}">
                <a16:creationId xmlns:a16="http://schemas.microsoft.com/office/drawing/2014/main" id="{55488A44-2E92-7740-97B2-E823AEFEA628}"/>
              </a:ext>
            </a:extLst>
          </p:cNvPr>
          <p:cNvGrpSpPr/>
          <p:nvPr/>
        </p:nvGrpSpPr>
        <p:grpSpPr>
          <a:xfrm>
            <a:off x="-3372433" y="5519652"/>
            <a:ext cx="2821606" cy="1881749"/>
            <a:chOff x="8423310" y="4047876"/>
            <a:chExt cx="2821606" cy="1881749"/>
          </a:xfrm>
        </p:grpSpPr>
        <p:grpSp>
          <p:nvGrpSpPr>
            <p:cNvPr id="33" name="Group 32">
              <a:extLst>
                <a:ext uri="{FF2B5EF4-FFF2-40B4-BE49-F238E27FC236}">
                  <a16:creationId xmlns:a16="http://schemas.microsoft.com/office/drawing/2014/main" id="{8D456E08-8B17-A24B-B9A2-CB74DA027B16}"/>
                </a:ext>
              </a:extLst>
            </p:cNvPr>
            <p:cNvGrpSpPr/>
            <p:nvPr/>
          </p:nvGrpSpPr>
          <p:grpSpPr>
            <a:xfrm rot="5400000">
              <a:off x="9191028" y="4519719"/>
              <a:ext cx="1175716" cy="1644095"/>
              <a:chOff x="5500116" y="2341794"/>
              <a:chExt cx="1277112" cy="1785885"/>
            </a:xfrm>
          </p:grpSpPr>
          <p:cxnSp>
            <p:nvCxnSpPr>
              <p:cNvPr id="58" name="Straight Connector 57">
                <a:extLst>
                  <a:ext uri="{FF2B5EF4-FFF2-40B4-BE49-F238E27FC236}">
                    <a16:creationId xmlns:a16="http://schemas.microsoft.com/office/drawing/2014/main" id="{7345D674-FD05-334A-B031-2AB0CC07570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F76346B9-78CA-074C-AC96-EF95A916FCC0}"/>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1AB555C0-4A8F-3B41-BB55-B85515C852D4}"/>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61F257B0-9F19-AD46-8E7F-C0EF572FFE47}"/>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63" name="Oval 62">
                <a:extLst>
                  <a:ext uri="{FF2B5EF4-FFF2-40B4-BE49-F238E27FC236}">
                    <a16:creationId xmlns:a16="http://schemas.microsoft.com/office/drawing/2014/main" id="{98AEB691-6A49-BB47-9F05-65404B0AEA6B}"/>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65" name="TextBox 64">
              <a:extLst>
                <a:ext uri="{FF2B5EF4-FFF2-40B4-BE49-F238E27FC236}">
                  <a16:creationId xmlns:a16="http://schemas.microsoft.com/office/drawing/2014/main" id="{68DB8F5C-FC12-5847-B6F3-3FF0B0A1A27D}"/>
                </a:ext>
              </a:extLst>
            </p:cNvPr>
            <p:cNvSpPr txBox="1"/>
            <p:nvPr/>
          </p:nvSpPr>
          <p:spPr>
            <a:xfrm>
              <a:off x="8423310" y="4047876"/>
              <a:ext cx="2821606" cy="523220"/>
            </a:xfrm>
            <a:prstGeom prst="rect">
              <a:avLst/>
            </a:prstGeom>
            <a:noFill/>
          </p:spPr>
          <p:txBody>
            <a:bodyPr wrap="none" rtlCol="0">
              <a:spAutoFit/>
            </a:bodyPr>
            <a:lstStyle/>
            <a:p>
              <a:r>
                <a:rPr lang="en-US" sz="2800" b="1" dirty="0">
                  <a:latin typeface="Century Gothic" panose="020B0502020202020204" pitchFamily="34" charset="0"/>
                </a:rPr>
                <a:t>Trained Models</a:t>
              </a:r>
            </a:p>
          </p:txBody>
        </p:sp>
      </p:grpSp>
      <p:sp>
        <p:nvSpPr>
          <p:cNvPr id="2" name="TextBox 1">
            <a:extLst>
              <a:ext uri="{FF2B5EF4-FFF2-40B4-BE49-F238E27FC236}">
                <a16:creationId xmlns:a16="http://schemas.microsoft.com/office/drawing/2014/main" id="{479D359C-F0C5-C944-8436-200AF3BC5E79}"/>
              </a:ext>
            </a:extLst>
          </p:cNvPr>
          <p:cNvSpPr txBox="1"/>
          <p:nvPr/>
        </p:nvSpPr>
        <p:spPr>
          <a:xfrm>
            <a:off x="531832" y="509573"/>
            <a:ext cx="10767691" cy="1446550"/>
          </a:xfrm>
          <a:prstGeom prst="rect">
            <a:avLst/>
          </a:prstGeom>
          <a:noFill/>
        </p:spPr>
        <p:txBody>
          <a:bodyPr wrap="none" rtlCol="0">
            <a:spAutoFit/>
          </a:bodyPr>
          <a:lstStyle/>
          <a:p>
            <a:r>
              <a:rPr lang="en-US" sz="4000" dirty="0">
                <a:latin typeface="Century Gothic" panose="020B0502020202020204" pitchFamily="34" charset="0"/>
              </a:rPr>
              <a:t>Why is it a </a:t>
            </a:r>
            <a:r>
              <a:rPr lang="en-US" sz="4800" b="1" dirty="0">
                <a:solidFill>
                  <a:schemeClr val="accent4"/>
                </a:solidFill>
                <a:latin typeface="Century Gothic" panose="020B0502020202020204" pitchFamily="34" charset="0"/>
              </a:rPr>
              <a:t>Bad Idea </a:t>
            </a:r>
            <a:r>
              <a:rPr lang="en-US" sz="4000" dirty="0">
                <a:latin typeface="Century Gothic" panose="020B0502020202020204" pitchFamily="34" charset="0"/>
              </a:rPr>
              <a:t>to directly produce </a:t>
            </a:r>
            <a:br>
              <a:rPr lang="en-US" sz="4000" dirty="0">
                <a:latin typeface="Century Gothic" panose="020B0502020202020204" pitchFamily="34" charset="0"/>
              </a:rPr>
            </a:br>
            <a:r>
              <a:rPr lang="en-US" sz="4000" b="1" dirty="0">
                <a:latin typeface="Century Gothic" panose="020B0502020202020204" pitchFamily="34" charset="0"/>
              </a:rPr>
              <a:t>trained models</a:t>
            </a:r>
            <a:r>
              <a:rPr lang="en-US" sz="4000" dirty="0">
                <a:latin typeface="Century Gothic" panose="020B0502020202020204" pitchFamily="34" charset="0"/>
              </a:rPr>
              <a:t> from </a:t>
            </a:r>
            <a:r>
              <a:rPr lang="en-US" sz="4000" b="1" dirty="0">
                <a:latin typeface="Century Gothic" panose="020B0502020202020204" pitchFamily="34" charset="0"/>
              </a:rPr>
              <a:t>model development</a:t>
            </a:r>
            <a:r>
              <a:rPr lang="en-US" sz="4000" dirty="0">
                <a:latin typeface="Century Gothic" panose="020B0502020202020204" pitchFamily="34" charset="0"/>
              </a:rPr>
              <a:t>?</a:t>
            </a:r>
          </a:p>
        </p:txBody>
      </p:sp>
      <p:sp>
        <p:nvSpPr>
          <p:cNvPr id="11" name="TextBox 10">
            <a:extLst>
              <a:ext uri="{FF2B5EF4-FFF2-40B4-BE49-F238E27FC236}">
                <a16:creationId xmlns:a16="http://schemas.microsoft.com/office/drawing/2014/main" id="{217BAFA8-F21C-DC46-85A4-FC4330E15FC3}"/>
              </a:ext>
            </a:extLst>
          </p:cNvPr>
          <p:cNvSpPr txBox="1"/>
          <p:nvPr/>
        </p:nvSpPr>
        <p:spPr>
          <a:xfrm>
            <a:off x="943883" y="2280678"/>
            <a:ext cx="10140918" cy="4893647"/>
          </a:xfrm>
          <a:prstGeom prst="rect">
            <a:avLst/>
          </a:prstGeom>
          <a:noFill/>
        </p:spPr>
        <p:txBody>
          <a:bodyPr wrap="none" rtlCol="0">
            <a:spAutoFit/>
          </a:bodyPr>
          <a:lstStyle/>
          <a:p>
            <a:pPr>
              <a:spcBef>
                <a:spcPts val="1200"/>
              </a:spcBef>
            </a:pPr>
            <a:r>
              <a:rPr lang="en-US" sz="3600" dirty="0">
                <a:solidFill>
                  <a:srgbClr val="000000"/>
                </a:solidFill>
                <a:latin typeface="Century Gothic" panose="020B0502020202020204" pitchFamily="34" charset="0"/>
              </a:rPr>
              <a:t>With just a trained model we are </a:t>
            </a:r>
            <a:r>
              <a:rPr lang="en-US" sz="3600" b="1" dirty="0">
                <a:solidFill>
                  <a:srgbClr val="000000"/>
                </a:solidFill>
                <a:latin typeface="Century Gothic" panose="020B0502020202020204" pitchFamily="34" charset="0"/>
              </a:rPr>
              <a:t>unable to</a:t>
            </a:r>
            <a:endParaRPr lang="en-US" sz="3600" b="1" dirty="0">
              <a:latin typeface="Century Gothic" panose="020B0502020202020204" pitchFamily="34" charset="0"/>
            </a:endParaRPr>
          </a:p>
          <a:p>
            <a:pPr marL="523875" indent="-523875">
              <a:spcBef>
                <a:spcPts val="1200"/>
              </a:spcBef>
              <a:buFont typeface="+mj-lt"/>
              <a:buAutoNum type="arabicPeriod"/>
            </a:pPr>
            <a:r>
              <a:rPr lang="en-US" sz="3600" b="1" dirty="0">
                <a:latin typeface="Century Gothic" panose="020B0502020202020204" pitchFamily="34" charset="0"/>
              </a:rPr>
              <a:t>retrain</a:t>
            </a:r>
            <a:r>
              <a:rPr lang="en-US" sz="3600" dirty="0">
                <a:latin typeface="Century Gothic" panose="020B0502020202020204" pitchFamily="34" charset="0"/>
              </a:rPr>
              <a:t> models with new data</a:t>
            </a:r>
          </a:p>
          <a:p>
            <a:pPr marL="523875" indent="-523875">
              <a:spcBef>
                <a:spcPts val="1200"/>
              </a:spcBef>
              <a:buFont typeface="+mj-lt"/>
              <a:buAutoNum type="arabicPeriod"/>
            </a:pPr>
            <a:r>
              <a:rPr lang="en-US" sz="3600" dirty="0">
                <a:latin typeface="Century Gothic" panose="020B0502020202020204" pitchFamily="34" charset="0"/>
              </a:rPr>
              <a:t>track data and code for </a:t>
            </a:r>
            <a:r>
              <a:rPr lang="en-US" sz="3600" b="1" dirty="0">
                <a:latin typeface="Century Gothic" panose="020B0502020202020204" pitchFamily="34" charset="0"/>
              </a:rPr>
              <a:t>debugging</a:t>
            </a:r>
          </a:p>
          <a:p>
            <a:pPr marL="523875" indent="-523875">
              <a:spcBef>
                <a:spcPts val="1200"/>
              </a:spcBef>
              <a:buFont typeface="+mj-lt"/>
              <a:buAutoNum type="arabicPeriod"/>
            </a:pPr>
            <a:r>
              <a:rPr lang="en-US" sz="3600" dirty="0">
                <a:latin typeface="Century Gothic" panose="020B0502020202020204" pitchFamily="34" charset="0"/>
              </a:rPr>
              <a:t>capture</a:t>
            </a:r>
            <a:r>
              <a:rPr lang="en-US" sz="3600" b="1" dirty="0">
                <a:latin typeface="Century Gothic" panose="020B0502020202020204" pitchFamily="34" charset="0"/>
              </a:rPr>
              <a:t> dependencies </a:t>
            </a:r>
            <a:r>
              <a:rPr lang="en-US" sz="3600" dirty="0">
                <a:latin typeface="Century Gothic" panose="020B0502020202020204" pitchFamily="34" charset="0"/>
              </a:rPr>
              <a:t>for deployment</a:t>
            </a:r>
          </a:p>
          <a:p>
            <a:pPr marL="523875" indent="-523875">
              <a:spcBef>
                <a:spcPts val="1200"/>
              </a:spcBef>
              <a:buFont typeface="+mj-lt"/>
              <a:buAutoNum type="arabicPeriod"/>
            </a:pPr>
            <a:r>
              <a:rPr lang="en-US" sz="3600" dirty="0">
                <a:latin typeface="Century Gothic" panose="020B0502020202020204" pitchFamily="34" charset="0"/>
              </a:rPr>
              <a:t>audit training for </a:t>
            </a:r>
            <a:r>
              <a:rPr lang="en-US" sz="3600" b="1" dirty="0">
                <a:latin typeface="Century Gothic" panose="020B0502020202020204" pitchFamily="34" charset="0"/>
              </a:rPr>
              <a:t>compliance</a:t>
            </a:r>
            <a:r>
              <a:rPr lang="en-US" sz="3600" dirty="0">
                <a:latin typeface="Century Gothic" panose="020B0502020202020204" pitchFamily="34" charset="0"/>
              </a:rPr>
              <a:t> (e.g., GDPR)</a:t>
            </a:r>
          </a:p>
          <a:p>
            <a:pPr marL="523875" indent="-523875">
              <a:spcBef>
                <a:spcPts val="1200"/>
              </a:spcBef>
              <a:buFont typeface="+mj-lt"/>
              <a:buAutoNum type="arabicPeriod"/>
            </a:pPr>
            <a:endParaRPr lang="en-US" sz="3600" dirty="0">
              <a:latin typeface="Century Gothic" panose="020B0502020202020204" pitchFamily="34" charset="0"/>
            </a:endParaRPr>
          </a:p>
          <a:p>
            <a:pPr marL="523875" indent="-523875">
              <a:spcBef>
                <a:spcPts val="1200"/>
              </a:spcBef>
              <a:buFont typeface="+mj-lt"/>
              <a:buAutoNum type="arabicPeriod"/>
            </a:pPr>
            <a:endParaRPr lang="en-US" sz="3600" dirty="0">
              <a:latin typeface="Century Gothic" panose="020B0502020202020204" pitchFamily="34" charset="0"/>
            </a:endParaRPr>
          </a:p>
        </p:txBody>
      </p:sp>
      <p:pic>
        <p:nvPicPr>
          <p:cNvPr id="30" name="Picture 29">
            <a:extLst>
              <a:ext uri="{FF2B5EF4-FFF2-40B4-BE49-F238E27FC236}">
                <a16:creationId xmlns:a16="http://schemas.microsoft.com/office/drawing/2014/main" id="{9B3600EA-425B-5E47-8EA4-CF19302FF4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48657" y="3282505"/>
            <a:ext cx="2057139" cy="1136539"/>
          </a:xfrm>
          <a:prstGeom prst="rect">
            <a:avLst/>
          </a:prstGeom>
        </p:spPr>
      </p:pic>
      <p:sp>
        <p:nvSpPr>
          <p:cNvPr id="3" name="Slide Number Placeholder 2">
            <a:extLst>
              <a:ext uri="{FF2B5EF4-FFF2-40B4-BE49-F238E27FC236}">
                <a16:creationId xmlns:a16="http://schemas.microsoft.com/office/drawing/2014/main" id="{580F196D-CDE3-0F4D-BD39-05C75A2BA407}"/>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11588581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14" y="1371631"/>
            <a:ext cx="6845685" cy="4148021"/>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a:stretch>
            <a:fillRect/>
          </a:stretch>
        </p:blipFill>
        <p:spPr>
          <a:xfrm>
            <a:off x="7118697" y="320852"/>
            <a:ext cx="679769" cy="6417025"/>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63247" y="7196304"/>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13" name="TextBox 12">
            <a:extLst>
              <a:ext uri="{FF2B5EF4-FFF2-40B4-BE49-F238E27FC236}">
                <a16:creationId xmlns:a16="http://schemas.microsoft.com/office/drawing/2014/main" id="{79FD2496-4019-6042-8526-A3631FAE0F48}"/>
              </a:ext>
            </a:extLst>
          </p:cNvPr>
          <p:cNvSpPr txBox="1"/>
          <p:nvPr/>
        </p:nvSpPr>
        <p:spPr>
          <a:xfrm>
            <a:off x="335570" y="644311"/>
            <a:ext cx="6224781" cy="830997"/>
          </a:xfrm>
          <a:prstGeom prst="rect">
            <a:avLst/>
          </a:prstGeom>
          <a:noFill/>
        </p:spPr>
        <p:txBody>
          <a:bodyPr wrap="none" rtlCol="0">
            <a:spAutoFit/>
          </a:bodyPr>
          <a:lstStyle/>
          <a:p>
            <a:r>
              <a:rPr lang="en-US" sz="4800" b="1" dirty="0">
                <a:latin typeface="Century Gothic" panose="020B0502020202020204" pitchFamily="34" charset="0"/>
              </a:rPr>
              <a:t>What is the output of</a:t>
            </a:r>
          </a:p>
        </p:txBody>
      </p:sp>
      <p:grpSp>
        <p:nvGrpSpPr>
          <p:cNvPr id="6" name="Group 5">
            <a:extLst>
              <a:ext uri="{FF2B5EF4-FFF2-40B4-BE49-F238E27FC236}">
                <a16:creationId xmlns:a16="http://schemas.microsoft.com/office/drawing/2014/main" id="{55488A44-2E92-7740-97B2-E823AEFEA628}"/>
              </a:ext>
            </a:extLst>
          </p:cNvPr>
          <p:cNvGrpSpPr/>
          <p:nvPr/>
        </p:nvGrpSpPr>
        <p:grpSpPr>
          <a:xfrm>
            <a:off x="8356812" y="4113280"/>
            <a:ext cx="2821606" cy="1881749"/>
            <a:chOff x="8423310" y="4047876"/>
            <a:chExt cx="2821606" cy="1881749"/>
          </a:xfrm>
        </p:grpSpPr>
        <p:grpSp>
          <p:nvGrpSpPr>
            <p:cNvPr id="33" name="Group 32">
              <a:extLst>
                <a:ext uri="{FF2B5EF4-FFF2-40B4-BE49-F238E27FC236}">
                  <a16:creationId xmlns:a16="http://schemas.microsoft.com/office/drawing/2014/main" id="{8D456E08-8B17-A24B-B9A2-CB74DA027B16}"/>
                </a:ext>
              </a:extLst>
            </p:cNvPr>
            <p:cNvGrpSpPr/>
            <p:nvPr/>
          </p:nvGrpSpPr>
          <p:grpSpPr>
            <a:xfrm rot="5400000">
              <a:off x="9191028" y="4519719"/>
              <a:ext cx="1175716" cy="1644095"/>
              <a:chOff x="5500116" y="2341794"/>
              <a:chExt cx="1277112" cy="1785885"/>
            </a:xfrm>
          </p:grpSpPr>
          <p:cxnSp>
            <p:nvCxnSpPr>
              <p:cNvPr id="58" name="Straight Connector 57">
                <a:extLst>
                  <a:ext uri="{FF2B5EF4-FFF2-40B4-BE49-F238E27FC236}">
                    <a16:creationId xmlns:a16="http://schemas.microsoft.com/office/drawing/2014/main" id="{7345D674-FD05-334A-B031-2AB0CC07570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F76346B9-78CA-074C-AC96-EF95A916FCC0}"/>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1AB555C0-4A8F-3B41-BB55-B85515C852D4}"/>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61F257B0-9F19-AD46-8E7F-C0EF572FFE47}"/>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63" name="Oval 62">
                <a:extLst>
                  <a:ext uri="{FF2B5EF4-FFF2-40B4-BE49-F238E27FC236}">
                    <a16:creationId xmlns:a16="http://schemas.microsoft.com/office/drawing/2014/main" id="{98AEB691-6A49-BB47-9F05-65404B0AEA6B}"/>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65" name="TextBox 64">
              <a:extLst>
                <a:ext uri="{FF2B5EF4-FFF2-40B4-BE49-F238E27FC236}">
                  <a16:creationId xmlns:a16="http://schemas.microsoft.com/office/drawing/2014/main" id="{68DB8F5C-FC12-5847-B6F3-3FF0B0A1A27D}"/>
                </a:ext>
              </a:extLst>
            </p:cNvPr>
            <p:cNvSpPr txBox="1"/>
            <p:nvPr/>
          </p:nvSpPr>
          <p:spPr>
            <a:xfrm>
              <a:off x="8423310" y="4047876"/>
              <a:ext cx="2821606" cy="523220"/>
            </a:xfrm>
            <a:prstGeom prst="rect">
              <a:avLst/>
            </a:prstGeom>
            <a:noFill/>
          </p:spPr>
          <p:txBody>
            <a:bodyPr wrap="none" rtlCol="0">
              <a:spAutoFit/>
            </a:bodyPr>
            <a:lstStyle/>
            <a:p>
              <a:r>
                <a:rPr lang="en-US" sz="2800" b="1" dirty="0">
                  <a:latin typeface="Century Gothic" panose="020B0502020202020204" pitchFamily="34" charset="0"/>
                </a:rPr>
                <a:t>Trained Models</a:t>
              </a:r>
            </a:p>
          </p:txBody>
        </p:sp>
      </p:grpSp>
      <p:grpSp>
        <p:nvGrpSpPr>
          <p:cNvPr id="8" name="Group 7">
            <a:extLst>
              <a:ext uri="{FF2B5EF4-FFF2-40B4-BE49-F238E27FC236}">
                <a16:creationId xmlns:a16="http://schemas.microsoft.com/office/drawing/2014/main" id="{6500345F-F6D5-1F46-A6B8-93417D868DE6}"/>
              </a:ext>
            </a:extLst>
          </p:cNvPr>
          <p:cNvGrpSpPr/>
          <p:nvPr/>
        </p:nvGrpSpPr>
        <p:grpSpPr>
          <a:xfrm>
            <a:off x="7798466" y="760876"/>
            <a:ext cx="4047903" cy="2670001"/>
            <a:chOff x="7798466" y="760876"/>
            <a:chExt cx="4047903" cy="2670001"/>
          </a:xfrm>
        </p:grpSpPr>
        <p:grpSp>
          <p:nvGrpSpPr>
            <p:cNvPr id="5" name="Group 4">
              <a:extLst>
                <a:ext uri="{FF2B5EF4-FFF2-40B4-BE49-F238E27FC236}">
                  <a16:creationId xmlns:a16="http://schemas.microsoft.com/office/drawing/2014/main" id="{8EFB659E-78CD-784E-BCA0-6C7653086CC5}"/>
                </a:ext>
              </a:extLst>
            </p:cNvPr>
            <p:cNvGrpSpPr/>
            <p:nvPr/>
          </p:nvGrpSpPr>
          <p:grpSpPr>
            <a:xfrm>
              <a:off x="7798466" y="760876"/>
              <a:ext cx="4047903" cy="2264393"/>
              <a:chOff x="7721437" y="1043185"/>
              <a:chExt cx="4047903" cy="2264393"/>
            </a:xfrm>
          </p:grpSpPr>
          <p:pic>
            <p:nvPicPr>
              <p:cNvPr id="3" name="Picture 2">
                <a:extLst>
                  <a:ext uri="{FF2B5EF4-FFF2-40B4-BE49-F238E27FC236}">
                    <a16:creationId xmlns:a16="http://schemas.microsoft.com/office/drawing/2014/main" id="{555009E2-219D-574D-B158-5554655547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7065" y="1667250"/>
                <a:ext cx="3627957" cy="1640328"/>
              </a:xfrm>
              <a:prstGeom prst="rect">
                <a:avLst/>
              </a:prstGeom>
              <a:ln>
                <a:solidFill>
                  <a:schemeClr val="tx1"/>
                </a:solidFill>
              </a:ln>
            </p:spPr>
          </p:pic>
          <p:sp>
            <p:nvSpPr>
              <p:cNvPr id="4" name="TextBox 3">
                <a:extLst>
                  <a:ext uri="{FF2B5EF4-FFF2-40B4-BE49-F238E27FC236}">
                    <a16:creationId xmlns:a16="http://schemas.microsoft.com/office/drawing/2014/main" id="{F72F9D29-E379-F34A-A84C-F7C3BB6428BF}"/>
                  </a:ext>
                </a:extLst>
              </p:cNvPr>
              <p:cNvSpPr txBox="1"/>
              <p:nvPr/>
            </p:nvSpPr>
            <p:spPr>
              <a:xfrm>
                <a:off x="7721437" y="1043185"/>
                <a:ext cx="4047903" cy="523220"/>
              </a:xfrm>
              <a:prstGeom prst="rect">
                <a:avLst/>
              </a:prstGeom>
              <a:noFill/>
            </p:spPr>
            <p:txBody>
              <a:bodyPr wrap="none" rtlCol="0">
                <a:spAutoFit/>
              </a:bodyPr>
              <a:lstStyle/>
              <a:p>
                <a:r>
                  <a:rPr lang="en-US" sz="2800" b="1" dirty="0">
                    <a:latin typeface="Century Gothic" panose="020B0502020202020204" pitchFamily="34" charset="0"/>
                  </a:rPr>
                  <a:t>Reports &amp; Dashboards</a:t>
                </a:r>
              </a:p>
            </p:txBody>
          </p:sp>
        </p:grpSp>
        <p:sp>
          <p:nvSpPr>
            <p:cNvPr id="7" name="TextBox 6">
              <a:extLst>
                <a:ext uri="{FF2B5EF4-FFF2-40B4-BE49-F238E27FC236}">
                  <a16:creationId xmlns:a16="http://schemas.microsoft.com/office/drawing/2014/main" id="{1BF7A856-F1BE-0D44-B7AB-4346C83C199D}"/>
                </a:ext>
              </a:extLst>
            </p:cNvPr>
            <p:cNvSpPr txBox="1"/>
            <p:nvPr/>
          </p:nvSpPr>
          <p:spPr>
            <a:xfrm>
              <a:off x="9059729" y="3061545"/>
              <a:ext cx="1415772" cy="369332"/>
            </a:xfrm>
            <a:prstGeom prst="rect">
              <a:avLst/>
            </a:prstGeom>
            <a:noFill/>
          </p:spPr>
          <p:txBody>
            <a:bodyPr wrap="none" rtlCol="0">
              <a:spAutoFit/>
            </a:bodyPr>
            <a:lstStyle/>
            <a:p>
              <a:r>
                <a:rPr lang="en-US" dirty="0"/>
                <a:t>(insights …)</a:t>
              </a:r>
            </a:p>
          </p:txBody>
        </p:sp>
      </p:grpSp>
      <p:sp>
        <p:nvSpPr>
          <p:cNvPr id="9" name="TextBox 8">
            <a:extLst>
              <a:ext uri="{FF2B5EF4-FFF2-40B4-BE49-F238E27FC236}">
                <a16:creationId xmlns:a16="http://schemas.microsoft.com/office/drawing/2014/main" id="{EB44183C-849B-2844-82E2-FCFEA45CE85F}"/>
              </a:ext>
            </a:extLst>
          </p:cNvPr>
          <p:cNvSpPr txBox="1"/>
          <p:nvPr/>
        </p:nvSpPr>
        <p:spPr>
          <a:xfrm rot="20491335">
            <a:off x="8134846" y="5018284"/>
            <a:ext cx="2908168" cy="830997"/>
          </a:xfrm>
          <a:prstGeom prst="rect">
            <a:avLst/>
          </a:prstGeom>
          <a:noFill/>
        </p:spPr>
        <p:txBody>
          <a:bodyPr wrap="none" rtlCol="0">
            <a:spAutoFit/>
          </a:bodyPr>
          <a:lstStyle/>
          <a:p>
            <a:r>
              <a:rPr lang="en-US" sz="4800" b="1" dirty="0">
                <a:solidFill>
                  <a:schemeClr val="accent4"/>
                </a:solidFill>
                <a:latin typeface="Century Gothic" panose="020B0502020202020204" pitchFamily="34" charset="0"/>
              </a:rPr>
              <a:t>Bad Idea</a:t>
            </a:r>
          </a:p>
        </p:txBody>
      </p:sp>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0739" y="3694912"/>
            <a:ext cx="2057139" cy="1136539"/>
          </a:xfrm>
          <a:prstGeom prst="rect">
            <a:avLst/>
          </a:prstGeom>
        </p:spPr>
      </p:pic>
      <p:sp>
        <p:nvSpPr>
          <p:cNvPr id="2" name="Slide Number Placeholder 1">
            <a:extLst>
              <a:ext uri="{FF2B5EF4-FFF2-40B4-BE49-F238E27FC236}">
                <a16:creationId xmlns:a16="http://schemas.microsoft.com/office/drawing/2014/main" id="{15557343-9CD1-D945-850E-B772F97002CA}"/>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141198108"/>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14" y="1371631"/>
            <a:ext cx="6845685" cy="4148021"/>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a:stretch>
            <a:fillRect/>
          </a:stretch>
        </p:blipFill>
        <p:spPr>
          <a:xfrm>
            <a:off x="7118697" y="320852"/>
            <a:ext cx="679769" cy="6417025"/>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63247" y="7196304"/>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13" name="TextBox 12">
            <a:extLst>
              <a:ext uri="{FF2B5EF4-FFF2-40B4-BE49-F238E27FC236}">
                <a16:creationId xmlns:a16="http://schemas.microsoft.com/office/drawing/2014/main" id="{79FD2496-4019-6042-8526-A3631FAE0F48}"/>
              </a:ext>
            </a:extLst>
          </p:cNvPr>
          <p:cNvSpPr txBox="1"/>
          <p:nvPr/>
        </p:nvSpPr>
        <p:spPr>
          <a:xfrm>
            <a:off x="335570" y="644311"/>
            <a:ext cx="6224781" cy="830997"/>
          </a:xfrm>
          <a:prstGeom prst="rect">
            <a:avLst/>
          </a:prstGeom>
          <a:noFill/>
        </p:spPr>
        <p:txBody>
          <a:bodyPr wrap="none" rtlCol="0">
            <a:spAutoFit/>
          </a:bodyPr>
          <a:lstStyle/>
          <a:p>
            <a:r>
              <a:rPr lang="en-US" sz="4800" b="1" dirty="0">
                <a:latin typeface="Century Gothic" panose="020B0502020202020204" pitchFamily="34" charset="0"/>
              </a:rPr>
              <a:t>What is the output of</a:t>
            </a:r>
          </a:p>
        </p:txBody>
      </p:sp>
      <p:grpSp>
        <p:nvGrpSpPr>
          <p:cNvPr id="8" name="Group 7">
            <a:extLst>
              <a:ext uri="{FF2B5EF4-FFF2-40B4-BE49-F238E27FC236}">
                <a16:creationId xmlns:a16="http://schemas.microsoft.com/office/drawing/2014/main" id="{6500345F-F6D5-1F46-A6B8-93417D868DE6}"/>
              </a:ext>
            </a:extLst>
          </p:cNvPr>
          <p:cNvGrpSpPr/>
          <p:nvPr/>
        </p:nvGrpSpPr>
        <p:grpSpPr>
          <a:xfrm>
            <a:off x="7798466" y="760876"/>
            <a:ext cx="4047903" cy="2670001"/>
            <a:chOff x="7798466" y="760876"/>
            <a:chExt cx="4047903" cy="2670001"/>
          </a:xfrm>
        </p:grpSpPr>
        <p:grpSp>
          <p:nvGrpSpPr>
            <p:cNvPr id="5" name="Group 4">
              <a:extLst>
                <a:ext uri="{FF2B5EF4-FFF2-40B4-BE49-F238E27FC236}">
                  <a16:creationId xmlns:a16="http://schemas.microsoft.com/office/drawing/2014/main" id="{8EFB659E-78CD-784E-BCA0-6C7653086CC5}"/>
                </a:ext>
              </a:extLst>
            </p:cNvPr>
            <p:cNvGrpSpPr/>
            <p:nvPr/>
          </p:nvGrpSpPr>
          <p:grpSpPr>
            <a:xfrm>
              <a:off x="7798466" y="760876"/>
              <a:ext cx="4047903" cy="2264393"/>
              <a:chOff x="7721437" y="1043185"/>
              <a:chExt cx="4047903" cy="2264393"/>
            </a:xfrm>
          </p:grpSpPr>
          <p:pic>
            <p:nvPicPr>
              <p:cNvPr id="3" name="Picture 2">
                <a:extLst>
                  <a:ext uri="{FF2B5EF4-FFF2-40B4-BE49-F238E27FC236}">
                    <a16:creationId xmlns:a16="http://schemas.microsoft.com/office/drawing/2014/main" id="{555009E2-219D-574D-B158-5554655547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7065" y="1667250"/>
                <a:ext cx="3627957" cy="1640328"/>
              </a:xfrm>
              <a:prstGeom prst="rect">
                <a:avLst/>
              </a:prstGeom>
              <a:ln>
                <a:solidFill>
                  <a:schemeClr val="tx1"/>
                </a:solidFill>
              </a:ln>
            </p:spPr>
          </p:pic>
          <p:sp>
            <p:nvSpPr>
              <p:cNvPr id="4" name="TextBox 3">
                <a:extLst>
                  <a:ext uri="{FF2B5EF4-FFF2-40B4-BE49-F238E27FC236}">
                    <a16:creationId xmlns:a16="http://schemas.microsoft.com/office/drawing/2014/main" id="{F72F9D29-E379-F34A-A84C-F7C3BB6428BF}"/>
                  </a:ext>
                </a:extLst>
              </p:cNvPr>
              <p:cNvSpPr txBox="1"/>
              <p:nvPr/>
            </p:nvSpPr>
            <p:spPr>
              <a:xfrm>
                <a:off x="7721437" y="1043185"/>
                <a:ext cx="4047903" cy="523220"/>
              </a:xfrm>
              <a:prstGeom prst="rect">
                <a:avLst/>
              </a:prstGeom>
              <a:noFill/>
            </p:spPr>
            <p:txBody>
              <a:bodyPr wrap="none" rtlCol="0">
                <a:spAutoFit/>
              </a:bodyPr>
              <a:lstStyle/>
              <a:p>
                <a:r>
                  <a:rPr lang="en-US" sz="2800" b="1" dirty="0">
                    <a:latin typeface="Century Gothic" panose="020B0502020202020204" pitchFamily="34" charset="0"/>
                  </a:rPr>
                  <a:t>Reports &amp; Dashboards</a:t>
                </a:r>
              </a:p>
            </p:txBody>
          </p:sp>
        </p:grpSp>
        <p:sp>
          <p:nvSpPr>
            <p:cNvPr id="7" name="TextBox 6">
              <a:extLst>
                <a:ext uri="{FF2B5EF4-FFF2-40B4-BE49-F238E27FC236}">
                  <a16:creationId xmlns:a16="http://schemas.microsoft.com/office/drawing/2014/main" id="{1BF7A856-F1BE-0D44-B7AB-4346C83C199D}"/>
                </a:ext>
              </a:extLst>
            </p:cNvPr>
            <p:cNvSpPr txBox="1"/>
            <p:nvPr/>
          </p:nvSpPr>
          <p:spPr>
            <a:xfrm>
              <a:off x="9059729" y="3061545"/>
              <a:ext cx="1415772" cy="369332"/>
            </a:xfrm>
            <a:prstGeom prst="rect">
              <a:avLst/>
            </a:prstGeom>
            <a:noFill/>
          </p:spPr>
          <p:txBody>
            <a:bodyPr wrap="none" rtlCol="0">
              <a:spAutoFit/>
            </a:bodyPr>
            <a:lstStyle/>
            <a:p>
              <a:r>
                <a:rPr lang="en-US" dirty="0"/>
                <a:t>(insights …)</a:t>
              </a:r>
            </a:p>
          </p:txBody>
        </p:sp>
      </p:grpSp>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0739" y="3694912"/>
            <a:ext cx="2057139" cy="1136539"/>
          </a:xfrm>
          <a:prstGeom prst="rect">
            <a:avLst/>
          </a:prstGeom>
        </p:spPr>
      </p:pic>
      <p:grpSp>
        <p:nvGrpSpPr>
          <p:cNvPr id="2" name="Group 1">
            <a:extLst>
              <a:ext uri="{FF2B5EF4-FFF2-40B4-BE49-F238E27FC236}">
                <a16:creationId xmlns:a16="http://schemas.microsoft.com/office/drawing/2014/main" id="{3448A9AD-3C12-1840-BD03-12FB041F0AA5}"/>
              </a:ext>
            </a:extLst>
          </p:cNvPr>
          <p:cNvGrpSpPr/>
          <p:nvPr/>
        </p:nvGrpSpPr>
        <p:grpSpPr>
          <a:xfrm>
            <a:off x="8534177" y="4415172"/>
            <a:ext cx="2466875" cy="1874558"/>
            <a:chOff x="8458248" y="4263181"/>
            <a:chExt cx="2466875" cy="1874558"/>
          </a:xfrm>
        </p:grpSpPr>
        <p:sp>
          <p:nvSpPr>
            <p:cNvPr id="32" name="Can 31">
              <a:extLst>
                <a:ext uri="{FF2B5EF4-FFF2-40B4-BE49-F238E27FC236}">
                  <a16:creationId xmlns:a16="http://schemas.microsoft.com/office/drawing/2014/main" id="{3C2017F2-FDB7-B046-A575-DA1A4B4E66A3}"/>
                </a:ext>
              </a:extLst>
            </p:cNvPr>
            <p:cNvSpPr/>
            <p:nvPr/>
          </p:nvSpPr>
          <p:spPr>
            <a:xfrm rot="16200000">
              <a:off x="10354529" y="4893034"/>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4" name="Can 33">
              <a:extLst>
                <a:ext uri="{FF2B5EF4-FFF2-40B4-BE49-F238E27FC236}">
                  <a16:creationId xmlns:a16="http://schemas.microsoft.com/office/drawing/2014/main" id="{A9A4203B-C597-1744-A5AF-B909A308E3AC}"/>
                </a:ext>
              </a:extLst>
            </p:cNvPr>
            <p:cNvSpPr/>
            <p:nvPr/>
          </p:nvSpPr>
          <p:spPr>
            <a:xfrm rot="16200000">
              <a:off x="8826688" y="4395424"/>
              <a:ext cx="203018" cy="938170"/>
            </a:xfrm>
            <a:prstGeom prst="can">
              <a:avLst>
                <a:gd name="adj" fmla="val 45106"/>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5" name="Can 34">
              <a:extLst>
                <a:ext uri="{FF2B5EF4-FFF2-40B4-BE49-F238E27FC236}">
                  <a16:creationId xmlns:a16="http://schemas.microsoft.com/office/drawing/2014/main" id="{F278CA1A-C768-584B-A69D-7AA06C9AF93A}"/>
                </a:ext>
              </a:extLst>
            </p:cNvPr>
            <p:cNvSpPr/>
            <p:nvPr/>
          </p:nvSpPr>
          <p:spPr>
            <a:xfrm rot="14400000">
              <a:off x="9570449" y="4176769"/>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6" name="Can 35">
              <a:extLst>
                <a:ext uri="{FF2B5EF4-FFF2-40B4-BE49-F238E27FC236}">
                  <a16:creationId xmlns:a16="http://schemas.microsoft.com/office/drawing/2014/main" id="{2DAE9321-23BA-CA4C-BE71-2206D340CC12}"/>
                </a:ext>
              </a:extLst>
            </p:cNvPr>
            <p:cNvSpPr/>
            <p:nvPr/>
          </p:nvSpPr>
          <p:spPr>
            <a:xfrm rot="16200000">
              <a:off x="10354527" y="3960836"/>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7" name="Can 36">
              <a:extLst>
                <a:ext uri="{FF2B5EF4-FFF2-40B4-BE49-F238E27FC236}">
                  <a16:creationId xmlns:a16="http://schemas.microsoft.com/office/drawing/2014/main" id="{C55AE8BA-9477-FF45-BC6E-86CE3DCA4E52}"/>
                </a:ext>
              </a:extLst>
            </p:cNvPr>
            <p:cNvSpPr/>
            <p:nvPr/>
          </p:nvSpPr>
          <p:spPr>
            <a:xfrm rot="16200000">
              <a:off x="9156069" y="4571097"/>
              <a:ext cx="203018" cy="1598659"/>
            </a:xfrm>
            <a:prstGeom prst="can">
              <a:avLst>
                <a:gd name="adj" fmla="val 43095"/>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8" name="Can 37">
              <a:extLst>
                <a:ext uri="{FF2B5EF4-FFF2-40B4-BE49-F238E27FC236}">
                  <a16:creationId xmlns:a16="http://schemas.microsoft.com/office/drawing/2014/main" id="{C2230863-A2FC-204C-8ADB-0901DD0E0B6D}"/>
                </a:ext>
              </a:extLst>
            </p:cNvPr>
            <p:cNvSpPr/>
            <p:nvPr/>
          </p:nvSpPr>
          <p:spPr>
            <a:xfrm rot="18265628">
              <a:off x="9528299" y="4641432"/>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9" name="Oval 38">
              <a:extLst>
                <a:ext uri="{FF2B5EF4-FFF2-40B4-BE49-F238E27FC236}">
                  <a16:creationId xmlns:a16="http://schemas.microsoft.com/office/drawing/2014/main" id="{06D51379-0144-9949-BA7E-5F1A5581A7A3}"/>
                </a:ext>
              </a:extLst>
            </p:cNvPr>
            <p:cNvSpPr/>
            <p:nvPr/>
          </p:nvSpPr>
          <p:spPr>
            <a:xfrm>
              <a:off x="9902199" y="426318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0" name="Oval 39">
              <a:extLst>
                <a:ext uri="{FF2B5EF4-FFF2-40B4-BE49-F238E27FC236}">
                  <a16:creationId xmlns:a16="http://schemas.microsoft.com/office/drawing/2014/main" id="{723F1269-617D-7D4E-84F4-F22EB2581BC0}"/>
                </a:ext>
              </a:extLst>
            </p:cNvPr>
            <p:cNvSpPr/>
            <p:nvPr/>
          </p:nvSpPr>
          <p:spPr>
            <a:xfrm>
              <a:off x="9134529" y="4677126"/>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1" name="Oval 40">
              <a:extLst>
                <a:ext uri="{FF2B5EF4-FFF2-40B4-BE49-F238E27FC236}">
                  <a16:creationId xmlns:a16="http://schemas.microsoft.com/office/drawing/2014/main" id="{6AADED9D-BD91-0C45-AA06-E3640CD4A7F6}"/>
                </a:ext>
              </a:extLst>
            </p:cNvPr>
            <p:cNvSpPr/>
            <p:nvPr/>
          </p:nvSpPr>
          <p:spPr>
            <a:xfrm>
              <a:off x="9800601" y="5158629"/>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2" name="Can 41">
              <a:extLst>
                <a:ext uri="{FF2B5EF4-FFF2-40B4-BE49-F238E27FC236}">
                  <a16:creationId xmlns:a16="http://schemas.microsoft.com/office/drawing/2014/main" id="{A889801F-59C7-764B-8BF6-83B780A0E2A6}"/>
                </a:ext>
              </a:extLst>
            </p:cNvPr>
            <p:cNvSpPr/>
            <p:nvPr/>
          </p:nvSpPr>
          <p:spPr>
            <a:xfrm rot="16200000">
              <a:off x="9590609" y="4718385"/>
              <a:ext cx="203018" cy="2466010"/>
            </a:xfrm>
            <a:prstGeom prst="can">
              <a:avLst>
                <a:gd name="adj" fmla="val 47117"/>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3" name="Oval 42">
              <a:extLst>
                <a:ext uri="{FF2B5EF4-FFF2-40B4-BE49-F238E27FC236}">
                  <a16:creationId xmlns:a16="http://schemas.microsoft.com/office/drawing/2014/main" id="{DCE4EBE6-E9EE-D44B-9A93-009AAFA18F5D}"/>
                </a:ext>
              </a:extLst>
            </p:cNvPr>
            <p:cNvSpPr/>
            <p:nvPr/>
          </p:nvSpPr>
          <p:spPr>
            <a:xfrm>
              <a:off x="8858870"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4" name="Oval 43">
              <a:extLst>
                <a:ext uri="{FF2B5EF4-FFF2-40B4-BE49-F238E27FC236}">
                  <a16:creationId xmlns:a16="http://schemas.microsoft.com/office/drawing/2014/main" id="{200D0D9B-F2E0-4B4C-B773-225B710FE533}"/>
                </a:ext>
              </a:extLst>
            </p:cNvPr>
            <p:cNvSpPr/>
            <p:nvPr/>
          </p:nvSpPr>
          <p:spPr>
            <a:xfrm>
              <a:off x="9547240"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5" name="Oval 44">
              <a:extLst>
                <a:ext uri="{FF2B5EF4-FFF2-40B4-BE49-F238E27FC236}">
                  <a16:creationId xmlns:a16="http://schemas.microsoft.com/office/drawing/2014/main" id="{4816B97F-A027-7B49-AAA9-149AEC627E5B}"/>
                </a:ext>
              </a:extLst>
            </p:cNvPr>
            <p:cNvSpPr/>
            <p:nvPr/>
          </p:nvSpPr>
          <p:spPr>
            <a:xfrm>
              <a:off x="10257663"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grpSp>
      <p:sp>
        <p:nvSpPr>
          <p:cNvPr id="46" name="TextBox 45">
            <a:extLst>
              <a:ext uri="{FF2B5EF4-FFF2-40B4-BE49-F238E27FC236}">
                <a16:creationId xmlns:a16="http://schemas.microsoft.com/office/drawing/2014/main" id="{771214B9-677F-C44F-A261-504A8C83EAC4}"/>
              </a:ext>
            </a:extLst>
          </p:cNvPr>
          <p:cNvSpPr txBox="1"/>
          <p:nvPr/>
        </p:nvSpPr>
        <p:spPr>
          <a:xfrm>
            <a:off x="8228953" y="3784601"/>
            <a:ext cx="3158237" cy="523220"/>
          </a:xfrm>
          <a:prstGeom prst="rect">
            <a:avLst/>
          </a:prstGeom>
          <a:noFill/>
        </p:spPr>
        <p:txBody>
          <a:bodyPr wrap="none" rtlCol="0">
            <a:spAutoFit/>
          </a:bodyPr>
          <a:lstStyle/>
          <a:p>
            <a:r>
              <a:rPr lang="en-US" sz="2800" b="1" dirty="0">
                <a:latin typeface="Century Gothic" panose="020B0502020202020204" pitchFamily="34" charset="0"/>
              </a:rPr>
              <a:t>Training Pipelines</a:t>
            </a:r>
          </a:p>
        </p:txBody>
      </p:sp>
      <p:sp>
        <p:nvSpPr>
          <p:cNvPr id="6" name="Slide Number Placeholder 5">
            <a:extLst>
              <a:ext uri="{FF2B5EF4-FFF2-40B4-BE49-F238E27FC236}">
                <a16:creationId xmlns:a16="http://schemas.microsoft.com/office/drawing/2014/main" id="{48000E15-71D8-E24F-9EE6-964EBEFEFA99}"/>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51090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24EF8-DEDD-524A-ACE0-F1957815765D}"/>
              </a:ext>
            </a:extLst>
          </p:cNvPr>
          <p:cNvSpPr>
            <a:spLocks noGrp="1"/>
          </p:cNvSpPr>
          <p:nvPr>
            <p:ph type="title"/>
          </p:nvPr>
        </p:nvSpPr>
        <p:spPr>
          <a:xfrm>
            <a:off x="536143" y="180549"/>
            <a:ext cx="10801350" cy="1643592"/>
          </a:xfrm>
        </p:spPr>
        <p:txBody>
          <a:bodyPr/>
          <a:lstStyle/>
          <a:p>
            <a:r>
              <a:rPr lang="en-US" dirty="0"/>
              <a:t>Training Pipelines Capture the </a:t>
            </a:r>
            <a:br>
              <a:rPr lang="en-US" dirty="0"/>
            </a:br>
            <a:r>
              <a:rPr lang="en-US" b="1" dirty="0"/>
              <a:t>Code</a:t>
            </a:r>
            <a:r>
              <a:rPr lang="en-US" dirty="0"/>
              <a:t> and </a:t>
            </a:r>
            <a:r>
              <a:rPr lang="en-US" b="1" dirty="0"/>
              <a:t>Data Dependencies</a:t>
            </a:r>
          </a:p>
        </p:txBody>
      </p:sp>
      <p:sp>
        <p:nvSpPr>
          <p:cNvPr id="5" name="Content Placeholder 4">
            <a:extLst>
              <a:ext uri="{FF2B5EF4-FFF2-40B4-BE49-F238E27FC236}">
                <a16:creationId xmlns:a16="http://schemas.microsoft.com/office/drawing/2014/main" id="{998844EE-24FD-4540-ABDB-9AE8B3E74632}"/>
              </a:ext>
            </a:extLst>
          </p:cNvPr>
          <p:cNvSpPr>
            <a:spLocks noGrp="1"/>
          </p:cNvSpPr>
          <p:nvPr>
            <p:ph idx="1"/>
          </p:nvPr>
        </p:nvSpPr>
        <p:spPr>
          <a:xfrm>
            <a:off x="821893" y="1906978"/>
            <a:ext cx="10515600" cy="838012"/>
          </a:xfrm>
        </p:spPr>
        <p:txBody>
          <a:bodyPr/>
          <a:lstStyle/>
          <a:p>
            <a:r>
              <a:rPr lang="en-US" dirty="0"/>
              <a:t>Description of how to train the model from data sources</a:t>
            </a:r>
          </a:p>
          <a:p>
            <a:endParaRPr lang="en-US" dirty="0"/>
          </a:p>
          <a:p>
            <a:endParaRPr lang="en-US" dirty="0"/>
          </a:p>
          <a:p>
            <a:endParaRPr lang="en-US" dirty="0"/>
          </a:p>
          <a:p>
            <a:endParaRPr lang="en-US" dirty="0"/>
          </a:p>
        </p:txBody>
      </p:sp>
      <p:grpSp>
        <p:nvGrpSpPr>
          <p:cNvPr id="6" name="Group 5">
            <a:extLst>
              <a:ext uri="{FF2B5EF4-FFF2-40B4-BE49-F238E27FC236}">
                <a16:creationId xmlns:a16="http://schemas.microsoft.com/office/drawing/2014/main" id="{4B7CC9FC-E879-474A-BE30-46746A387092}"/>
              </a:ext>
            </a:extLst>
          </p:cNvPr>
          <p:cNvGrpSpPr/>
          <p:nvPr/>
        </p:nvGrpSpPr>
        <p:grpSpPr>
          <a:xfrm>
            <a:off x="4838218" y="3164436"/>
            <a:ext cx="2466875" cy="1874558"/>
            <a:chOff x="8458248" y="4263181"/>
            <a:chExt cx="2466875" cy="1874558"/>
          </a:xfrm>
        </p:grpSpPr>
        <p:sp>
          <p:nvSpPr>
            <p:cNvPr id="7" name="Can 6">
              <a:extLst>
                <a:ext uri="{FF2B5EF4-FFF2-40B4-BE49-F238E27FC236}">
                  <a16:creationId xmlns:a16="http://schemas.microsoft.com/office/drawing/2014/main" id="{04DA6F03-8474-9D4B-9A9D-1250AC826995}"/>
                </a:ext>
              </a:extLst>
            </p:cNvPr>
            <p:cNvSpPr/>
            <p:nvPr/>
          </p:nvSpPr>
          <p:spPr>
            <a:xfrm rot="16200000">
              <a:off x="10354529" y="4893034"/>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8" name="Can 7">
              <a:extLst>
                <a:ext uri="{FF2B5EF4-FFF2-40B4-BE49-F238E27FC236}">
                  <a16:creationId xmlns:a16="http://schemas.microsoft.com/office/drawing/2014/main" id="{845C4456-889D-FA4A-A023-517DD9E32C99}"/>
                </a:ext>
              </a:extLst>
            </p:cNvPr>
            <p:cNvSpPr/>
            <p:nvPr/>
          </p:nvSpPr>
          <p:spPr>
            <a:xfrm rot="16200000">
              <a:off x="8826688" y="4395424"/>
              <a:ext cx="203018" cy="938170"/>
            </a:xfrm>
            <a:prstGeom prst="can">
              <a:avLst>
                <a:gd name="adj" fmla="val 45106"/>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9" name="Can 8">
              <a:extLst>
                <a:ext uri="{FF2B5EF4-FFF2-40B4-BE49-F238E27FC236}">
                  <a16:creationId xmlns:a16="http://schemas.microsoft.com/office/drawing/2014/main" id="{16F53004-86B5-334B-AEB7-793034DB2C67}"/>
                </a:ext>
              </a:extLst>
            </p:cNvPr>
            <p:cNvSpPr/>
            <p:nvPr/>
          </p:nvSpPr>
          <p:spPr>
            <a:xfrm rot="14400000">
              <a:off x="9570449" y="4176769"/>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0" name="Can 9">
              <a:extLst>
                <a:ext uri="{FF2B5EF4-FFF2-40B4-BE49-F238E27FC236}">
                  <a16:creationId xmlns:a16="http://schemas.microsoft.com/office/drawing/2014/main" id="{E292D551-2D46-704F-B5FA-997481156D09}"/>
                </a:ext>
              </a:extLst>
            </p:cNvPr>
            <p:cNvSpPr/>
            <p:nvPr/>
          </p:nvSpPr>
          <p:spPr>
            <a:xfrm rot="16200000">
              <a:off x="10354527" y="3960836"/>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1" name="Can 10">
              <a:extLst>
                <a:ext uri="{FF2B5EF4-FFF2-40B4-BE49-F238E27FC236}">
                  <a16:creationId xmlns:a16="http://schemas.microsoft.com/office/drawing/2014/main" id="{68D376F7-138C-7943-8DC1-72DE3180E938}"/>
                </a:ext>
              </a:extLst>
            </p:cNvPr>
            <p:cNvSpPr/>
            <p:nvPr/>
          </p:nvSpPr>
          <p:spPr>
            <a:xfrm rot="16200000">
              <a:off x="9156069" y="4571097"/>
              <a:ext cx="203018" cy="1598659"/>
            </a:xfrm>
            <a:prstGeom prst="can">
              <a:avLst>
                <a:gd name="adj" fmla="val 43095"/>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2" name="Can 11">
              <a:extLst>
                <a:ext uri="{FF2B5EF4-FFF2-40B4-BE49-F238E27FC236}">
                  <a16:creationId xmlns:a16="http://schemas.microsoft.com/office/drawing/2014/main" id="{1643FC7C-772F-7D46-B20D-0134A509634D}"/>
                </a:ext>
              </a:extLst>
            </p:cNvPr>
            <p:cNvSpPr/>
            <p:nvPr/>
          </p:nvSpPr>
          <p:spPr>
            <a:xfrm rot="18265628">
              <a:off x="9528299" y="4641432"/>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3" name="Oval 12">
              <a:extLst>
                <a:ext uri="{FF2B5EF4-FFF2-40B4-BE49-F238E27FC236}">
                  <a16:creationId xmlns:a16="http://schemas.microsoft.com/office/drawing/2014/main" id="{5273A40C-B8AC-EE43-B6A2-171AC0E06B1E}"/>
                </a:ext>
              </a:extLst>
            </p:cNvPr>
            <p:cNvSpPr/>
            <p:nvPr/>
          </p:nvSpPr>
          <p:spPr>
            <a:xfrm>
              <a:off x="9902199" y="426318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4" name="Oval 13">
              <a:extLst>
                <a:ext uri="{FF2B5EF4-FFF2-40B4-BE49-F238E27FC236}">
                  <a16:creationId xmlns:a16="http://schemas.microsoft.com/office/drawing/2014/main" id="{2D44F88D-5447-0046-B670-90CE20171252}"/>
                </a:ext>
              </a:extLst>
            </p:cNvPr>
            <p:cNvSpPr/>
            <p:nvPr/>
          </p:nvSpPr>
          <p:spPr>
            <a:xfrm>
              <a:off x="9134529" y="4677126"/>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5" name="Oval 14">
              <a:extLst>
                <a:ext uri="{FF2B5EF4-FFF2-40B4-BE49-F238E27FC236}">
                  <a16:creationId xmlns:a16="http://schemas.microsoft.com/office/drawing/2014/main" id="{9F0F8FE7-A2E7-644E-A744-6C7A6D8ACAC0}"/>
                </a:ext>
              </a:extLst>
            </p:cNvPr>
            <p:cNvSpPr/>
            <p:nvPr/>
          </p:nvSpPr>
          <p:spPr>
            <a:xfrm>
              <a:off x="9800601" y="5158629"/>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6" name="Can 15">
              <a:extLst>
                <a:ext uri="{FF2B5EF4-FFF2-40B4-BE49-F238E27FC236}">
                  <a16:creationId xmlns:a16="http://schemas.microsoft.com/office/drawing/2014/main" id="{711DE149-FC5B-BA42-AADC-54CAA2BD6326}"/>
                </a:ext>
              </a:extLst>
            </p:cNvPr>
            <p:cNvSpPr/>
            <p:nvPr/>
          </p:nvSpPr>
          <p:spPr>
            <a:xfrm rot="16200000">
              <a:off x="9590609" y="4718385"/>
              <a:ext cx="203018" cy="2466010"/>
            </a:xfrm>
            <a:prstGeom prst="can">
              <a:avLst>
                <a:gd name="adj" fmla="val 47117"/>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7" name="Oval 16">
              <a:extLst>
                <a:ext uri="{FF2B5EF4-FFF2-40B4-BE49-F238E27FC236}">
                  <a16:creationId xmlns:a16="http://schemas.microsoft.com/office/drawing/2014/main" id="{B041AC6D-8165-B144-B316-9F0BBB2A1BD1}"/>
                </a:ext>
              </a:extLst>
            </p:cNvPr>
            <p:cNvSpPr/>
            <p:nvPr/>
          </p:nvSpPr>
          <p:spPr>
            <a:xfrm>
              <a:off x="8858870"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8" name="Oval 17">
              <a:extLst>
                <a:ext uri="{FF2B5EF4-FFF2-40B4-BE49-F238E27FC236}">
                  <a16:creationId xmlns:a16="http://schemas.microsoft.com/office/drawing/2014/main" id="{7C8A0491-93F4-2146-8D80-07A87731F194}"/>
                </a:ext>
              </a:extLst>
            </p:cNvPr>
            <p:cNvSpPr/>
            <p:nvPr/>
          </p:nvSpPr>
          <p:spPr>
            <a:xfrm>
              <a:off x="9547240"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9" name="Oval 18">
              <a:extLst>
                <a:ext uri="{FF2B5EF4-FFF2-40B4-BE49-F238E27FC236}">
                  <a16:creationId xmlns:a16="http://schemas.microsoft.com/office/drawing/2014/main" id="{D26199AC-174D-DF41-AE1C-1703C4D2CAE2}"/>
                </a:ext>
              </a:extLst>
            </p:cNvPr>
            <p:cNvSpPr/>
            <p:nvPr/>
          </p:nvSpPr>
          <p:spPr>
            <a:xfrm>
              <a:off x="10257663"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grpSp>
      <p:grpSp>
        <p:nvGrpSpPr>
          <p:cNvPr id="22" name="Group 21">
            <a:extLst>
              <a:ext uri="{FF2B5EF4-FFF2-40B4-BE49-F238E27FC236}">
                <a16:creationId xmlns:a16="http://schemas.microsoft.com/office/drawing/2014/main" id="{6FF3AACE-BB97-1142-958A-4313786DC157}"/>
              </a:ext>
            </a:extLst>
          </p:cNvPr>
          <p:cNvGrpSpPr/>
          <p:nvPr/>
        </p:nvGrpSpPr>
        <p:grpSpPr>
          <a:xfrm>
            <a:off x="526907" y="3224657"/>
            <a:ext cx="2883587" cy="1944707"/>
            <a:chOff x="-4341332" y="2995831"/>
            <a:chExt cx="1831947" cy="1235475"/>
          </a:xfrm>
        </p:grpSpPr>
        <p:sp>
          <p:nvSpPr>
            <p:cNvPr id="23" name="TextBox 22">
              <a:extLst>
                <a:ext uri="{FF2B5EF4-FFF2-40B4-BE49-F238E27FC236}">
                  <a16:creationId xmlns:a16="http://schemas.microsoft.com/office/drawing/2014/main" id="{8B6FB854-71E0-3E45-9FCA-5386C675097F}"/>
                </a:ext>
              </a:extLst>
            </p:cNvPr>
            <p:cNvSpPr txBox="1"/>
            <p:nvPr/>
          </p:nvSpPr>
          <p:spPr>
            <a:xfrm>
              <a:off x="-4341332" y="3638527"/>
              <a:ext cx="840375" cy="527933"/>
            </a:xfrm>
            <a:prstGeom prst="rect">
              <a:avLst/>
            </a:prstGeom>
            <a:noFill/>
          </p:spPr>
          <p:txBody>
            <a:bodyPr wrap="none" rtlCol="0">
              <a:spAutoFit/>
            </a:bodyPr>
            <a:lstStyle/>
            <a:p>
              <a:pPr algn="r" defTabSz="914377"/>
              <a:r>
                <a:rPr lang="en-US" sz="2400" dirty="0">
                  <a:solidFill>
                    <a:srgbClr val="000000"/>
                  </a:solidFill>
                  <a:latin typeface="Century Gothic" charset="0"/>
                  <a:ea typeface="Century Gothic" charset="0"/>
                  <a:cs typeface="Century Gothic" charset="0"/>
                </a:rPr>
                <a:t>Training</a:t>
              </a:r>
              <a:br>
                <a:rPr lang="en-US" sz="2400" dirty="0">
                  <a:solidFill>
                    <a:srgbClr val="000000"/>
                  </a:solidFill>
                  <a:latin typeface="Century Gothic" charset="0"/>
                  <a:ea typeface="Century Gothic" charset="0"/>
                  <a:cs typeface="Century Gothic" charset="0"/>
                </a:rPr>
              </a:br>
              <a:r>
                <a:rPr lang="en-US" sz="2400" dirty="0">
                  <a:solidFill>
                    <a:srgbClr val="000000"/>
                  </a:solidFill>
                  <a:latin typeface="Century Gothic" charset="0"/>
                  <a:ea typeface="Century Gothic" charset="0"/>
                  <a:cs typeface="Century Gothic" charset="0"/>
                </a:rPr>
                <a:t>Data</a:t>
              </a:r>
            </a:p>
          </p:txBody>
        </p:sp>
        <p:grpSp>
          <p:nvGrpSpPr>
            <p:cNvPr id="24" name="Group 23">
              <a:extLst>
                <a:ext uri="{FF2B5EF4-FFF2-40B4-BE49-F238E27FC236}">
                  <a16:creationId xmlns:a16="http://schemas.microsoft.com/office/drawing/2014/main" id="{7F366AD5-000B-4F45-A2C8-C99EE83B932A}"/>
                </a:ext>
              </a:extLst>
            </p:cNvPr>
            <p:cNvGrpSpPr/>
            <p:nvPr/>
          </p:nvGrpSpPr>
          <p:grpSpPr>
            <a:xfrm>
              <a:off x="-3649164" y="2995831"/>
              <a:ext cx="1139779" cy="1235475"/>
              <a:chOff x="-2858272" y="3203590"/>
              <a:chExt cx="1139779" cy="1235475"/>
            </a:xfrm>
          </p:grpSpPr>
          <p:sp>
            <p:nvSpPr>
              <p:cNvPr id="25" name="Can 24">
                <a:extLst>
                  <a:ext uri="{FF2B5EF4-FFF2-40B4-BE49-F238E27FC236}">
                    <a16:creationId xmlns:a16="http://schemas.microsoft.com/office/drawing/2014/main" id="{25F52612-7D79-9746-AE83-0D707689C714}"/>
                  </a:ext>
                </a:extLst>
              </p:cNvPr>
              <p:cNvSpPr/>
              <p:nvPr/>
            </p:nvSpPr>
            <p:spPr>
              <a:xfrm>
                <a:off x="-2858272" y="3203590"/>
                <a:ext cx="759853" cy="708338"/>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26" name="Can 25">
                <a:extLst>
                  <a:ext uri="{FF2B5EF4-FFF2-40B4-BE49-F238E27FC236}">
                    <a16:creationId xmlns:a16="http://schemas.microsoft.com/office/drawing/2014/main" id="{5CF60235-381D-474A-B7A0-EC0A917086F7}"/>
                  </a:ext>
                </a:extLst>
              </p:cNvPr>
              <p:cNvSpPr/>
              <p:nvPr/>
            </p:nvSpPr>
            <p:spPr>
              <a:xfrm>
                <a:off x="-2676664" y="3442158"/>
                <a:ext cx="759853" cy="708338"/>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27" name="Can 26">
                <a:extLst>
                  <a:ext uri="{FF2B5EF4-FFF2-40B4-BE49-F238E27FC236}">
                    <a16:creationId xmlns:a16="http://schemas.microsoft.com/office/drawing/2014/main" id="{5B7FBED3-8056-C243-B93B-FF5F1D5B1AA4}"/>
                  </a:ext>
                </a:extLst>
              </p:cNvPr>
              <p:cNvSpPr/>
              <p:nvPr/>
            </p:nvSpPr>
            <p:spPr>
              <a:xfrm>
                <a:off x="-2478346" y="3730727"/>
                <a:ext cx="759853" cy="708338"/>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grpSp>
      </p:grpSp>
      <p:sp>
        <p:nvSpPr>
          <p:cNvPr id="37" name="TextBox 36">
            <a:extLst>
              <a:ext uri="{FF2B5EF4-FFF2-40B4-BE49-F238E27FC236}">
                <a16:creationId xmlns:a16="http://schemas.microsoft.com/office/drawing/2014/main" id="{1C216E18-8AC4-BB43-918B-03D009667FB9}"/>
              </a:ext>
            </a:extLst>
          </p:cNvPr>
          <p:cNvSpPr txBox="1"/>
          <p:nvPr/>
        </p:nvSpPr>
        <p:spPr>
          <a:xfrm>
            <a:off x="4500574" y="2599512"/>
            <a:ext cx="3158237" cy="523220"/>
          </a:xfrm>
          <a:prstGeom prst="rect">
            <a:avLst/>
          </a:prstGeom>
          <a:noFill/>
        </p:spPr>
        <p:txBody>
          <a:bodyPr wrap="none" rtlCol="0">
            <a:spAutoFit/>
          </a:bodyPr>
          <a:lstStyle/>
          <a:p>
            <a:r>
              <a:rPr lang="en-US" sz="2800" b="1" dirty="0">
                <a:latin typeface="Century Gothic" panose="020B0502020202020204" pitchFamily="34" charset="0"/>
              </a:rPr>
              <a:t>Training Pipelines</a:t>
            </a:r>
          </a:p>
        </p:txBody>
      </p:sp>
      <p:sp>
        <p:nvSpPr>
          <p:cNvPr id="38" name="Down Arrow 37">
            <a:extLst>
              <a:ext uri="{FF2B5EF4-FFF2-40B4-BE49-F238E27FC236}">
                <a16:creationId xmlns:a16="http://schemas.microsoft.com/office/drawing/2014/main" id="{5DC60DEA-A02E-6E46-83A1-87BFAC1A84EA}"/>
              </a:ext>
            </a:extLst>
          </p:cNvPr>
          <p:cNvSpPr/>
          <p:nvPr/>
        </p:nvSpPr>
        <p:spPr>
          <a:xfrm rot="16200000">
            <a:off x="3878426" y="3892257"/>
            <a:ext cx="506802" cy="539214"/>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9" name="Down Arrow 38">
            <a:extLst>
              <a:ext uri="{FF2B5EF4-FFF2-40B4-BE49-F238E27FC236}">
                <a16:creationId xmlns:a16="http://schemas.microsoft.com/office/drawing/2014/main" id="{9AF1632A-D5AC-CB4E-A131-A832C3B33172}"/>
              </a:ext>
            </a:extLst>
          </p:cNvPr>
          <p:cNvSpPr/>
          <p:nvPr/>
        </p:nvSpPr>
        <p:spPr>
          <a:xfrm rot="16200000">
            <a:off x="7786944" y="3838606"/>
            <a:ext cx="506802" cy="539214"/>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grpSp>
        <p:nvGrpSpPr>
          <p:cNvPr id="40" name="Group 39">
            <a:extLst>
              <a:ext uri="{FF2B5EF4-FFF2-40B4-BE49-F238E27FC236}">
                <a16:creationId xmlns:a16="http://schemas.microsoft.com/office/drawing/2014/main" id="{4D769F73-8755-6D4D-BF2F-F86269DF707B}"/>
              </a:ext>
            </a:extLst>
          </p:cNvPr>
          <p:cNvGrpSpPr/>
          <p:nvPr/>
        </p:nvGrpSpPr>
        <p:grpSpPr>
          <a:xfrm>
            <a:off x="8840333" y="3247160"/>
            <a:ext cx="2788792" cy="1850965"/>
            <a:chOff x="2596097" y="2693881"/>
            <a:chExt cx="2020775" cy="1341220"/>
          </a:xfrm>
        </p:grpSpPr>
        <p:sp>
          <p:nvSpPr>
            <p:cNvPr id="41" name="TextBox 40">
              <a:extLst>
                <a:ext uri="{FF2B5EF4-FFF2-40B4-BE49-F238E27FC236}">
                  <a16:creationId xmlns:a16="http://schemas.microsoft.com/office/drawing/2014/main" id="{2E3DAFE3-F4E5-5A48-B12F-0C193BA834EE}"/>
                </a:ext>
              </a:extLst>
            </p:cNvPr>
            <p:cNvSpPr txBox="1"/>
            <p:nvPr/>
          </p:nvSpPr>
          <p:spPr>
            <a:xfrm>
              <a:off x="3689727" y="3108318"/>
              <a:ext cx="927145" cy="602145"/>
            </a:xfrm>
            <a:prstGeom prst="rect">
              <a:avLst/>
            </a:prstGeom>
            <a:noFill/>
          </p:spPr>
          <p:txBody>
            <a:bodyPr wrap="none" rtlCol="0">
              <a:spAutoFit/>
            </a:bodyPr>
            <a:lstStyle/>
            <a:p>
              <a:pPr defTabSz="914377"/>
              <a:r>
                <a:rPr lang="en-US" sz="2400" dirty="0">
                  <a:solidFill>
                    <a:srgbClr val="000000"/>
                  </a:solidFill>
                  <a:latin typeface="Century Gothic" charset="0"/>
                  <a:ea typeface="Century Gothic" charset="0"/>
                  <a:cs typeface="Century Gothic" charset="0"/>
                </a:rPr>
                <a:t>Trained</a:t>
              </a:r>
            </a:p>
            <a:p>
              <a:pPr defTabSz="914377"/>
              <a:r>
                <a:rPr lang="en-US" sz="2400" dirty="0">
                  <a:solidFill>
                    <a:srgbClr val="000000"/>
                  </a:solidFill>
                  <a:latin typeface="Century Gothic" charset="0"/>
                  <a:ea typeface="Century Gothic" charset="0"/>
                  <a:cs typeface="Century Gothic" charset="0"/>
                </a:rPr>
                <a:t>Models</a:t>
              </a:r>
            </a:p>
          </p:txBody>
        </p:sp>
        <p:grpSp>
          <p:nvGrpSpPr>
            <p:cNvPr id="42" name="Group 41">
              <a:extLst>
                <a:ext uri="{FF2B5EF4-FFF2-40B4-BE49-F238E27FC236}">
                  <a16:creationId xmlns:a16="http://schemas.microsoft.com/office/drawing/2014/main" id="{ECD3F13C-7776-1840-9E21-6FA8AA000CCE}"/>
                </a:ext>
              </a:extLst>
            </p:cNvPr>
            <p:cNvGrpSpPr/>
            <p:nvPr/>
          </p:nvGrpSpPr>
          <p:grpSpPr>
            <a:xfrm>
              <a:off x="2596097" y="2693881"/>
              <a:ext cx="1081517" cy="1341220"/>
              <a:chOff x="2641346" y="2683561"/>
              <a:chExt cx="1081517" cy="1341220"/>
            </a:xfrm>
          </p:grpSpPr>
          <p:grpSp>
            <p:nvGrpSpPr>
              <p:cNvPr id="43" name="Group 42">
                <a:extLst>
                  <a:ext uri="{FF2B5EF4-FFF2-40B4-BE49-F238E27FC236}">
                    <a16:creationId xmlns:a16="http://schemas.microsoft.com/office/drawing/2014/main" id="{A33F3B2F-E5E0-804A-9889-53772FE1E2FC}"/>
                  </a:ext>
                </a:extLst>
              </p:cNvPr>
              <p:cNvGrpSpPr/>
              <p:nvPr/>
            </p:nvGrpSpPr>
            <p:grpSpPr>
              <a:xfrm rot="5400000">
                <a:off x="2754268" y="2570639"/>
                <a:ext cx="566910" cy="792754"/>
                <a:chOff x="5500116" y="2341794"/>
                <a:chExt cx="1277112" cy="1785885"/>
              </a:xfrm>
            </p:grpSpPr>
            <p:cxnSp>
              <p:nvCxnSpPr>
                <p:cNvPr id="68" name="Straight Connector 67">
                  <a:extLst>
                    <a:ext uri="{FF2B5EF4-FFF2-40B4-BE49-F238E27FC236}">
                      <a16:creationId xmlns:a16="http://schemas.microsoft.com/office/drawing/2014/main" id="{B49CBCA5-A04A-CA4A-B078-2AE770E4ADA3}"/>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576ED122-92F4-064F-B021-960AB20912F7}"/>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7FD2DD91-AFCF-A049-BCF1-3001C4AE8810}"/>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1627137D-02E2-1E44-9F09-02F7CC3DCDB3}"/>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73" name="Oval 72">
                  <a:extLst>
                    <a:ext uri="{FF2B5EF4-FFF2-40B4-BE49-F238E27FC236}">
                      <a16:creationId xmlns:a16="http://schemas.microsoft.com/office/drawing/2014/main" id="{8D5218B2-062A-A14F-9507-1C6A06316E31}"/>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grpSp>
            <p:nvGrpSpPr>
              <p:cNvPr id="44" name="Group 43">
                <a:extLst>
                  <a:ext uri="{FF2B5EF4-FFF2-40B4-BE49-F238E27FC236}">
                    <a16:creationId xmlns:a16="http://schemas.microsoft.com/office/drawing/2014/main" id="{54BD88D8-B287-1343-84DB-4DCBA8673D03}"/>
                  </a:ext>
                </a:extLst>
              </p:cNvPr>
              <p:cNvGrpSpPr/>
              <p:nvPr/>
            </p:nvGrpSpPr>
            <p:grpSpPr>
              <a:xfrm rot="5400000">
                <a:off x="2842235" y="2803802"/>
                <a:ext cx="566910" cy="792754"/>
                <a:chOff x="5500116" y="2341794"/>
                <a:chExt cx="1277112" cy="1785885"/>
              </a:xfrm>
            </p:grpSpPr>
            <p:cxnSp>
              <p:nvCxnSpPr>
                <p:cNvPr id="61" name="Straight Connector 60">
                  <a:extLst>
                    <a:ext uri="{FF2B5EF4-FFF2-40B4-BE49-F238E27FC236}">
                      <a16:creationId xmlns:a16="http://schemas.microsoft.com/office/drawing/2014/main" id="{3F217B29-1490-C74C-A1BB-CB82DB3A8D40}"/>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E8A9EA5C-9316-1C4A-8BBF-5D7DD7EBF510}"/>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90EB4F45-4E5E-494B-B978-A6E76350CFDC}"/>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B2F2D270-8299-7C48-B6D5-A8CCE19CB39B}"/>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66" name="Oval 65">
                  <a:extLst>
                    <a:ext uri="{FF2B5EF4-FFF2-40B4-BE49-F238E27FC236}">
                      <a16:creationId xmlns:a16="http://schemas.microsoft.com/office/drawing/2014/main" id="{8A7EE3A5-E912-4747-95E6-FEB265510605}"/>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grpSp>
            <p:nvGrpSpPr>
              <p:cNvPr id="45" name="Group 44">
                <a:extLst>
                  <a:ext uri="{FF2B5EF4-FFF2-40B4-BE49-F238E27FC236}">
                    <a16:creationId xmlns:a16="http://schemas.microsoft.com/office/drawing/2014/main" id="{FCB62E67-0B77-F044-B227-19414CD08E77}"/>
                  </a:ext>
                </a:extLst>
              </p:cNvPr>
              <p:cNvGrpSpPr/>
              <p:nvPr/>
            </p:nvGrpSpPr>
            <p:grpSpPr>
              <a:xfrm rot="5400000">
                <a:off x="2949393" y="3066181"/>
                <a:ext cx="566910" cy="792754"/>
                <a:chOff x="5500116" y="2341794"/>
                <a:chExt cx="1277112" cy="1785885"/>
              </a:xfrm>
            </p:grpSpPr>
            <p:cxnSp>
              <p:nvCxnSpPr>
                <p:cNvPr id="54" name="Straight Connector 53">
                  <a:extLst>
                    <a:ext uri="{FF2B5EF4-FFF2-40B4-BE49-F238E27FC236}">
                      <a16:creationId xmlns:a16="http://schemas.microsoft.com/office/drawing/2014/main" id="{FCEE91B0-8C57-1E41-8FB9-3745F97DCAE1}"/>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CB51FB20-15E7-6E45-A18E-DBD6EB1B811C}"/>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37CDE649-EA2A-8B48-A910-4FD4F2893678}"/>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BE8A84FE-A188-9147-9553-A862F9B6EC23}"/>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9" name="Oval 58">
                  <a:extLst>
                    <a:ext uri="{FF2B5EF4-FFF2-40B4-BE49-F238E27FC236}">
                      <a16:creationId xmlns:a16="http://schemas.microsoft.com/office/drawing/2014/main" id="{AD9FC41D-BD8A-FD4B-913E-C4976550E345}"/>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grpSp>
            <p:nvGrpSpPr>
              <p:cNvPr id="46" name="Group 45">
                <a:extLst>
                  <a:ext uri="{FF2B5EF4-FFF2-40B4-BE49-F238E27FC236}">
                    <a16:creationId xmlns:a16="http://schemas.microsoft.com/office/drawing/2014/main" id="{039C9096-3FBA-5D48-BDD1-B64F4CF30705}"/>
                  </a:ext>
                </a:extLst>
              </p:cNvPr>
              <p:cNvGrpSpPr/>
              <p:nvPr/>
            </p:nvGrpSpPr>
            <p:grpSpPr>
              <a:xfrm rot="5400000">
                <a:off x="3043031" y="3344949"/>
                <a:ext cx="566910" cy="792754"/>
                <a:chOff x="5500116" y="2341794"/>
                <a:chExt cx="1277112" cy="1785885"/>
              </a:xfrm>
            </p:grpSpPr>
            <p:cxnSp>
              <p:nvCxnSpPr>
                <p:cNvPr id="47" name="Straight Connector 46">
                  <a:extLst>
                    <a:ext uri="{FF2B5EF4-FFF2-40B4-BE49-F238E27FC236}">
                      <a16:creationId xmlns:a16="http://schemas.microsoft.com/office/drawing/2014/main" id="{94BB92BF-6AA1-A640-B91D-2C48447E4FF5}"/>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5F6B4834-0F07-224A-A3DB-DFC5D64A6D19}"/>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052FCB3C-0975-4649-83B4-4BBDF40E41C2}"/>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4240DF96-040C-E149-B512-B2109E4C3116}"/>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2" name="Oval 51">
                  <a:extLst>
                    <a:ext uri="{FF2B5EF4-FFF2-40B4-BE49-F238E27FC236}">
                      <a16:creationId xmlns:a16="http://schemas.microsoft.com/office/drawing/2014/main" id="{293EA5EE-936A-034E-8B0D-5B7D9F2A936F}"/>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grpSp>
      </p:grpSp>
      <p:sp>
        <p:nvSpPr>
          <p:cNvPr id="76" name="TextBox 75">
            <a:extLst>
              <a:ext uri="{FF2B5EF4-FFF2-40B4-BE49-F238E27FC236}">
                <a16:creationId xmlns:a16="http://schemas.microsoft.com/office/drawing/2014/main" id="{83819F08-7AF5-F74E-BE00-BD027DF6A724}"/>
              </a:ext>
            </a:extLst>
          </p:cNvPr>
          <p:cNvSpPr txBox="1"/>
          <p:nvPr/>
        </p:nvSpPr>
        <p:spPr>
          <a:xfrm>
            <a:off x="5290625" y="5540637"/>
            <a:ext cx="4871847" cy="1031051"/>
          </a:xfrm>
          <a:prstGeom prst="rect">
            <a:avLst/>
          </a:prstGeom>
        </p:spPr>
        <p:txBody>
          <a:bodyPr wrap="none" rtlCol="0">
            <a:spAutoFit/>
          </a:bodyPr>
          <a:lstStyle/>
          <a:p>
            <a:pPr>
              <a:spcBef>
                <a:spcPts val="600"/>
              </a:spcBef>
              <a:tabLst>
                <a:tab pos="1185863" algn="l"/>
              </a:tabLst>
            </a:pPr>
            <a:r>
              <a:rPr lang="en-US" sz="2800" dirty="0">
                <a:sym typeface="Wingdings" pitchFamily="2" charset="2"/>
              </a:rPr>
              <a:t>Training Pipelines  Code  </a:t>
            </a:r>
          </a:p>
          <a:p>
            <a:pPr>
              <a:spcBef>
                <a:spcPts val="600"/>
              </a:spcBef>
              <a:tabLst>
                <a:tab pos="1185863" algn="l"/>
              </a:tabLst>
            </a:pPr>
            <a:r>
              <a:rPr lang="en-US" sz="2800" dirty="0">
                <a:sym typeface="Wingdings" pitchFamily="2" charset="2"/>
              </a:rPr>
              <a:t>Trained Models  Binaries</a:t>
            </a:r>
          </a:p>
        </p:txBody>
      </p:sp>
      <p:grpSp>
        <p:nvGrpSpPr>
          <p:cNvPr id="80" name="Group 79">
            <a:extLst>
              <a:ext uri="{FF2B5EF4-FFF2-40B4-BE49-F238E27FC236}">
                <a16:creationId xmlns:a16="http://schemas.microsoft.com/office/drawing/2014/main" id="{A26918F5-2BED-2544-9BF0-B1501B25E607}"/>
              </a:ext>
            </a:extLst>
          </p:cNvPr>
          <p:cNvGrpSpPr/>
          <p:nvPr/>
        </p:nvGrpSpPr>
        <p:grpSpPr>
          <a:xfrm>
            <a:off x="3245842" y="5459932"/>
            <a:ext cx="2009289" cy="1200329"/>
            <a:chOff x="3245842" y="5459932"/>
            <a:chExt cx="2009289" cy="1200329"/>
          </a:xfrm>
        </p:grpSpPr>
        <p:sp>
          <p:nvSpPr>
            <p:cNvPr id="75" name="TextBox 74">
              <a:extLst>
                <a:ext uri="{FF2B5EF4-FFF2-40B4-BE49-F238E27FC236}">
                  <a16:creationId xmlns:a16="http://schemas.microsoft.com/office/drawing/2014/main" id="{DE36DB43-D6A4-0642-90EF-596A1DD8A264}"/>
                </a:ext>
              </a:extLst>
            </p:cNvPr>
            <p:cNvSpPr txBox="1"/>
            <p:nvPr/>
          </p:nvSpPr>
          <p:spPr>
            <a:xfrm>
              <a:off x="3245842" y="5459932"/>
              <a:ext cx="1941557" cy="1200329"/>
            </a:xfrm>
            <a:prstGeom prst="rect">
              <a:avLst/>
            </a:prstGeom>
          </p:spPr>
          <p:txBody>
            <a:bodyPr wrap="none" rtlCol="0">
              <a:spAutoFit/>
            </a:bodyPr>
            <a:lstStyle/>
            <a:p>
              <a:pPr algn="r"/>
              <a:r>
                <a:rPr lang="en-US" sz="2400" dirty="0"/>
                <a:t>Software</a:t>
              </a:r>
              <a:br>
                <a:rPr lang="en-US" sz="2400" dirty="0"/>
              </a:br>
              <a:r>
                <a:rPr lang="en-US" sz="2400" dirty="0"/>
                <a:t>Engineering</a:t>
              </a:r>
            </a:p>
            <a:p>
              <a:pPr algn="r"/>
              <a:r>
                <a:rPr lang="en-US" sz="2400" dirty="0"/>
                <a:t>Analogy</a:t>
              </a:r>
            </a:p>
          </p:txBody>
        </p:sp>
        <p:cxnSp>
          <p:nvCxnSpPr>
            <p:cNvPr id="78" name="Straight Connector 77">
              <a:extLst>
                <a:ext uri="{FF2B5EF4-FFF2-40B4-BE49-F238E27FC236}">
                  <a16:creationId xmlns:a16="http://schemas.microsoft.com/office/drawing/2014/main" id="{CAD630E0-6357-1447-B9F0-C8FE875B7C5E}"/>
                </a:ext>
              </a:extLst>
            </p:cNvPr>
            <p:cNvCxnSpPr/>
            <p:nvPr/>
          </p:nvCxnSpPr>
          <p:spPr>
            <a:xfrm>
              <a:off x="5255131" y="5604755"/>
              <a:ext cx="0" cy="975680"/>
            </a:xfrm>
            <a:prstGeom prst="line">
              <a:avLst/>
            </a:prstGeom>
          </p:spPr>
          <p:style>
            <a:lnRef idx="3">
              <a:schemeClr val="dk1"/>
            </a:lnRef>
            <a:fillRef idx="0">
              <a:schemeClr val="dk1"/>
            </a:fillRef>
            <a:effectRef idx="2">
              <a:schemeClr val="dk1"/>
            </a:effectRef>
            <a:fontRef idx="minor">
              <a:schemeClr val="tx1"/>
            </a:fontRef>
          </p:style>
        </p:cxnSp>
      </p:grpSp>
      <p:sp>
        <p:nvSpPr>
          <p:cNvPr id="2" name="Slide Number Placeholder 1">
            <a:extLst>
              <a:ext uri="{FF2B5EF4-FFF2-40B4-BE49-F238E27FC236}">
                <a16:creationId xmlns:a16="http://schemas.microsoft.com/office/drawing/2014/main" id="{6D3454C5-0A68-FB41-9582-B7E9CD928BC7}"/>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26</a:t>
            </a:fld>
            <a:endParaRPr lang="en-US">
              <a:solidFill>
                <a:srgbClr val="000000">
                  <a:tint val="75000"/>
                </a:srgbClr>
              </a:solidFill>
              <a:uFillTx/>
            </a:endParaRPr>
          </a:p>
        </p:txBody>
      </p:sp>
    </p:spTree>
    <p:extLst>
      <p:ext uri="{BB962C8B-B14F-4D97-AF65-F5344CB8AC3E}">
        <p14:creationId xmlns:p14="http://schemas.microsoft.com/office/powerpoint/2010/main" val="1327969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6">
                                            <p:txEl>
                                              <p:pRg st="0" end="0"/>
                                            </p:txEl>
                                          </p:spTgt>
                                        </p:tgtEl>
                                        <p:attrNameLst>
                                          <p:attrName>style.visibility</p:attrName>
                                        </p:attrNameLst>
                                      </p:cBhvr>
                                      <p:to>
                                        <p:strVal val="visible"/>
                                      </p:to>
                                    </p:set>
                                    <p:animEffect transition="in" filter="fade">
                                      <p:cBhvr>
                                        <p:cTn id="28" dur="500"/>
                                        <p:tgtEl>
                                          <p:spTgt spid="7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6">
                                            <p:txEl>
                                              <p:pRg st="1" end="1"/>
                                            </p:txEl>
                                          </p:spTgt>
                                        </p:tgtEl>
                                        <p:attrNameLst>
                                          <p:attrName>style.visibility</p:attrName>
                                        </p:attrNameLst>
                                      </p:cBhvr>
                                      <p:to>
                                        <p:strVal val="visible"/>
                                      </p:to>
                                    </p:set>
                                    <p:animEffect transition="in" filter="fade">
                                      <p:cBhvr>
                                        <p:cTn id="33" dur="500"/>
                                        <p:tgtEl>
                                          <p:spTgt spid="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76"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14" y="1371631"/>
            <a:ext cx="6845685" cy="4148021"/>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6675" y="50957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a:stretch>
            <a:fillRect/>
          </a:stretch>
        </p:blipFill>
        <p:spPr>
          <a:xfrm>
            <a:off x="7118697" y="320852"/>
            <a:ext cx="679769" cy="6417025"/>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63247" y="7196304"/>
            <a:ext cx="2138049" cy="113653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13" name="TextBox 12">
            <a:extLst>
              <a:ext uri="{FF2B5EF4-FFF2-40B4-BE49-F238E27FC236}">
                <a16:creationId xmlns:a16="http://schemas.microsoft.com/office/drawing/2014/main" id="{79FD2496-4019-6042-8526-A3631FAE0F48}"/>
              </a:ext>
            </a:extLst>
          </p:cNvPr>
          <p:cNvSpPr txBox="1"/>
          <p:nvPr/>
        </p:nvSpPr>
        <p:spPr>
          <a:xfrm>
            <a:off x="335570" y="644311"/>
            <a:ext cx="6224781" cy="830997"/>
          </a:xfrm>
          <a:prstGeom prst="rect">
            <a:avLst/>
          </a:prstGeom>
          <a:noFill/>
        </p:spPr>
        <p:txBody>
          <a:bodyPr wrap="none" rtlCol="0">
            <a:spAutoFit/>
          </a:bodyPr>
          <a:lstStyle/>
          <a:p>
            <a:r>
              <a:rPr lang="en-US" sz="4800" b="1" dirty="0">
                <a:latin typeface="Century Gothic" panose="020B0502020202020204" pitchFamily="34" charset="0"/>
              </a:rPr>
              <a:t>What is the output of</a:t>
            </a:r>
          </a:p>
        </p:txBody>
      </p:sp>
      <p:grpSp>
        <p:nvGrpSpPr>
          <p:cNvPr id="8" name="Group 7">
            <a:extLst>
              <a:ext uri="{FF2B5EF4-FFF2-40B4-BE49-F238E27FC236}">
                <a16:creationId xmlns:a16="http://schemas.microsoft.com/office/drawing/2014/main" id="{6500345F-F6D5-1F46-A6B8-93417D868DE6}"/>
              </a:ext>
            </a:extLst>
          </p:cNvPr>
          <p:cNvGrpSpPr/>
          <p:nvPr/>
        </p:nvGrpSpPr>
        <p:grpSpPr>
          <a:xfrm>
            <a:off x="7798466" y="760876"/>
            <a:ext cx="4047903" cy="2670001"/>
            <a:chOff x="7798466" y="760876"/>
            <a:chExt cx="4047903" cy="2670001"/>
          </a:xfrm>
        </p:grpSpPr>
        <p:grpSp>
          <p:nvGrpSpPr>
            <p:cNvPr id="5" name="Group 4">
              <a:extLst>
                <a:ext uri="{FF2B5EF4-FFF2-40B4-BE49-F238E27FC236}">
                  <a16:creationId xmlns:a16="http://schemas.microsoft.com/office/drawing/2014/main" id="{8EFB659E-78CD-784E-BCA0-6C7653086CC5}"/>
                </a:ext>
              </a:extLst>
            </p:cNvPr>
            <p:cNvGrpSpPr/>
            <p:nvPr/>
          </p:nvGrpSpPr>
          <p:grpSpPr>
            <a:xfrm>
              <a:off x="7798466" y="760876"/>
              <a:ext cx="4047903" cy="2264393"/>
              <a:chOff x="7721437" y="1043185"/>
              <a:chExt cx="4047903" cy="2264393"/>
            </a:xfrm>
          </p:grpSpPr>
          <p:pic>
            <p:nvPicPr>
              <p:cNvPr id="3" name="Picture 2">
                <a:extLst>
                  <a:ext uri="{FF2B5EF4-FFF2-40B4-BE49-F238E27FC236}">
                    <a16:creationId xmlns:a16="http://schemas.microsoft.com/office/drawing/2014/main" id="{555009E2-219D-574D-B158-5554655547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7065" y="1667250"/>
                <a:ext cx="3627957" cy="1640328"/>
              </a:xfrm>
              <a:prstGeom prst="rect">
                <a:avLst/>
              </a:prstGeom>
              <a:ln>
                <a:solidFill>
                  <a:schemeClr val="tx1"/>
                </a:solidFill>
              </a:ln>
            </p:spPr>
          </p:pic>
          <p:sp>
            <p:nvSpPr>
              <p:cNvPr id="4" name="TextBox 3">
                <a:extLst>
                  <a:ext uri="{FF2B5EF4-FFF2-40B4-BE49-F238E27FC236}">
                    <a16:creationId xmlns:a16="http://schemas.microsoft.com/office/drawing/2014/main" id="{F72F9D29-E379-F34A-A84C-F7C3BB6428BF}"/>
                  </a:ext>
                </a:extLst>
              </p:cNvPr>
              <p:cNvSpPr txBox="1"/>
              <p:nvPr/>
            </p:nvSpPr>
            <p:spPr>
              <a:xfrm>
                <a:off x="7721437" y="1043185"/>
                <a:ext cx="4047903" cy="523220"/>
              </a:xfrm>
              <a:prstGeom prst="rect">
                <a:avLst/>
              </a:prstGeom>
              <a:noFill/>
            </p:spPr>
            <p:txBody>
              <a:bodyPr wrap="none" rtlCol="0">
                <a:spAutoFit/>
              </a:bodyPr>
              <a:lstStyle/>
              <a:p>
                <a:r>
                  <a:rPr lang="en-US" sz="2800" b="1" dirty="0">
                    <a:latin typeface="Century Gothic" panose="020B0502020202020204" pitchFamily="34" charset="0"/>
                  </a:rPr>
                  <a:t>Reports &amp; Dashboards</a:t>
                </a:r>
              </a:p>
            </p:txBody>
          </p:sp>
        </p:grpSp>
        <p:sp>
          <p:nvSpPr>
            <p:cNvPr id="7" name="TextBox 6">
              <a:extLst>
                <a:ext uri="{FF2B5EF4-FFF2-40B4-BE49-F238E27FC236}">
                  <a16:creationId xmlns:a16="http://schemas.microsoft.com/office/drawing/2014/main" id="{1BF7A856-F1BE-0D44-B7AB-4346C83C199D}"/>
                </a:ext>
              </a:extLst>
            </p:cNvPr>
            <p:cNvSpPr txBox="1"/>
            <p:nvPr/>
          </p:nvSpPr>
          <p:spPr>
            <a:xfrm>
              <a:off x="9059729" y="3061545"/>
              <a:ext cx="1415772" cy="369332"/>
            </a:xfrm>
            <a:prstGeom prst="rect">
              <a:avLst/>
            </a:prstGeom>
            <a:noFill/>
          </p:spPr>
          <p:txBody>
            <a:bodyPr wrap="none" rtlCol="0">
              <a:spAutoFit/>
            </a:bodyPr>
            <a:lstStyle/>
            <a:p>
              <a:r>
                <a:rPr lang="en-US" dirty="0"/>
                <a:t>(insights …)</a:t>
              </a:r>
            </a:p>
          </p:txBody>
        </p:sp>
      </p:grpSp>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0739" y="3694912"/>
            <a:ext cx="2057139" cy="1136539"/>
          </a:xfrm>
          <a:prstGeom prst="rect">
            <a:avLst/>
          </a:prstGeom>
        </p:spPr>
      </p:pic>
      <p:grpSp>
        <p:nvGrpSpPr>
          <p:cNvPr id="2" name="Group 1">
            <a:extLst>
              <a:ext uri="{FF2B5EF4-FFF2-40B4-BE49-F238E27FC236}">
                <a16:creationId xmlns:a16="http://schemas.microsoft.com/office/drawing/2014/main" id="{3448A9AD-3C12-1840-BD03-12FB041F0AA5}"/>
              </a:ext>
            </a:extLst>
          </p:cNvPr>
          <p:cNvGrpSpPr/>
          <p:nvPr/>
        </p:nvGrpSpPr>
        <p:grpSpPr>
          <a:xfrm>
            <a:off x="8534177" y="4415172"/>
            <a:ext cx="2466875" cy="1874558"/>
            <a:chOff x="8458248" y="4263181"/>
            <a:chExt cx="2466875" cy="1874558"/>
          </a:xfrm>
        </p:grpSpPr>
        <p:sp>
          <p:nvSpPr>
            <p:cNvPr id="32" name="Can 31">
              <a:extLst>
                <a:ext uri="{FF2B5EF4-FFF2-40B4-BE49-F238E27FC236}">
                  <a16:creationId xmlns:a16="http://schemas.microsoft.com/office/drawing/2014/main" id="{3C2017F2-FDB7-B046-A575-DA1A4B4E66A3}"/>
                </a:ext>
              </a:extLst>
            </p:cNvPr>
            <p:cNvSpPr/>
            <p:nvPr/>
          </p:nvSpPr>
          <p:spPr>
            <a:xfrm rot="16200000">
              <a:off x="10354529" y="4893034"/>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4" name="Can 33">
              <a:extLst>
                <a:ext uri="{FF2B5EF4-FFF2-40B4-BE49-F238E27FC236}">
                  <a16:creationId xmlns:a16="http://schemas.microsoft.com/office/drawing/2014/main" id="{A9A4203B-C597-1744-A5AF-B909A308E3AC}"/>
                </a:ext>
              </a:extLst>
            </p:cNvPr>
            <p:cNvSpPr/>
            <p:nvPr/>
          </p:nvSpPr>
          <p:spPr>
            <a:xfrm rot="16200000">
              <a:off x="8826688" y="4395424"/>
              <a:ext cx="203018" cy="938170"/>
            </a:xfrm>
            <a:prstGeom prst="can">
              <a:avLst>
                <a:gd name="adj" fmla="val 45106"/>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5" name="Can 34">
              <a:extLst>
                <a:ext uri="{FF2B5EF4-FFF2-40B4-BE49-F238E27FC236}">
                  <a16:creationId xmlns:a16="http://schemas.microsoft.com/office/drawing/2014/main" id="{F278CA1A-C768-584B-A69D-7AA06C9AF93A}"/>
                </a:ext>
              </a:extLst>
            </p:cNvPr>
            <p:cNvSpPr/>
            <p:nvPr/>
          </p:nvSpPr>
          <p:spPr>
            <a:xfrm rot="14400000">
              <a:off x="9570449" y="4176769"/>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6" name="Can 35">
              <a:extLst>
                <a:ext uri="{FF2B5EF4-FFF2-40B4-BE49-F238E27FC236}">
                  <a16:creationId xmlns:a16="http://schemas.microsoft.com/office/drawing/2014/main" id="{2DAE9321-23BA-CA4C-BE71-2206D340CC12}"/>
                </a:ext>
              </a:extLst>
            </p:cNvPr>
            <p:cNvSpPr/>
            <p:nvPr/>
          </p:nvSpPr>
          <p:spPr>
            <a:xfrm rot="16200000">
              <a:off x="10354527" y="3960836"/>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7" name="Can 36">
              <a:extLst>
                <a:ext uri="{FF2B5EF4-FFF2-40B4-BE49-F238E27FC236}">
                  <a16:creationId xmlns:a16="http://schemas.microsoft.com/office/drawing/2014/main" id="{C55AE8BA-9477-FF45-BC6E-86CE3DCA4E52}"/>
                </a:ext>
              </a:extLst>
            </p:cNvPr>
            <p:cNvSpPr/>
            <p:nvPr/>
          </p:nvSpPr>
          <p:spPr>
            <a:xfrm rot="16200000">
              <a:off x="9156069" y="4571097"/>
              <a:ext cx="203018" cy="1598659"/>
            </a:xfrm>
            <a:prstGeom prst="can">
              <a:avLst>
                <a:gd name="adj" fmla="val 43095"/>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8" name="Can 37">
              <a:extLst>
                <a:ext uri="{FF2B5EF4-FFF2-40B4-BE49-F238E27FC236}">
                  <a16:creationId xmlns:a16="http://schemas.microsoft.com/office/drawing/2014/main" id="{C2230863-A2FC-204C-8ADB-0901DD0E0B6D}"/>
                </a:ext>
              </a:extLst>
            </p:cNvPr>
            <p:cNvSpPr/>
            <p:nvPr/>
          </p:nvSpPr>
          <p:spPr>
            <a:xfrm rot="18265628">
              <a:off x="9528299" y="4641432"/>
              <a:ext cx="203018" cy="938170"/>
            </a:xfrm>
            <a:prstGeom prst="can">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39" name="Oval 38">
              <a:extLst>
                <a:ext uri="{FF2B5EF4-FFF2-40B4-BE49-F238E27FC236}">
                  <a16:creationId xmlns:a16="http://schemas.microsoft.com/office/drawing/2014/main" id="{06D51379-0144-9949-BA7E-5F1A5581A7A3}"/>
                </a:ext>
              </a:extLst>
            </p:cNvPr>
            <p:cNvSpPr/>
            <p:nvPr/>
          </p:nvSpPr>
          <p:spPr>
            <a:xfrm>
              <a:off x="9902199" y="426318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0" name="Oval 39">
              <a:extLst>
                <a:ext uri="{FF2B5EF4-FFF2-40B4-BE49-F238E27FC236}">
                  <a16:creationId xmlns:a16="http://schemas.microsoft.com/office/drawing/2014/main" id="{723F1269-617D-7D4E-84F4-F22EB2581BC0}"/>
                </a:ext>
              </a:extLst>
            </p:cNvPr>
            <p:cNvSpPr/>
            <p:nvPr/>
          </p:nvSpPr>
          <p:spPr>
            <a:xfrm>
              <a:off x="9134529" y="4677126"/>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1" name="Oval 40">
              <a:extLst>
                <a:ext uri="{FF2B5EF4-FFF2-40B4-BE49-F238E27FC236}">
                  <a16:creationId xmlns:a16="http://schemas.microsoft.com/office/drawing/2014/main" id="{6AADED9D-BD91-0C45-AA06-E3640CD4A7F6}"/>
                </a:ext>
              </a:extLst>
            </p:cNvPr>
            <p:cNvSpPr/>
            <p:nvPr/>
          </p:nvSpPr>
          <p:spPr>
            <a:xfrm>
              <a:off x="9800601" y="5158629"/>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2" name="Can 41">
              <a:extLst>
                <a:ext uri="{FF2B5EF4-FFF2-40B4-BE49-F238E27FC236}">
                  <a16:creationId xmlns:a16="http://schemas.microsoft.com/office/drawing/2014/main" id="{A889801F-59C7-764B-8BF6-83B780A0E2A6}"/>
                </a:ext>
              </a:extLst>
            </p:cNvPr>
            <p:cNvSpPr/>
            <p:nvPr/>
          </p:nvSpPr>
          <p:spPr>
            <a:xfrm rot="16200000">
              <a:off x="9590609" y="4718385"/>
              <a:ext cx="203018" cy="2466010"/>
            </a:xfrm>
            <a:prstGeom prst="can">
              <a:avLst>
                <a:gd name="adj" fmla="val 47117"/>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3" name="Oval 42">
              <a:extLst>
                <a:ext uri="{FF2B5EF4-FFF2-40B4-BE49-F238E27FC236}">
                  <a16:creationId xmlns:a16="http://schemas.microsoft.com/office/drawing/2014/main" id="{DCE4EBE6-E9EE-D44B-9A93-009AAFA18F5D}"/>
                </a:ext>
              </a:extLst>
            </p:cNvPr>
            <p:cNvSpPr/>
            <p:nvPr/>
          </p:nvSpPr>
          <p:spPr>
            <a:xfrm>
              <a:off x="8858870"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4" name="Oval 43">
              <a:extLst>
                <a:ext uri="{FF2B5EF4-FFF2-40B4-BE49-F238E27FC236}">
                  <a16:creationId xmlns:a16="http://schemas.microsoft.com/office/drawing/2014/main" id="{200D0D9B-F2E0-4B4C-B773-225B710FE533}"/>
                </a:ext>
              </a:extLst>
            </p:cNvPr>
            <p:cNvSpPr/>
            <p:nvPr/>
          </p:nvSpPr>
          <p:spPr>
            <a:xfrm>
              <a:off x="9547240"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45" name="Oval 44">
              <a:extLst>
                <a:ext uri="{FF2B5EF4-FFF2-40B4-BE49-F238E27FC236}">
                  <a16:creationId xmlns:a16="http://schemas.microsoft.com/office/drawing/2014/main" id="{4816B97F-A027-7B49-AAA9-149AEC627E5B}"/>
                </a:ext>
              </a:extLst>
            </p:cNvPr>
            <p:cNvSpPr/>
            <p:nvPr/>
          </p:nvSpPr>
          <p:spPr>
            <a:xfrm>
              <a:off x="10257663" y="5765041"/>
              <a:ext cx="372698" cy="372698"/>
            </a:xfrm>
            <a:prstGeom prst="ellipse">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grpSp>
      <p:sp>
        <p:nvSpPr>
          <p:cNvPr id="46" name="TextBox 45">
            <a:extLst>
              <a:ext uri="{FF2B5EF4-FFF2-40B4-BE49-F238E27FC236}">
                <a16:creationId xmlns:a16="http://schemas.microsoft.com/office/drawing/2014/main" id="{771214B9-677F-C44F-A261-504A8C83EAC4}"/>
              </a:ext>
            </a:extLst>
          </p:cNvPr>
          <p:cNvSpPr txBox="1"/>
          <p:nvPr/>
        </p:nvSpPr>
        <p:spPr>
          <a:xfrm>
            <a:off x="8228953" y="3784601"/>
            <a:ext cx="3158237" cy="523220"/>
          </a:xfrm>
          <a:prstGeom prst="rect">
            <a:avLst/>
          </a:prstGeom>
          <a:noFill/>
        </p:spPr>
        <p:txBody>
          <a:bodyPr wrap="none" rtlCol="0">
            <a:spAutoFit/>
          </a:bodyPr>
          <a:lstStyle/>
          <a:p>
            <a:r>
              <a:rPr lang="en-US" sz="2800" b="1" dirty="0">
                <a:latin typeface="Century Gothic" panose="020B0502020202020204" pitchFamily="34" charset="0"/>
              </a:rPr>
              <a:t>Training Pipelines</a:t>
            </a:r>
          </a:p>
        </p:txBody>
      </p:sp>
      <p:sp>
        <p:nvSpPr>
          <p:cNvPr id="6" name="Slide Number Placeholder 5">
            <a:extLst>
              <a:ext uri="{FF2B5EF4-FFF2-40B4-BE49-F238E27FC236}">
                <a16:creationId xmlns:a16="http://schemas.microsoft.com/office/drawing/2014/main" id="{619F00E6-62CE-B74D-8AF2-483C6711BD19}"/>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27</a:t>
            </a:fld>
            <a:endParaRPr lang="en-US">
              <a:solidFill>
                <a:srgbClr val="000000">
                  <a:tint val="75000"/>
                </a:srgbClr>
              </a:solidFill>
              <a:uFillTx/>
            </a:endParaRPr>
          </a:p>
        </p:txBody>
      </p:sp>
    </p:spTree>
    <p:extLst>
      <p:ext uri="{BB962C8B-B14F-4D97-AF65-F5344CB8AC3E}">
        <p14:creationId xmlns:p14="http://schemas.microsoft.com/office/powerpoint/2010/main" val="146717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1107"/>
            <a:ext cx="6845685" cy="4148021"/>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5685" y="1071107"/>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4990" y="1086040"/>
            <a:ext cx="437827" cy="4133088"/>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13" name="TextBox 12">
            <a:extLst>
              <a:ext uri="{FF2B5EF4-FFF2-40B4-BE49-F238E27FC236}">
                <a16:creationId xmlns:a16="http://schemas.microsoft.com/office/drawing/2014/main" id="{79FD2496-4019-6042-8526-A3631FAE0F48}"/>
              </a:ext>
            </a:extLst>
          </p:cNvPr>
          <p:cNvSpPr txBox="1"/>
          <p:nvPr/>
        </p:nvSpPr>
        <p:spPr>
          <a:xfrm>
            <a:off x="-2082170" y="-2229518"/>
            <a:ext cx="6224781" cy="830997"/>
          </a:xfrm>
          <a:prstGeom prst="rect">
            <a:avLst/>
          </a:prstGeom>
          <a:noFill/>
        </p:spPr>
        <p:txBody>
          <a:bodyPr wrap="none" rtlCol="0">
            <a:spAutoFit/>
          </a:bodyPr>
          <a:lstStyle/>
          <a:p>
            <a:r>
              <a:rPr lang="en-US" sz="4800" b="1" dirty="0">
                <a:latin typeface="Century Gothic" panose="020B0502020202020204" pitchFamily="34" charset="0"/>
              </a:rPr>
              <a:t>What is the output of</a:t>
            </a:r>
          </a:p>
        </p:txBody>
      </p:sp>
      <p:sp>
        <p:nvSpPr>
          <p:cNvPr id="2" name="Slide Number Placeholder 1">
            <a:extLst>
              <a:ext uri="{FF2B5EF4-FFF2-40B4-BE49-F238E27FC236}">
                <a16:creationId xmlns:a16="http://schemas.microsoft.com/office/drawing/2014/main" id="{561E204C-BDA3-8F4B-BEB1-33CE4AA836A6}"/>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28</a:t>
            </a:fld>
            <a:endParaRPr lang="en-US">
              <a:solidFill>
                <a:srgbClr val="000000">
                  <a:tint val="75000"/>
                </a:srgbClr>
              </a:solidFill>
              <a:uFillTx/>
            </a:endParaRPr>
          </a:p>
        </p:txBody>
      </p:sp>
    </p:spTree>
    <p:extLst>
      <p:ext uri="{BB962C8B-B14F-4D97-AF65-F5344CB8AC3E}">
        <p14:creationId xmlns:p14="http://schemas.microsoft.com/office/powerpoint/2010/main" val="92852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a:stretch>
            <a:fillRect/>
          </a:stretch>
        </p:blipFill>
        <p:spPr>
          <a:xfrm>
            <a:off x="97890" y="69867"/>
            <a:ext cx="6515540" cy="5802708"/>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1342" y="975070"/>
            <a:ext cx="437827" cy="4133088"/>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74327" y="7196304"/>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11" name="TextBox 10">
            <a:extLst>
              <a:ext uri="{FF2B5EF4-FFF2-40B4-BE49-F238E27FC236}">
                <a16:creationId xmlns:a16="http://schemas.microsoft.com/office/drawing/2014/main" id="{A1CBB094-990C-6E42-9CB3-395EC8019E42}"/>
              </a:ext>
            </a:extLst>
          </p:cNvPr>
          <p:cNvSpPr txBox="1"/>
          <p:nvPr/>
        </p:nvSpPr>
        <p:spPr>
          <a:xfrm>
            <a:off x="7029593" y="471636"/>
            <a:ext cx="4815330" cy="6386364"/>
          </a:xfrm>
          <a:prstGeom prst="rect">
            <a:avLst/>
          </a:prstGeom>
          <a:noFill/>
        </p:spPr>
        <p:txBody>
          <a:bodyPr wrap="square" rtlCol="0">
            <a:spAutoFit/>
          </a:bodyPr>
          <a:lstStyle/>
          <a:p>
            <a:pPr>
              <a:spcBef>
                <a:spcPts val="600"/>
              </a:spcBef>
            </a:pPr>
            <a:r>
              <a:rPr lang="en-US" sz="2800" dirty="0">
                <a:latin typeface="Century Gothic" panose="020B0502020202020204" pitchFamily="34" charset="0"/>
              </a:rPr>
              <a:t>Training models </a:t>
            </a:r>
            <a:r>
              <a:rPr lang="en-US" sz="2800" b="1" dirty="0">
                <a:latin typeface="Century Gothic" panose="020B0502020202020204" pitchFamily="34" charset="0"/>
              </a:rPr>
              <a:t>at scale</a:t>
            </a:r>
            <a:r>
              <a:rPr lang="en-US" sz="2800" dirty="0">
                <a:latin typeface="Century Gothic" panose="020B0502020202020204" pitchFamily="34" charset="0"/>
              </a:rPr>
              <a:t> on </a:t>
            </a:r>
            <a:r>
              <a:rPr lang="en-US" sz="2800" b="1" dirty="0">
                <a:latin typeface="Century Gothic" panose="020B0502020202020204" pitchFamily="34" charset="0"/>
              </a:rPr>
              <a:t>live data</a:t>
            </a:r>
          </a:p>
          <a:p>
            <a:pPr>
              <a:spcBef>
                <a:spcPts val="600"/>
              </a:spcBef>
            </a:pPr>
            <a:endParaRPr lang="en-US" sz="2800" dirty="0">
              <a:latin typeface="Century Gothic" panose="020B0502020202020204" pitchFamily="34" charset="0"/>
            </a:endParaRPr>
          </a:p>
          <a:p>
            <a:pPr>
              <a:spcBef>
                <a:spcPts val="600"/>
              </a:spcBef>
            </a:pPr>
            <a:r>
              <a:rPr lang="en-US" sz="2800" b="1" dirty="0">
                <a:latin typeface="Century Gothic" panose="020B0502020202020204" pitchFamily="34" charset="0"/>
              </a:rPr>
              <a:t>Retraining</a:t>
            </a:r>
            <a:r>
              <a:rPr lang="en-US" sz="2800" dirty="0">
                <a:latin typeface="Century Gothic" panose="020B0502020202020204" pitchFamily="34" charset="0"/>
              </a:rPr>
              <a:t> on new data</a:t>
            </a:r>
            <a:endParaRPr lang="en-US" sz="2800" b="1" dirty="0">
              <a:latin typeface="Century Gothic" panose="020B0502020202020204" pitchFamily="34" charset="0"/>
            </a:endParaRPr>
          </a:p>
          <a:p>
            <a:pPr>
              <a:spcBef>
                <a:spcPts val="600"/>
              </a:spcBef>
            </a:pPr>
            <a:endParaRPr lang="en-US" sz="2800" b="1" dirty="0">
              <a:latin typeface="Century Gothic" panose="020B0502020202020204" pitchFamily="34" charset="0"/>
            </a:endParaRPr>
          </a:p>
          <a:p>
            <a:pPr>
              <a:spcBef>
                <a:spcPts val="600"/>
              </a:spcBef>
            </a:pPr>
            <a:r>
              <a:rPr lang="en-US" sz="2800" dirty="0">
                <a:latin typeface="Century Gothic" panose="020B0502020202020204" pitchFamily="34" charset="0"/>
              </a:rPr>
              <a:t>Automatically </a:t>
            </a:r>
            <a:r>
              <a:rPr lang="en-US" sz="2800" b="1" dirty="0">
                <a:latin typeface="Century Gothic" panose="020B0502020202020204" pitchFamily="34" charset="0"/>
              </a:rPr>
              <a:t>validate</a:t>
            </a:r>
            <a:r>
              <a:rPr lang="en-US" sz="2800" dirty="0">
                <a:latin typeface="Century Gothic" panose="020B0502020202020204" pitchFamily="34" charset="0"/>
              </a:rPr>
              <a:t> prediction accuracy</a:t>
            </a:r>
          </a:p>
          <a:p>
            <a:pPr>
              <a:spcBef>
                <a:spcPts val="600"/>
              </a:spcBef>
            </a:pPr>
            <a:endParaRPr lang="en-US" sz="2800" b="1" dirty="0">
              <a:latin typeface="Century Gothic" panose="020B0502020202020204" pitchFamily="34" charset="0"/>
            </a:endParaRPr>
          </a:p>
          <a:p>
            <a:pPr>
              <a:spcBef>
                <a:spcPts val="600"/>
              </a:spcBef>
            </a:pPr>
            <a:r>
              <a:rPr lang="en-US" sz="2800" dirty="0">
                <a:latin typeface="Century Gothic" panose="020B0502020202020204" pitchFamily="34" charset="0"/>
              </a:rPr>
              <a:t>Manage model </a:t>
            </a:r>
            <a:r>
              <a:rPr lang="en-US" sz="2800" b="1" dirty="0">
                <a:latin typeface="Century Gothic" panose="020B0502020202020204" pitchFamily="34" charset="0"/>
              </a:rPr>
              <a:t>versioning</a:t>
            </a:r>
            <a:endParaRPr lang="en-US" sz="2800" dirty="0">
              <a:latin typeface="Century Gothic" panose="020B0502020202020204" pitchFamily="34" charset="0"/>
            </a:endParaRPr>
          </a:p>
          <a:p>
            <a:pPr>
              <a:spcBef>
                <a:spcPts val="600"/>
              </a:spcBef>
            </a:pPr>
            <a:endParaRPr lang="en-US" sz="2800" dirty="0">
              <a:latin typeface="Century Gothic" panose="020B0502020202020204" pitchFamily="34" charset="0"/>
            </a:endParaRPr>
          </a:p>
          <a:p>
            <a:pPr>
              <a:spcBef>
                <a:spcPts val="600"/>
              </a:spcBef>
            </a:pPr>
            <a:r>
              <a:rPr lang="en-US" sz="2800" dirty="0">
                <a:latin typeface="Century Gothic" panose="020B0502020202020204" pitchFamily="34" charset="0"/>
              </a:rPr>
              <a:t>Requires </a:t>
            </a:r>
            <a:r>
              <a:rPr lang="en-US" sz="2800" b="1" dirty="0">
                <a:latin typeface="Century Gothic" panose="020B0502020202020204" pitchFamily="34" charset="0"/>
              </a:rPr>
              <a:t>minimal expertise </a:t>
            </a:r>
            <a:r>
              <a:rPr lang="en-US" sz="2800" dirty="0">
                <a:latin typeface="Century Gothic" panose="020B0502020202020204" pitchFamily="34" charset="0"/>
              </a:rPr>
              <a:t>in machine learning</a:t>
            </a:r>
          </a:p>
          <a:p>
            <a:pPr>
              <a:spcBef>
                <a:spcPts val="600"/>
              </a:spcBef>
            </a:pPr>
            <a:endParaRPr lang="en-US" sz="2800" dirty="0">
              <a:latin typeface="Century Gothic" panose="020B0502020202020204" pitchFamily="34" charset="0"/>
            </a:endParaRPr>
          </a:p>
        </p:txBody>
      </p:sp>
      <p:cxnSp>
        <p:nvCxnSpPr>
          <p:cNvPr id="12" name="Straight Connector 11">
            <a:extLst>
              <a:ext uri="{FF2B5EF4-FFF2-40B4-BE49-F238E27FC236}">
                <a16:creationId xmlns:a16="http://schemas.microsoft.com/office/drawing/2014/main" id="{478729C5-9F63-394E-BE38-95E4F87E86BB}"/>
              </a:ext>
            </a:extLst>
          </p:cNvPr>
          <p:cNvCxnSpPr/>
          <p:nvPr/>
        </p:nvCxnSpPr>
        <p:spPr>
          <a:xfrm>
            <a:off x="6869079" y="528320"/>
            <a:ext cx="0" cy="5878790"/>
          </a:xfrm>
          <a:prstGeom prst="line">
            <a:avLst/>
          </a:prstGeom>
        </p:spPr>
        <p:style>
          <a:lnRef idx="3">
            <a:schemeClr val="dk1"/>
          </a:lnRef>
          <a:fillRef idx="0">
            <a:schemeClr val="dk1"/>
          </a:fillRef>
          <a:effectRef idx="2">
            <a:schemeClr val="dk1"/>
          </a:effectRef>
          <a:fontRef idx="minor">
            <a:schemeClr val="tx1"/>
          </a:fontRef>
        </p:style>
      </p:cxnSp>
      <p:sp>
        <p:nvSpPr>
          <p:cNvPr id="2" name="Slide Number Placeholder 1">
            <a:extLst>
              <a:ext uri="{FF2B5EF4-FFF2-40B4-BE49-F238E27FC236}">
                <a16:creationId xmlns:a16="http://schemas.microsoft.com/office/drawing/2014/main" id="{AE1A9A97-B474-0442-A405-F30634923C1F}"/>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29</a:t>
            </a:fld>
            <a:endParaRPr lang="en-US">
              <a:solidFill>
                <a:srgbClr val="000000">
                  <a:tint val="75000"/>
                </a:srgbClr>
              </a:solidFill>
              <a:uFillTx/>
            </a:endParaRPr>
          </a:p>
        </p:txBody>
      </p:sp>
    </p:spTree>
    <p:extLst>
      <p:ext uri="{BB962C8B-B14F-4D97-AF65-F5344CB8AC3E}">
        <p14:creationId xmlns:p14="http://schemas.microsoft.com/office/powerpoint/2010/main" val="1236146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animEffect transition="in" filter="fade">
                                      <p:cBhvr>
                                        <p:cTn id="20" dur="500"/>
                                        <p:tgtEl>
                                          <p:spTgt spid="1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fade">
                                      <p:cBhvr>
                                        <p:cTn id="25" dur="500"/>
                                        <p:tgtEl>
                                          <p:spTgt spid="1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fade">
                                      <p:cBhvr>
                                        <p:cTn id="30"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F655565-D5E7-1845-9935-6F6F02B86AE0}"/>
              </a:ext>
            </a:extLst>
          </p:cNvPr>
          <p:cNvPicPr>
            <a:picLocks noChangeAspect="1"/>
          </p:cNvPicPr>
          <p:nvPr/>
        </p:nvPicPr>
        <p:blipFill>
          <a:blip r:embed="rId3"/>
          <a:stretch>
            <a:fillRect/>
          </a:stretch>
        </p:blipFill>
        <p:spPr>
          <a:xfrm>
            <a:off x="7956142" y="320675"/>
            <a:ext cx="3688770" cy="835040"/>
          </a:xfrm>
          <a:prstGeom prst="rect">
            <a:avLst/>
          </a:prstGeom>
        </p:spPr>
      </p:pic>
      <p:pic>
        <p:nvPicPr>
          <p:cNvPr id="38" name="Picture 37">
            <a:extLst>
              <a:ext uri="{FF2B5EF4-FFF2-40B4-BE49-F238E27FC236}">
                <a16:creationId xmlns:a16="http://schemas.microsoft.com/office/drawing/2014/main" id="{33E64CDC-E55C-4640-A7FE-06F31D6E56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6689" y="4175303"/>
            <a:ext cx="2247677" cy="1195573"/>
          </a:xfrm>
          <a:prstGeom prst="rect">
            <a:avLst/>
          </a:prstGeom>
        </p:spPr>
      </p:pic>
      <p:pic>
        <p:nvPicPr>
          <p:cNvPr id="40" name="Picture 39">
            <a:extLst>
              <a:ext uri="{FF2B5EF4-FFF2-40B4-BE49-F238E27FC236}">
                <a16:creationId xmlns:a16="http://schemas.microsoft.com/office/drawing/2014/main" id="{707358E7-A5B5-E54E-9B11-B5506E4FFAF3}"/>
              </a:ext>
            </a:extLst>
          </p:cNvPr>
          <p:cNvPicPr>
            <a:picLocks noChangeAspect="1"/>
          </p:cNvPicPr>
          <p:nvPr/>
        </p:nvPicPr>
        <p:blipFill>
          <a:blip r:embed="rId5"/>
          <a:stretch>
            <a:fillRect/>
          </a:stretch>
        </p:blipFill>
        <p:spPr>
          <a:xfrm>
            <a:off x="8400247" y="5546807"/>
            <a:ext cx="2800560" cy="1003409"/>
          </a:xfrm>
          <a:prstGeom prst="rect">
            <a:avLst/>
          </a:prstGeom>
        </p:spPr>
      </p:pic>
      <p:pic>
        <p:nvPicPr>
          <p:cNvPr id="45" name="Picture 44">
            <a:extLst>
              <a:ext uri="{FF2B5EF4-FFF2-40B4-BE49-F238E27FC236}">
                <a16:creationId xmlns:a16="http://schemas.microsoft.com/office/drawing/2014/main" id="{ADDBAE14-0439-754D-888C-436C6CF8BB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7490" y="1307675"/>
            <a:ext cx="2886075" cy="1539240"/>
          </a:xfrm>
          <a:prstGeom prst="rect">
            <a:avLst/>
          </a:prstGeom>
        </p:spPr>
      </p:pic>
      <p:pic>
        <p:nvPicPr>
          <p:cNvPr id="46" name="Picture 45">
            <a:extLst>
              <a:ext uri="{FF2B5EF4-FFF2-40B4-BE49-F238E27FC236}">
                <a16:creationId xmlns:a16="http://schemas.microsoft.com/office/drawing/2014/main" id="{DA415C0D-383D-5A45-9340-B634402FF326}"/>
              </a:ext>
            </a:extLst>
          </p:cNvPr>
          <p:cNvPicPr>
            <a:picLocks noChangeAspect="1"/>
          </p:cNvPicPr>
          <p:nvPr/>
        </p:nvPicPr>
        <p:blipFill>
          <a:blip r:embed="rId7"/>
          <a:stretch>
            <a:fillRect/>
          </a:stretch>
        </p:blipFill>
        <p:spPr>
          <a:xfrm>
            <a:off x="8234345" y="3149159"/>
            <a:ext cx="3132364" cy="850213"/>
          </a:xfrm>
          <a:prstGeom prst="rect">
            <a:avLst/>
          </a:prstGeom>
        </p:spPr>
      </p:pic>
      <p:sp>
        <p:nvSpPr>
          <p:cNvPr id="4" name="Content Placeholder 3">
            <a:extLst>
              <a:ext uri="{FF2B5EF4-FFF2-40B4-BE49-F238E27FC236}">
                <a16:creationId xmlns:a16="http://schemas.microsoft.com/office/drawing/2014/main" id="{9C92F503-8D68-6A47-8E56-C9A2C14A2D27}"/>
              </a:ext>
            </a:extLst>
          </p:cNvPr>
          <p:cNvSpPr>
            <a:spLocks noGrp="1"/>
          </p:cNvSpPr>
          <p:nvPr>
            <p:ph idx="1"/>
          </p:nvPr>
        </p:nvSpPr>
        <p:spPr>
          <a:xfrm>
            <a:off x="755651" y="1333499"/>
            <a:ext cx="10668000" cy="5305295"/>
          </a:xfrm>
        </p:spPr>
        <p:txBody>
          <a:bodyPr/>
          <a:lstStyle/>
          <a:p>
            <a:r>
              <a:rPr lang="en-US" dirty="0"/>
              <a:t>Co-director of the RISE Lab </a:t>
            </a:r>
          </a:p>
          <a:p>
            <a:endParaRPr lang="en-US" dirty="0"/>
          </a:p>
          <a:p>
            <a:r>
              <a:rPr lang="en-US" dirty="0"/>
              <a:t>Co-founder of </a:t>
            </a:r>
            <a:r>
              <a:rPr lang="en-US" dirty="0" err="1"/>
              <a:t>Turi</a:t>
            </a:r>
            <a:r>
              <a:rPr lang="en-US" dirty="0"/>
              <a:t> Inc.</a:t>
            </a:r>
          </a:p>
          <a:p>
            <a:endParaRPr lang="en-US" dirty="0"/>
          </a:p>
          <a:p>
            <a:r>
              <a:rPr lang="en-US" dirty="0"/>
              <a:t>Member of the Apache Spark PMC</a:t>
            </a:r>
          </a:p>
          <a:p>
            <a:endParaRPr lang="en-US" dirty="0"/>
          </a:p>
          <a:p>
            <a:r>
              <a:rPr lang="en-US" dirty="0"/>
              <a:t>Research</a:t>
            </a:r>
          </a:p>
          <a:p>
            <a:pPr lvl="1"/>
            <a:r>
              <a:rPr lang="en-US" dirty="0"/>
              <a:t>Artificial Intelligence </a:t>
            </a:r>
          </a:p>
          <a:p>
            <a:pPr lvl="1"/>
            <a:r>
              <a:rPr lang="en-US" dirty="0"/>
              <a:t>Data Science </a:t>
            </a:r>
          </a:p>
          <a:p>
            <a:pPr lvl="1"/>
            <a:r>
              <a:rPr lang="en-US" dirty="0"/>
              <a:t>Distributed Data Systems </a:t>
            </a:r>
          </a:p>
          <a:p>
            <a:pPr lvl="1"/>
            <a:r>
              <a:rPr lang="en-US" dirty="0"/>
              <a:t>Graph Processing Systems</a:t>
            </a:r>
          </a:p>
          <a:p>
            <a:endParaRPr lang="en-US" dirty="0"/>
          </a:p>
          <a:p>
            <a:r>
              <a:rPr lang="en-US" dirty="0"/>
              <a:t>I don’t study processor </a:t>
            </a:r>
            <a:r>
              <a:rPr lang="en-US" b="1" dirty="0"/>
              <a:t>architecture</a:t>
            </a:r>
          </a:p>
          <a:p>
            <a:pPr lvl="1"/>
            <a:r>
              <a:rPr lang="en-US" dirty="0"/>
              <a:t>But I probably should …</a:t>
            </a:r>
          </a:p>
        </p:txBody>
      </p:sp>
      <p:sp>
        <p:nvSpPr>
          <p:cNvPr id="3" name="Title 2">
            <a:extLst>
              <a:ext uri="{FF2B5EF4-FFF2-40B4-BE49-F238E27FC236}">
                <a16:creationId xmlns:a16="http://schemas.microsoft.com/office/drawing/2014/main" id="{77140422-BFC0-7E49-B667-E0829A4EF82D}"/>
              </a:ext>
            </a:extLst>
          </p:cNvPr>
          <p:cNvSpPr>
            <a:spLocks noGrp="1"/>
          </p:cNvSpPr>
          <p:nvPr>
            <p:ph type="title"/>
          </p:nvPr>
        </p:nvSpPr>
        <p:spPr/>
        <p:txBody>
          <a:bodyPr/>
          <a:lstStyle/>
          <a:p>
            <a:r>
              <a:rPr lang="en-US" dirty="0"/>
              <a:t>About Me</a:t>
            </a:r>
          </a:p>
        </p:txBody>
      </p:sp>
    </p:spTree>
    <p:extLst>
      <p:ext uri="{BB962C8B-B14F-4D97-AF65-F5344CB8AC3E}">
        <p14:creationId xmlns:p14="http://schemas.microsoft.com/office/powerpoint/2010/main" val="125007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789" y="174060"/>
            <a:ext cx="5085236" cy="4528886"/>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69868" y="887498"/>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1342" y="975070"/>
            <a:ext cx="437827" cy="4133088"/>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753774" y="1283427"/>
            <a:ext cx="437652" cy="4131438"/>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162" y="5166100"/>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02126" y="6099386"/>
            <a:ext cx="2138049" cy="1136539"/>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14" name="TextBox 13">
            <a:extLst>
              <a:ext uri="{FF2B5EF4-FFF2-40B4-BE49-F238E27FC236}">
                <a16:creationId xmlns:a16="http://schemas.microsoft.com/office/drawing/2014/main" id="{7732FD0D-6FBB-CD4C-9866-090D2B131107}"/>
              </a:ext>
            </a:extLst>
          </p:cNvPr>
          <p:cNvSpPr txBox="1"/>
          <p:nvPr/>
        </p:nvSpPr>
        <p:spPr>
          <a:xfrm>
            <a:off x="4196991" y="239376"/>
            <a:ext cx="2860078" cy="923330"/>
          </a:xfrm>
          <a:prstGeom prst="rect">
            <a:avLst/>
          </a:prstGeom>
          <a:noFill/>
        </p:spPr>
        <p:txBody>
          <a:bodyPr wrap="none" rtlCol="0">
            <a:spAutoFit/>
          </a:bodyPr>
          <a:lstStyle/>
          <a:p>
            <a:r>
              <a:rPr lang="en-US" sz="5400" b="1" i="1" dirty="0">
                <a:latin typeface="Century Gothic" panose="020B0502020202020204" pitchFamily="34" charset="0"/>
              </a:rPr>
              <a:t>Systems</a:t>
            </a:r>
          </a:p>
        </p:txBody>
      </p:sp>
      <p:grpSp>
        <p:nvGrpSpPr>
          <p:cNvPr id="4" name="Group 3">
            <a:extLst>
              <a:ext uri="{FF2B5EF4-FFF2-40B4-BE49-F238E27FC236}">
                <a16:creationId xmlns:a16="http://schemas.microsoft.com/office/drawing/2014/main" id="{D3FB6DD6-A1D2-D049-84F9-A2CC9D260C34}"/>
              </a:ext>
            </a:extLst>
          </p:cNvPr>
          <p:cNvGrpSpPr/>
          <p:nvPr/>
        </p:nvGrpSpPr>
        <p:grpSpPr>
          <a:xfrm>
            <a:off x="5922072" y="1711391"/>
            <a:ext cx="2748737" cy="1077218"/>
            <a:chOff x="7312321" y="1640841"/>
            <a:chExt cx="3023610" cy="1184940"/>
          </a:xfrm>
        </p:grpSpPr>
        <p:pic>
          <p:nvPicPr>
            <p:cNvPr id="2" name="Picture 1">
              <a:extLst>
                <a:ext uri="{FF2B5EF4-FFF2-40B4-BE49-F238E27FC236}">
                  <a16:creationId xmlns:a16="http://schemas.microsoft.com/office/drawing/2014/main" id="{51F7964F-6082-1C49-979C-403FF7FE61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12321" y="1741961"/>
              <a:ext cx="1039092" cy="1039092"/>
            </a:xfrm>
            <a:prstGeom prst="rect">
              <a:avLst/>
            </a:prstGeom>
          </p:spPr>
        </p:pic>
        <p:sp>
          <p:nvSpPr>
            <p:cNvPr id="3" name="TextBox 2">
              <a:extLst>
                <a:ext uri="{FF2B5EF4-FFF2-40B4-BE49-F238E27FC236}">
                  <a16:creationId xmlns:a16="http://schemas.microsoft.com/office/drawing/2014/main" id="{23552EEE-4269-EB4A-B46F-F4997B59FA22}"/>
                </a:ext>
              </a:extLst>
            </p:cNvPr>
            <p:cNvSpPr txBox="1"/>
            <p:nvPr/>
          </p:nvSpPr>
          <p:spPr>
            <a:xfrm>
              <a:off x="8304253" y="1640841"/>
              <a:ext cx="2031678" cy="1184940"/>
            </a:xfrm>
            <a:prstGeom prst="rect">
              <a:avLst/>
            </a:prstGeom>
          </p:spPr>
          <p:txBody>
            <a:bodyPr wrap="none" rtlCol="0">
              <a:spAutoFit/>
            </a:bodyPr>
            <a:lstStyle/>
            <a:p>
              <a:r>
                <a:rPr lang="en-US" sz="2400" dirty="0"/>
                <a:t>Apache </a:t>
              </a:r>
            </a:p>
            <a:p>
              <a:r>
                <a:rPr lang="en-US" sz="4000" i="1" dirty="0"/>
                <a:t>Airflow</a:t>
              </a:r>
              <a:endParaRPr lang="en-US" sz="2400" i="1" dirty="0"/>
            </a:p>
          </p:txBody>
        </p:sp>
      </p:grpSp>
      <p:pic>
        <p:nvPicPr>
          <p:cNvPr id="18" name="Picture 17">
            <a:extLst>
              <a:ext uri="{FF2B5EF4-FFF2-40B4-BE49-F238E27FC236}">
                <a16:creationId xmlns:a16="http://schemas.microsoft.com/office/drawing/2014/main" id="{68EFCEB3-90F9-324F-8F27-A88446E27D35}"/>
              </a:ext>
            </a:extLst>
          </p:cNvPr>
          <p:cNvPicPr>
            <a:picLocks noChangeAspect="1"/>
          </p:cNvPicPr>
          <p:nvPr/>
        </p:nvPicPr>
        <p:blipFill>
          <a:blip r:embed="rId10"/>
          <a:stretch>
            <a:fillRect/>
          </a:stretch>
        </p:blipFill>
        <p:spPr>
          <a:xfrm>
            <a:off x="6568758" y="5359183"/>
            <a:ext cx="2244535" cy="1195141"/>
          </a:xfrm>
          <a:prstGeom prst="rect">
            <a:avLst/>
          </a:prstGeom>
        </p:spPr>
      </p:pic>
      <p:pic>
        <p:nvPicPr>
          <p:cNvPr id="5" name="Picture 4">
            <a:extLst>
              <a:ext uri="{FF2B5EF4-FFF2-40B4-BE49-F238E27FC236}">
                <a16:creationId xmlns:a16="http://schemas.microsoft.com/office/drawing/2014/main" id="{5E948B2D-EE46-2344-A56C-E75DBF63B869}"/>
              </a:ext>
            </a:extLst>
          </p:cNvPr>
          <p:cNvPicPr>
            <a:picLocks noChangeAspect="1"/>
          </p:cNvPicPr>
          <p:nvPr/>
        </p:nvPicPr>
        <p:blipFill>
          <a:blip r:embed="rId11"/>
          <a:stretch>
            <a:fillRect/>
          </a:stretch>
        </p:blipFill>
        <p:spPr>
          <a:xfrm>
            <a:off x="9100197" y="1711391"/>
            <a:ext cx="2017165" cy="1077492"/>
          </a:xfrm>
          <a:prstGeom prst="rect">
            <a:avLst/>
          </a:prstGeom>
        </p:spPr>
      </p:pic>
      <p:pic>
        <p:nvPicPr>
          <p:cNvPr id="6" name="Picture 5">
            <a:extLst>
              <a:ext uri="{FF2B5EF4-FFF2-40B4-BE49-F238E27FC236}">
                <a16:creationId xmlns:a16="http://schemas.microsoft.com/office/drawing/2014/main" id="{5AFE9A18-B6A3-964E-8C51-7C01D3EFECA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92082" y="2893398"/>
            <a:ext cx="2978727" cy="865909"/>
          </a:xfrm>
          <a:prstGeom prst="rect">
            <a:avLst/>
          </a:prstGeom>
        </p:spPr>
      </p:pic>
      <p:pic>
        <p:nvPicPr>
          <p:cNvPr id="30" name="Picture 29">
            <a:extLst>
              <a:ext uri="{FF2B5EF4-FFF2-40B4-BE49-F238E27FC236}">
                <a16:creationId xmlns:a16="http://schemas.microsoft.com/office/drawing/2014/main" id="{7AC870AC-C7EA-334B-BDD1-0E283B55731E}"/>
              </a:ext>
            </a:extLst>
          </p:cNvPr>
          <p:cNvPicPr>
            <a:picLocks noChangeAspect="1"/>
          </p:cNvPicPr>
          <p:nvPr/>
        </p:nvPicPr>
        <p:blipFill>
          <a:blip r:embed="rId13"/>
          <a:stretch>
            <a:fillRect/>
          </a:stretch>
        </p:blipFill>
        <p:spPr>
          <a:xfrm>
            <a:off x="2960416" y="5034703"/>
            <a:ext cx="1718310" cy="1424940"/>
          </a:xfrm>
          <a:prstGeom prst="rect">
            <a:avLst/>
          </a:prstGeom>
        </p:spPr>
      </p:pic>
      <p:pic>
        <p:nvPicPr>
          <p:cNvPr id="7" name="Picture 6">
            <a:extLst>
              <a:ext uri="{FF2B5EF4-FFF2-40B4-BE49-F238E27FC236}">
                <a16:creationId xmlns:a16="http://schemas.microsoft.com/office/drawing/2014/main" id="{2EF786C3-771A-5546-9DA3-77BBB1610F5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53640" y="2996832"/>
            <a:ext cx="2643909" cy="635000"/>
          </a:xfrm>
          <a:prstGeom prst="rect">
            <a:avLst/>
          </a:prstGeom>
        </p:spPr>
      </p:pic>
      <p:pic>
        <p:nvPicPr>
          <p:cNvPr id="31" name="Picture 30">
            <a:extLst>
              <a:ext uri="{FF2B5EF4-FFF2-40B4-BE49-F238E27FC236}">
                <a16:creationId xmlns:a16="http://schemas.microsoft.com/office/drawing/2014/main" id="{295303E0-7D60-154E-9CB8-32DBF95966C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226245" y="4636488"/>
            <a:ext cx="2331405" cy="795592"/>
          </a:xfrm>
          <a:prstGeom prst="rect">
            <a:avLst/>
          </a:prstGeom>
        </p:spPr>
      </p:pic>
      <p:pic>
        <p:nvPicPr>
          <p:cNvPr id="8" name="Picture 7">
            <a:extLst>
              <a:ext uri="{FF2B5EF4-FFF2-40B4-BE49-F238E27FC236}">
                <a16:creationId xmlns:a16="http://schemas.microsoft.com/office/drawing/2014/main" id="{E8989374-F993-7C4D-AA4E-855C44E3D9B7}"/>
              </a:ext>
            </a:extLst>
          </p:cNvPr>
          <p:cNvPicPr>
            <a:picLocks noChangeAspect="1"/>
          </p:cNvPicPr>
          <p:nvPr/>
        </p:nvPicPr>
        <p:blipFill>
          <a:blip r:embed="rId16"/>
          <a:stretch>
            <a:fillRect/>
          </a:stretch>
        </p:blipFill>
        <p:spPr>
          <a:xfrm>
            <a:off x="4826147" y="5284586"/>
            <a:ext cx="1433994" cy="1433994"/>
          </a:xfrm>
          <a:prstGeom prst="rect">
            <a:avLst/>
          </a:prstGeom>
        </p:spPr>
      </p:pic>
      <p:pic>
        <p:nvPicPr>
          <p:cNvPr id="32" name="Picture 31">
            <a:extLst>
              <a:ext uri="{FF2B5EF4-FFF2-40B4-BE49-F238E27FC236}">
                <a16:creationId xmlns:a16="http://schemas.microsoft.com/office/drawing/2014/main" id="{908F95BE-3E8C-0248-B045-8C483464D4CD}"/>
              </a:ext>
            </a:extLst>
          </p:cNvPr>
          <p:cNvPicPr>
            <a:picLocks noChangeAspect="1"/>
          </p:cNvPicPr>
          <p:nvPr/>
        </p:nvPicPr>
        <p:blipFill>
          <a:blip r:embed="rId17"/>
          <a:stretch>
            <a:fillRect/>
          </a:stretch>
        </p:blipFill>
        <p:spPr>
          <a:xfrm>
            <a:off x="5531059" y="4544858"/>
            <a:ext cx="3106208" cy="621242"/>
          </a:xfrm>
          <a:prstGeom prst="rect">
            <a:avLst/>
          </a:prstGeom>
        </p:spPr>
      </p:pic>
      <p:pic>
        <p:nvPicPr>
          <p:cNvPr id="33" name="Picture 32">
            <a:extLst>
              <a:ext uri="{FF2B5EF4-FFF2-40B4-BE49-F238E27FC236}">
                <a16:creationId xmlns:a16="http://schemas.microsoft.com/office/drawing/2014/main" id="{85692CD9-9478-574C-BEFC-6FA4F46C0FF4}"/>
              </a:ext>
            </a:extLst>
          </p:cNvPr>
          <p:cNvPicPr>
            <a:picLocks noChangeAspect="1"/>
          </p:cNvPicPr>
          <p:nvPr/>
        </p:nvPicPr>
        <p:blipFill>
          <a:blip r:embed="rId18"/>
          <a:stretch>
            <a:fillRect/>
          </a:stretch>
        </p:blipFill>
        <p:spPr>
          <a:xfrm>
            <a:off x="9226245" y="5562412"/>
            <a:ext cx="2298700" cy="876300"/>
          </a:xfrm>
          <a:prstGeom prst="rect">
            <a:avLst/>
          </a:prstGeom>
        </p:spPr>
      </p:pic>
      <p:sp>
        <p:nvSpPr>
          <p:cNvPr id="9" name="TextBox 8">
            <a:extLst>
              <a:ext uri="{FF2B5EF4-FFF2-40B4-BE49-F238E27FC236}">
                <a16:creationId xmlns:a16="http://schemas.microsoft.com/office/drawing/2014/main" id="{6DDF8089-FA4B-CC42-91B4-E34F16EC1CC2}"/>
              </a:ext>
            </a:extLst>
          </p:cNvPr>
          <p:cNvSpPr txBox="1"/>
          <p:nvPr/>
        </p:nvSpPr>
        <p:spPr>
          <a:xfrm>
            <a:off x="5355261" y="1237572"/>
            <a:ext cx="3744936" cy="461665"/>
          </a:xfrm>
          <a:prstGeom prst="rect">
            <a:avLst/>
          </a:prstGeom>
        </p:spPr>
        <p:txBody>
          <a:bodyPr wrap="none" rtlCol="0">
            <a:spAutoFit/>
          </a:bodyPr>
          <a:lstStyle/>
          <a:p>
            <a:r>
              <a:rPr lang="en-US" sz="2400" b="1" dirty="0"/>
              <a:t>Workflow Management:</a:t>
            </a:r>
          </a:p>
        </p:txBody>
      </p:sp>
      <p:sp>
        <p:nvSpPr>
          <p:cNvPr id="35" name="TextBox 34">
            <a:extLst>
              <a:ext uri="{FF2B5EF4-FFF2-40B4-BE49-F238E27FC236}">
                <a16:creationId xmlns:a16="http://schemas.microsoft.com/office/drawing/2014/main" id="{D5D4C5C2-6EAB-0248-8D5E-D762B1772E0B}"/>
              </a:ext>
            </a:extLst>
          </p:cNvPr>
          <p:cNvSpPr txBox="1"/>
          <p:nvPr/>
        </p:nvSpPr>
        <p:spPr>
          <a:xfrm>
            <a:off x="5355261" y="4107129"/>
            <a:ext cx="2821606" cy="461665"/>
          </a:xfrm>
          <a:prstGeom prst="rect">
            <a:avLst/>
          </a:prstGeom>
        </p:spPr>
        <p:txBody>
          <a:bodyPr wrap="none" rtlCol="0">
            <a:spAutoFit/>
          </a:bodyPr>
          <a:lstStyle/>
          <a:p>
            <a:r>
              <a:rPr lang="en-US" sz="2400" b="1" dirty="0"/>
              <a:t>Scalable Training:</a:t>
            </a:r>
          </a:p>
        </p:txBody>
      </p:sp>
      <p:sp>
        <p:nvSpPr>
          <p:cNvPr id="10" name="Slide Number Placeholder 9">
            <a:extLst>
              <a:ext uri="{FF2B5EF4-FFF2-40B4-BE49-F238E27FC236}">
                <a16:creationId xmlns:a16="http://schemas.microsoft.com/office/drawing/2014/main" id="{FE5170C0-CFCB-654F-BCA6-90CB34839A6E}"/>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30</a:t>
            </a:fld>
            <a:endParaRPr lang="en-US">
              <a:solidFill>
                <a:srgbClr val="000000">
                  <a:tint val="75000"/>
                </a:srgbClr>
              </a:solidFill>
              <a:uFillTx/>
            </a:endParaRPr>
          </a:p>
        </p:txBody>
      </p:sp>
    </p:spTree>
    <p:extLst>
      <p:ext uri="{BB962C8B-B14F-4D97-AF65-F5344CB8AC3E}">
        <p14:creationId xmlns:p14="http://schemas.microsoft.com/office/powerpoint/2010/main" val="3965877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
                                        <p:tgtEl>
                                          <p:spTgt spid="4"/>
                                        </p:tgtEl>
                                      </p:cBhvr>
                                    </p:animEffect>
                                  </p:childTnLst>
                                </p:cTn>
                              </p:par>
                            </p:childTnLst>
                          </p:cTn>
                        </p:par>
                        <p:par>
                          <p:cTn id="12" fill="hold">
                            <p:stCondLst>
                              <p:cond delay="2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
                                        <p:tgtEl>
                                          <p:spTgt spid="5"/>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
                                        <p:tgtEl>
                                          <p:spTgt spid="35"/>
                                        </p:tgtEl>
                                      </p:cBhvr>
                                    </p:animEffect>
                                  </p:childTnLst>
                                </p:cTn>
                              </p:par>
                            </p:childTnLst>
                          </p:cTn>
                        </p:par>
                        <p:par>
                          <p:cTn id="29" fill="hold">
                            <p:stCondLst>
                              <p:cond delay="1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
                                        <p:tgtEl>
                                          <p:spTgt spid="32"/>
                                        </p:tgtEl>
                                      </p:cBhvr>
                                    </p:animEffect>
                                  </p:childTnLst>
                                </p:cTn>
                              </p:par>
                            </p:childTnLst>
                          </p:cTn>
                        </p:par>
                        <p:par>
                          <p:cTn id="33" fill="hold">
                            <p:stCondLst>
                              <p:cond delay="200"/>
                            </p:stCondLst>
                            <p:childTnLst>
                              <p:par>
                                <p:cTn id="34" presetID="10"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
                                        <p:tgtEl>
                                          <p:spTgt spid="31"/>
                                        </p:tgtEl>
                                      </p:cBhvr>
                                    </p:animEffect>
                                  </p:childTnLst>
                                </p:cTn>
                              </p:par>
                            </p:childTnLst>
                          </p:cTn>
                        </p:par>
                        <p:par>
                          <p:cTn id="37" fill="hold">
                            <p:stCondLst>
                              <p:cond delay="30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
                                        <p:tgtEl>
                                          <p:spTgt spid="30"/>
                                        </p:tgtEl>
                                      </p:cBhvr>
                                    </p:animEffect>
                                  </p:childTnLst>
                                </p:cTn>
                              </p:par>
                            </p:childTnLst>
                          </p:cTn>
                        </p:par>
                        <p:par>
                          <p:cTn id="41" fill="hold">
                            <p:stCondLst>
                              <p:cond delay="400"/>
                            </p:stCondLst>
                            <p:childTnLst>
                              <p:par>
                                <p:cTn id="42" presetID="10"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
                                        <p:tgtEl>
                                          <p:spTgt spid="8"/>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
                                        <p:tgtEl>
                                          <p:spTgt spid="18"/>
                                        </p:tgtEl>
                                      </p:cBhvr>
                                    </p:animEffect>
                                  </p:childTnLst>
                                </p:cTn>
                              </p:par>
                            </p:childTnLst>
                          </p:cTn>
                        </p:par>
                        <p:par>
                          <p:cTn id="49" fill="hold">
                            <p:stCondLst>
                              <p:cond delay="600"/>
                            </p:stCondLst>
                            <p:childTnLst>
                              <p:par>
                                <p:cTn id="50" presetID="10"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55724C-3E22-404F-B902-9F14B8183ED5}"/>
              </a:ext>
            </a:extLst>
          </p:cNvPr>
          <p:cNvSpPr>
            <a:spLocks noGrp="1"/>
          </p:cNvSpPr>
          <p:nvPr>
            <p:ph idx="1"/>
          </p:nvPr>
        </p:nvSpPr>
        <p:spPr/>
        <p:txBody>
          <a:bodyPr>
            <a:normAutofit/>
          </a:bodyPr>
          <a:lstStyle/>
          <a:p>
            <a:r>
              <a:rPr lang="en-US" dirty="0"/>
              <a:t>Fewer models to train </a:t>
            </a:r>
            <a:r>
              <a:rPr lang="en-US" dirty="0">
                <a:sym typeface="Wingdings" pitchFamily="2" charset="2"/>
              </a:rPr>
              <a:t> need </a:t>
            </a:r>
            <a:r>
              <a:rPr lang="en-US" b="1" dirty="0">
                <a:sym typeface="Wingdings" pitchFamily="2" charset="2"/>
              </a:rPr>
              <a:t>distributed training</a:t>
            </a:r>
            <a:r>
              <a:rPr lang="en-US" dirty="0">
                <a:sym typeface="Wingdings" pitchFamily="2" charset="2"/>
              </a:rPr>
              <a:t> of </a:t>
            </a:r>
            <a:r>
              <a:rPr lang="en-US" b="1" dirty="0">
                <a:sym typeface="Wingdings" pitchFamily="2" charset="2"/>
              </a:rPr>
              <a:t>individual models</a:t>
            </a:r>
          </a:p>
          <a:p>
            <a:pPr lvl="1"/>
            <a:r>
              <a:rPr lang="en-US" dirty="0"/>
              <a:t>Often train with </a:t>
            </a:r>
            <a:r>
              <a:rPr lang="en-US" b="1" dirty="0"/>
              <a:t>more data</a:t>
            </a:r>
            <a:r>
              <a:rPr lang="en-US" dirty="0"/>
              <a:t> </a:t>
            </a:r>
          </a:p>
          <a:p>
            <a:r>
              <a:rPr lang="en-US" b="1" dirty="0"/>
              <a:t>Larger models </a:t>
            </a:r>
            <a:r>
              <a:rPr lang="en-US" dirty="0"/>
              <a:t>and</a:t>
            </a:r>
            <a:r>
              <a:rPr lang="en-US" b="1" dirty="0"/>
              <a:t> mini-batch sizes</a:t>
            </a:r>
          </a:p>
          <a:p>
            <a:pPr lvl="1"/>
            <a:r>
              <a:rPr lang="en-US" dirty="0"/>
              <a:t>Need larger on-device memory</a:t>
            </a:r>
          </a:p>
          <a:p>
            <a:pPr lvl="1"/>
            <a:r>
              <a:rPr lang="en-US" dirty="0"/>
              <a:t>Counter trends </a:t>
            </a:r>
            <a:r>
              <a:rPr lang="en-US" dirty="0">
                <a:sym typeface="Wingdings" pitchFamily="2" charset="2"/>
              </a:rPr>
              <a:t> reversable networks, </a:t>
            </a:r>
            <a:r>
              <a:rPr lang="en-US" b="1" dirty="0">
                <a:sym typeface="Wingdings" pitchFamily="2" charset="2"/>
              </a:rPr>
              <a:t>optimal checkpointing</a:t>
            </a:r>
            <a:r>
              <a:rPr lang="en-US" dirty="0">
                <a:sym typeface="Wingdings" pitchFamily="2" charset="2"/>
              </a:rPr>
              <a:t>, …</a:t>
            </a:r>
            <a:endParaRPr lang="en-US" dirty="0"/>
          </a:p>
          <a:p>
            <a:r>
              <a:rPr lang="en-US" dirty="0"/>
              <a:t>Models and hyperparameters are vetted </a:t>
            </a:r>
            <a:r>
              <a:rPr lang="en-US" dirty="0">
                <a:sym typeface="Wingdings" pitchFamily="2" charset="2"/>
              </a:rPr>
              <a:t> focus on </a:t>
            </a:r>
            <a:r>
              <a:rPr lang="en-US" b="1" dirty="0">
                <a:sym typeface="Wingdings" pitchFamily="2" charset="2"/>
              </a:rPr>
              <a:t>system optimizations</a:t>
            </a:r>
          </a:p>
          <a:p>
            <a:pPr lvl="1"/>
            <a:r>
              <a:rPr lang="en-US" dirty="0"/>
              <a:t>Can </a:t>
            </a:r>
            <a:r>
              <a:rPr lang="en-US" b="1" dirty="0"/>
              <a:t>tolerate</a:t>
            </a:r>
            <a:r>
              <a:rPr lang="en-US" dirty="0"/>
              <a:t> some </a:t>
            </a:r>
            <a:r>
              <a:rPr lang="en-US" b="1" dirty="0"/>
              <a:t>system error</a:t>
            </a:r>
            <a:r>
              <a:rPr lang="en-US" dirty="0"/>
              <a:t> (quantization and async.)</a:t>
            </a:r>
          </a:p>
          <a:p>
            <a:pPr lvl="1"/>
            <a:r>
              <a:rPr lang="en-US" dirty="0"/>
              <a:t>Need adequate stability to meet deadlines</a:t>
            </a:r>
          </a:p>
          <a:p>
            <a:r>
              <a:rPr lang="en-US" b="1" dirty="0"/>
              <a:t>Data preparation</a:t>
            </a:r>
            <a:r>
              <a:rPr lang="en-US" dirty="0"/>
              <a:t> is still potentially an issue (as with model dev.)</a:t>
            </a:r>
          </a:p>
          <a:p>
            <a:r>
              <a:rPr lang="en-US" dirty="0"/>
              <a:t>Need to deal with </a:t>
            </a:r>
            <a:r>
              <a:rPr lang="en-US" b="1" dirty="0"/>
              <a:t>composition</a:t>
            </a:r>
            <a:r>
              <a:rPr lang="en-US" dirty="0"/>
              <a:t> of multiple models</a:t>
            </a:r>
          </a:p>
          <a:p>
            <a:endParaRPr lang="en-US" dirty="0"/>
          </a:p>
        </p:txBody>
      </p:sp>
      <p:sp>
        <p:nvSpPr>
          <p:cNvPr id="4" name="Title 3">
            <a:extLst>
              <a:ext uri="{FF2B5EF4-FFF2-40B4-BE49-F238E27FC236}">
                <a16:creationId xmlns:a16="http://schemas.microsoft.com/office/drawing/2014/main" id="{AE9515D7-011E-0E4D-99EE-EE26ADCDAF81}"/>
              </a:ext>
            </a:extLst>
          </p:cNvPr>
          <p:cNvSpPr>
            <a:spLocks noGrp="1"/>
          </p:cNvSpPr>
          <p:nvPr>
            <p:ph type="title"/>
          </p:nvPr>
        </p:nvSpPr>
        <p:spPr/>
        <p:txBody>
          <a:bodyPr/>
          <a:lstStyle/>
          <a:p>
            <a:r>
              <a:rPr lang="en-US" dirty="0"/>
              <a:t>Model Training </a:t>
            </a:r>
            <a:r>
              <a:rPr lang="en-US" dirty="0">
                <a:sym typeface="Wingdings" pitchFamily="2" charset="2"/>
              </a:rPr>
              <a:t> Hardware</a:t>
            </a:r>
            <a:endParaRPr lang="en-US" dirty="0"/>
          </a:p>
        </p:txBody>
      </p:sp>
    </p:spTree>
    <p:extLst>
      <p:ext uri="{BB962C8B-B14F-4D97-AF65-F5344CB8AC3E}">
        <p14:creationId xmlns:p14="http://schemas.microsoft.com/office/powerpoint/2010/main" val="348943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B530D5-6104-2745-BBB0-34A4ED4557A3}"/>
              </a:ext>
            </a:extLst>
          </p:cNvPr>
          <p:cNvSpPr>
            <a:spLocks noGrp="1"/>
          </p:cNvSpPr>
          <p:nvPr>
            <p:ph idx="1"/>
          </p:nvPr>
        </p:nvSpPr>
        <p:spPr>
          <a:xfrm>
            <a:off x="766233" y="1333500"/>
            <a:ext cx="11193542" cy="4686300"/>
          </a:xfrm>
        </p:spPr>
        <p:txBody>
          <a:bodyPr/>
          <a:lstStyle/>
          <a:p>
            <a:r>
              <a:rPr lang="en-US" dirty="0"/>
              <a:t>Studying</a:t>
            </a:r>
            <a:r>
              <a:rPr lang="en-US" b="1" dirty="0"/>
              <a:t> pre-training</a:t>
            </a:r>
            <a:r>
              <a:rPr lang="en-US" dirty="0"/>
              <a:t> of large </a:t>
            </a:r>
            <a:r>
              <a:rPr lang="en-US" b="1" dirty="0"/>
              <a:t>Transformer Models</a:t>
            </a:r>
            <a:r>
              <a:rPr lang="en-US" dirty="0"/>
              <a:t> for NLP task (e.g., BERT)</a:t>
            </a:r>
          </a:p>
        </p:txBody>
      </p:sp>
      <p:sp>
        <p:nvSpPr>
          <p:cNvPr id="3" name="Title 2">
            <a:extLst>
              <a:ext uri="{FF2B5EF4-FFF2-40B4-BE49-F238E27FC236}">
                <a16:creationId xmlns:a16="http://schemas.microsoft.com/office/drawing/2014/main" id="{FC5D6933-5E97-0746-92B5-82CFDC50B6C5}"/>
              </a:ext>
            </a:extLst>
          </p:cNvPr>
          <p:cNvSpPr>
            <a:spLocks noGrp="1"/>
          </p:cNvSpPr>
          <p:nvPr>
            <p:ph type="title"/>
          </p:nvPr>
        </p:nvSpPr>
        <p:spPr/>
        <p:txBody>
          <a:bodyPr/>
          <a:lstStyle/>
          <a:p>
            <a:r>
              <a:rPr lang="en-US" dirty="0"/>
              <a:t>Do Bigger Models Train Faster?</a:t>
            </a:r>
          </a:p>
        </p:txBody>
      </p:sp>
      <p:sp>
        <p:nvSpPr>
          <p:cNvPr id="6" name="TextBox 5">
            <a:extLst>
              <a:ext uri="{FF2B5EF4-FFF2-40B4-BE49-F238E27FC236}">
                <a16:creationId xmlns:a16="http://schemas.microsoft.com/office/drawing/2014/main" id="{9A36983E-31CD-9147-8BF8-99603B1C73AB}"/>
              </a:ext>
            </a:extLst>
          </p:cNvPr>
          <p:cNvSpPr txBox="1"/>
          <p:nvPr/>
        </p:nvSpPr>
        <p:spPr>
          <a:xfrm>
            <a:off x="7062537" y="942976"/>
            <a:ext cx="3958135" cy="369332"/>
          </a:xfrm>
          <a:prstGeom prst="rect">
            <a:avLst/>
          </a:prstGeom>
          <a:noFill/>
        </p:spPr>
        <p:txBody>
          <a:bodyPr wrap="none" rtlCol="0">
            <a:spAutoFit/>
          </a:bodyPr>
          <a:lstStyle/>
          <a:p>
            <a:r>
              <a:rPr lang="en-US" dirty="0"/>
              <a:t>(Preliminary unpublished work.)</a:t>
            </a:r>
          </a:p>
        </p:txBody>
      </p:sp>
      <p:sp>
        <p:nvSpPr>
          <p:cNvPr id="7" name="Rectangle 6">
            <a:extLst>
              <a:ext uri="{FF2B5EF4-FFF2-40B4-BE49-F238E27FC236}">
                <a16:creationId xmlns:a16="http://schemas.microsoft.com/office/drawing/2014/main" id="{C96F7568-0FCB-ED49-B687-CF46488C457D}"/>
              </a:ext>
            </a:extLst>
          </p:cNvPr>
          <p:cNvSpPr/>
          <p:nvPr/>
        </p:nvSpPr>
        <p:spPr>
          <a:xfrm>
            <a:off x="6569022" y="1946894"/>
            <a:ext cx="4693080" cy="369332"/>
          </a:xfrm>
          <a:prstGeom prst="rect">
            <a:avLst/>
          </a:prstGeom>
        </p:spPr>
        <p:txBody>
          <a:bodyPr wrap="none">
            <a:spAutoFit/>
          </a:bodyPr>
          <a:lstStyle/>
          <a:p>
            <a:r>
              <a:rPr lang="en-US" dirty="0"/>
              <a:t>More Resilient to </a:t>
            </a:r>
            <a:r>
              <a:rPr lang="en-US" b="1" dirty="0"/>
              <a:t>Lossy Compression</a:t>
            </a:r>
          </a:p>
        </p:txBody>
      </p:sp>
      <p:sp>
        <p:nvSpPr>
          <p:cNvPr id="8" name="Rectangle 7">
            <a:extLst>
              <a:ext uri="{FF2B5EF4-FFF2-40B4-BE49-F238E27FC236}">
                <a16:creationId xmlns:a16="http://schemas.microsoft.com/office/drawing/2014/main" id="{0EA2CE0B-ED7A-044A-8FFF-E82B53D3D23B}"/>
              </a:ext>
            </a:extLst>
          </p:cNvPr>
          <p:cNvSpPr/>
          <p:nvPr/>
        </p:nvSpPr>
        <p:spPr bwMode="auto">
          <a:xfrm>
            <a:off x="6096000" y="1946894"/>
            <a:ext cx="5333999" cy="4686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Tree>
    <p:extLst>
      <p:ext uri="{BB962C8B-B14F-4D97-AF65-F5344CB8AC3E}">
        <p14:creationId xmlns:p14="http://schemas.microsoft.com/office/powerpoint/2010/main" val="8564515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B530D5-6104-2745-BBB0-34A4ED4557A3}"/>
              </a:ext>
            </a:extLst>
          </p:cNvPr>
          <p:cNvSpPr>
            <a:spLocks noGrp="1"/>
          </p:cNvSpPr>
          <p:nvPr>
            <p:ph idx="1"/>
          </p:nvPr>
        </p:nvSpPr>
        <p:spPr>
          <a:xfrm>
            <a:off x="766233" y="1333500"/>
            <a:ext cx="11193542" cy="4686300"/>
          </a:xfrm>
        </p:spPr>
        <p:txBody>
          <a:bodyPr/>
          <a:lstStyle/>
          <a:p>
            <a:r>
              <a:rPr lang="en-US" dirty="0"/>
              <a:t>Studying</a:t>
            </a:r>
            <a:r>
              <a:rPr lang="en-US" b="1" dirty="0"/>
              <a:t> pre-training</a:t>
            </a:r>
            <a:r>
              <a:rPr lang="en-US" dirty="0"/>
              <a:t> of large </a:t>
            </a:r>
            <a:r>
              <a:rPr lang="en-US" b="1" dirty="0"/>
              <a:t>Transformer Models</a:t>
            </a:r>
            <a:r>
              <a:rPr lang="en-US" dirty="0"/>
              <a:t> for NLP task (e.g., BERT)</a:t>
            </a:r>
          </a:p>
        </p:txBody>
      </p:sp>
      <p:sp>
        <p:nvSpPr>
          <p:cNvPr id="3" name="Title 2">
            <a:extLst>
              <a:ext uri="{FF2B5EF4-FFF2-40B4-BE49-F238E27FC236}">
                <a16:creationId xmlns:a16="http://schemas.microsoft.com/office/drawing/2014/main" id="{FC5D6933-5E97-0746-92B5-82CFDC50B6C5}"/>
              </a:ext>
            </a:extLst>
          </p:cNvPr>
          <p:cNvSpPr>
            <a:spLocks noGrp="1"/>
          </p:cNvSpPr>
          <p:nvPr>
            <p:ph type="title"/>
          </p:nvPr>
        </p:nvSpPr>
        <p:spPr/>
        <p:txBody>
          <a:bodyPr/>
          <a:lstStyle/>
          <a:p>
            <a:r>
              <a:rPr lang="en-US" dirty="0"/>
              <a:t>Do Bigger Models Train Faster?</a:t>
            </a:r>
          </a:p>
        </p:txBody>
      </p:sp>
      <p:pic>
        <p:nvPicPr>
          <p:cNvPr id="4" name="Picture 3">
            <a:extLst>
              <a:ext uri="{FF2B5EF4-FFF2-40B4-BE49-F238E27FC236}">
                <a16:creationId xmlns:a16="http://schemas.microsoft.com/office/drawing/2014/main" id="{2CEECDC9-D20A-D740-A800-AC9B051D8DF4}"/>
              </a:ext>
            </a:extLst>
          </p:cNvPr>
          <p:cNvPicPr>
            <a:picLocks noChangeAspect="1"/>
          </p:cNvPicPr>
          <p:nvPr/>
        </p:nvPicPr>
        <p:blipFill>
          <a:blip r:embed="rId2"/>
          <a:stretch>
            <a:fillRect/>
          </a:stretch>
        </p:blipFill>
        <p:spPr>
          <a:xfrm>
            <a:off x="1301858" y="2337418"/>
            <a:ext cx="9960244" cy="4176592"/>
          </a:xfrm>
          <a:prstGeom prst="rect">
            <a:avLst/>
          </a:prstGeom>
        </p:spPr>
      </p:pic>
      <p:sp>
        <p:nvSpPr>
          <p:cNvPr id="5" name="TextBox 4">
            <a:extLst>
              <a:ext uri="{FF2B5EF4-FFF2-40B4-BE49-F238E27FC236}">
                <a16:creationId xmlns:a16="http://schemas.microsoft.com/office/drawing/2014/main" id="{3B244965-AD1C-6142-B662-1014F1AA0E01}"/>
              </a:ext>
            </a:extLst>
          </p:cNvPr>
          <p:cNvSpPr txBox="1"/>
          <p:nvPr/>
        </p:nvSpPr>
        <p:spPr>
          <a:xfrm>
            <a:off x="558683" y="1946894"/>
            <a:ext cx="4647426" cy="369332"/>
          </a:xfrm>
          <a:prstGeom prst="rect">
            <a:avLst/>
          </a:prstGeom>
          <a:noFill/>
        </p:spPr>
        <p:txBody>
          <a:bodyPr wrap="none" rtlCol="0">
            <a:spAutoFit/>
          </a:bodyPr>
          <a:lstStyle/>
          <a:p>
            <a:r>
              <a:rPr lang="en-US" dirty="0"/>
              <a:t>Deeper Models </a:t>
            </a:r>
            <a:r>
              <a:rPr lang="en-US" b="1" dirty="0"/>
              <a:t> Reduce Error Faster</a:t>
            </a:r>
          </a:p>
        </p:txBody>
      </p:sp>
      <p:sp>
        <p:nvSpPr>
          <p:cNvPr id="6" name="TextBox 5">
            <a:extLst>
              <a:ext uri="{FF2B5EF4-FFF2-40B4-BE49-F238E27FC236}">
                <a16:creationId xmlns:a16="http://schemas.microsoft.com/office/drawing/2014/main" id="{9A36983E-31CD-9147-8BF8-99603B1C73AB}"/>
              </a:ext>
            </a:extLst>
          </p:cNvPr>
          <p:cNvSpPr txBox="1"/>
          <p:nvPr/>
        </p:nvSpPr>
        <p:spPr>
          <a:xfrm>
            <a:off x="7062537" y="942976"/>
            <a:ext cx="3958135" cy="369332"/>
          </a:xfrm>
          <a:prstGeom prst="rect">
            <a:avLst/>
          </a:prstGeom>
          <a:noFill/>
        </p:spPr>
        <p:txBody>
          <a:bodyPr wrap="none" rtlCol="0">
            <a:spAutoFit/>
          </a:bodyPr>
          <a:lstStyle/>
          <a:p>
            <a:r>
              <a:rPr lang="en-US" dirty="0"/>
              <a:t>(Preliminary unpublished work.)</a:t>
            </a:r>
          </a:p>
        </p:txBody>
      </p:sp>
      <p:sp>
        <p:nvSpPr>
          <p:cNvPr id="7" name="Rectangle 6">
            <a:extLst>
              <a:ext uri="{FF2B5EF4-FFF2-40B4-BE49-F238E27FC236}">
                <a16:creationId xmlns:a16="http://schemas.microsoft.com/office/drawing/2014/main" id="{C96F7568-0FCB-ED49-B687-CF46488C457D}"/>
              </a:ext>
            </a:extLst>
          </p:cNvPr>
          <p:cNvSpPr/>
          <p:nvPr/>
        </p:nvSpPr>
        <p:spPr>
          <a:xfrm>
            <a:off x="6569022" y="1946894"/>
            <a:ext cx="4693080" cy="369332"/>
          </a:xfrm>
          <a:prstGeom prst="rect">
            <a:avLst/>
          </a:prstGeom>
        </p:spPr>
        <p:txBody>
          <a:bodyPr wrap="none">
            <a:spAutoFit/>
          </a:bodyPr>
          <a:lstStyle/>
          <a:p>
            <a:r>
              <a:rPr lang="en-US" dirty="0"/>
              <a:t>More Resilient to </a:t>
            </a:r>
            <a:r>
              <a:rPr lang="en-US" b="1" dirty="0"/>
              <a:t>Lossy Compression</a:t>
            </a:r>
          </a:p>
        </p:txBody>
      </p:sp>
      <p:sp>
        <p:nvSpPr>
          <p:cNvPr id="8" name="Rectangle 7">
            <a:extLst>
              <a:ext uri="{FF2B5EF4-FFF2-40B4-BE49-F238E27FC236}">
                <a16:creationId xmlns:a16="http://schemas.microsoft.com/office/drawing/2014/main" id="{0EA2CE0B-ED7A-044A-8FFF-E82B53D3D23B}"/>
              </a:ext>
            </a:extLst>
          </p:cNvPr>
          <p:cNvSpPr/>
          <p:nvPr/>
        </p:nvSpPr>
        <p:spPr bwMode="auto">
          <a:xfrm>
            <a:off x="6096000" y="1946894"/>
            <a:ext cx="5333999" cy="4686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spTree>
    <p:extLst>
      <p:ext uri="{BB962C8B-B14F-4D97-AF65-F5344CB8AC3E}">
        <p14:creationId xmlns:p14="http://schemas.microsoft.com/office/powerpoint/2010/main" val="1047237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B530D5-6104-2745-BBB0-34A4ED4557A3}"/>
              </a:ext>
            </a:extLst>
          </p:cNvPr>
          <p:cNvSpPr>
            <a:spLocks noGrp="1"/>
          </p:cNvSpPr>
          <p:nvPr>
            <p:ph idx="1"/>
          </p:nvPr>
        </p:nvSpPr>
        <p:spPr>
          <a:xfrm>
            <a:off x="766233" y="1333500"/>
            <a:ext cx="11193542" cy="4686300"/>
          </a:xfrm>
        </p:spPr>
        <p:txBody>
          <a:bodyPr/>
          <a:lstStyle/>
          <a:p>
            <a:r>
              <a:rPr lang="en-US" dirty="0"/>
              <a:t>Studying</a:t>
            </a:r>
            <a:r>
              <a:rPr lang="en-US" b="1" dirty="0"/>
              <a:t> pre-training</a:t>
            </a:r>
            <a:r>
              <a:rPr lang="en-US" dirty="0"/>
              <a:t> of large </a:t>
            </a:r>
            <a:r>
              <a:rPr lang="en-US" b="1" dirty="0"/>
              <a:t>Transformer Models</a:t>
            </a:r>
            <a:r>
              <a:rPr lang="en-US" dirty="0"/>
              <a:t> for NLP task (e.g., BERT)</a:t>
            </a:r>
          </a:p>
        </p:txBody>
      </p:sp>
      <p:sp>
        <p:nvSpPr>
          <p:cNvPr id="3" name="Title 2">
            <a:extLst>
              <a:ext uri="{FF2B5EF4-FFF2-40B4-BE49-F238E27FC236}">
                <a16:creationId xmlns:a16="http://schemas.microsoft.com/office/drawing/2014/main" id="{FC5D6933-5E97-0746-92B5-82CFDC50B6C5}"/>
              </a:ext>
            </a:extLst>
          </p:cNvPr>
          <p:cNvSpPr>
            <a:spLocks noGrp="1"/>
          </p:cNvSpPr>
          <p:nvPr>
            <p:ph type="title"/>
          </p:nvPr>
        </p:nvSpPr>
        <p:spPr/>
        <p:txBody>
          <a:bodyPr/>
          <a:lstStyle/>
          <a:p>
            <a:r>
              <a:rPr lang="en-US" dirty="0"/>
              <a:t>Do Bigger Models Train Faster?</a:t>
            </a:r>
          </a:p>
        </p:txBody>
      </p:sp>
      <p:pic>
        <p:nvPicPr>
          <p:cNvPr id="4" name="Picture 3">
            <a:extLst>
              <a:ext uri="{FF2B5EF4-FFF2-40B4-BE49-F238E27FC236}">
                <a16:creationId xmlns:a16="http://schemas.microsoft.com/office/drawing/2014/main" id="{2CEECDC9-D20A-D740-A800-AC9B051D8DF4}"/>
              </a:ext>
            </a:extLst>
          </p:cNvPr>
          <p:cNvPicPr>
            <a:picLocks noChangeAspect="1"/>
          </p:cNvPicPr>
          <p:nvPr/>
        </p:nvPicPr>
        <p:blipFill>
          <a:blip r:embed="rId2"/>
          <a:stretch>
            <a:fillRect/>
          </a:stretch>
        </p:blipFill>
        <p:spPr>
          <a:xfrm>
            <a:off x="1301858" y="2337418"/>
            <a:ext cx="9960244" cy="4176592"/>
          </a:xfrm>
          <a:prstGeom prst="rect">
            <a:avLst/>
          </a:prstGeom>
        </p:spPr>
      </p:pic>
      <p:sp>
        <p:nvSpPr>
          <p:cNvPr id="5" name="TextBox 4">
            <a:extLst>
              <a:ext uri="{FF2B5EF4-FFF2-40B4-BE49-F238E27FC236}">
                <a16:creationId xmlns:a16="http://schemas.microsoft.com/office/drawing/2014/main" id="{3B244965-AD1C-6142-B662-1014F1AA0E01}"/>
              </a:ext>
            </a:extLst>
          </p:cNvPr>
          <p:cNvSpPr txBox="1"/>
          <p:nvPr/>
        </p:nvSpPr>
        <p:spPr>
          <a:xfrm>
            <a:off x="558683" y="1946894"/>
            <a:ext cx="4647426" cy="369332"/>
          </a:xfrm>
          <a:prstGeom prst="rect">
            <a:avLst/>
          </a:prstGeom>
          <a:noFill/>
        </p:spPr>
        <p:txBody>
          <a:bodyPr wrap="none" rtlCol="0">
            <a:spAutoFit/>
          </a:bodyPr>
          <a:lstStyle/>
          <a:p>
            <a:r>
              <a:rPr lang="en-US" dirty="0"/>
              <a:t>Deeper Models </a:t>
            </a:r>
            <a:r>
              <a:rPr lang="en-US" b="1" dirty="0"/>
              <a:t> Reduce Error Faster</a:t>
            </a:r>
          </a:p>
        </p:txBody>
      </p:sp>
      <p:sp>
        <p:nvSpPr>
          <p:cNvPr id="6" name="TextBox 5">
            <a:extLst>
              <a:ext uri="{FF2B5EF4-FFF2-40B4-BE49-F238E27FC236}">
                <a16:creationId xmlns:a16="http://schemas.microsoft.com/office/drawing/2014/main" id="{9A36983E-31CD-9147-8BF8-99603B1C73AB}"/>
              </a:ext>
            </a:extLst>
          </p:cNvPr>
          <p:cNvSpPr txBox="1"/>
          <p:nvPr/>
        </p:nvSpPr>
        <p:spPr>
          <a:xfrm>
            <a:off x="7062537" y="942976"/>
            <a:ext cx="3958135" cy="369332"/>
          </a:xfrm>
          <a:prstGeom prst="rect">
            <a:avLst/>
          </a:prstGeom>
          <a:noFill/>
        </p:spPr>
        <p:txBody>
          <a:bodyPr wrap="none" rtlCol="0">
            <a:spAutoFit/>
          </a:bodyPr>
          <a:lstStyle/>
          <a:p>
            <a:r>
              <a:rPr lang="en-US" dirty="0"/>
              <a:t>(Preliminary unpublished work.)</a:t>
            </a:r>
          </a:p>
        </p:txBody>
      </p:sp>
      <p:sp>
        <p:nvSpPr>
          <p:cNvPr id="7" name="Rectangle 6">
            <a:extLst>
              <a:ext uri="{FF2B5EF4-FFF2-40B4-BE49-F238E27FC236}">
                <a16:creationId xmlns:a16="http://schemas.microsoft.com/office/drawing/2014/main" id="{C96F7568-0FCB-ED49-B687-CF46488C457D}"/>
              </a:ext>
            </a:extLst>
          </p:cNvPr>
          <p:cNvSpPr/>
          <p:nvPr/>
        </p:nvSpPr>
        <p:spPr>
          <a:xfrm>
            <a:off x="6569022" y="1946894"/>
            <a:ext cx="4693080" cy="369332"/>
          </a:xfrm>
          <a:prstGeom prst="rect">
            <a:avLst/>
          </a:prstGeom>
        </p:spPr>
        <p:txBody>
          <a:bodyPr wrap="none">
            <a:spAutoFit/>
          </a:bodyPr>
          <a:lstStyle/>
          <a:p>
            <a:r>
              <a:rPr lang="en-US" dirty="0"/>
              <a:t>More Resilient to </a:t>
            </a:r>
            <a:r>
              <a:rPr lang="en-US" b="1" dirty="0"/>
              <a:t>Lossy Compression</a:t>
            </a:r>
          </a:p>
        </p:txBody>
      </p:sp>
    </p:spTree>
    <p:extLst>
      <p:ext uri="{BB962C8B-B14F-4D97-AF65-F5344CB8AC3E}">
        <p14:creationId xmlns:p14="http://schemas.microsoft.com/office/powerpoint/2010/main" val="316901069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179A4682-0D34-2D40-ABDF-5DA4C3A921ED}"/>
              </a:ext>
            </a:extLst>
          </p:cNvPr>
          <p:cNvSpPr>
            <a:spLocks noGrp="1"/>
          </p:cNvSpPr>
          <p:nvPr>
            <p:ph type="ctrTitle"/>
          </p:nvPr>
        </p:nvSpPr>
        <p:spPr>
          <a:xfrm>
            <a:off x="1003082" y="3070423"/>
            <a:ext cx="11188918" cy="1244058"/>
          </a:xfrm>
        </p:spPr>
        <p:txBody>
          <a:bodyPr>
            <a:normAutofit fontScale="90000"/>
          </a:bodyPr>
          <a:lstStyle/>
          <a:p>
            <a:pPr algn="l"/>
            <a:br>
              <a:rPr lang="en-US" sz="4000" b="1" dirty="0">
                <a:latin typeface="Helvetica Neue" panose="02000503000000020004" pitchFamily="2" charset="0"/>
                <a:ea typeface="Helvetica Neue" panose="02000503000000020004" pitchFamily="2" charset="0"/>
                <a:cs typeface="Helvetica Neue" panose="02000503000000020004" pitchFamily="2" charset="0"/>
              </a:rPr>
            </a:br>
            <a:br>
              <a:rPr lang="en-US" sz="4000" b="1" dirty="0">
                <a:latin typeface="Helvetica Neue" panose="02000503000000020004" pitchFamily="2" charset="0"/>
                <a:ea typeface="Helvetica Neue" panose="02000503000000020004" pitchFamily="2" charset="0"/>
                <a:cs typeface="Helvetica Neue" panose="02000503000000020004" pitchFamily="2" charset="0"/>
              </a:rPr>
            </a:br>
            <a:r>
              <a:rPr lang="en-US" sz="4000" dirty="0">
                <a:latin typeface="Helvetica Neue" panose="02000503000000020004" pitchFamily="2" charset="0"/>
                <a:ea typeface="Helvetica Neue" panose="02000503000000020004" pitchFamily="2" charset="0"/>
                <a:cs typeface="Helvetica Neue" panose="02000503000000020004" pitchFamily="2" charset="0"/>
              </a:rPr>
              <a:t>Scaling deep learning training beyond the </a:t>
            </a:r>
            <a:br>
              <a:rPr lang="en-US" sz="4000" dirty="0">
                <a:latin typeface="Helvetica Neue" panose="02000503000000020004" pitchFamily="2" charset="0"/>
                <a:ea typeface="Helvetica Neue" panose="02000503000000020004" pitchFamily="2" charset="0"/>
                <a:cs typeface="Helvetica Neue" panose="02000503000000020004" pitchFamily="2" charset="0"/>
              </a:rPr>
            </a:br>
            <a:r>
              <a:rPr lang="en-US" sz="4000" dirty="0">
                <a:latin typeface="Helvetica Neue" panose="02000503000000020004" pitchFamily="2" charset="0"/>
                <a:ea typeface="Helvetica Neue" panose="02000503000000020004" pitchFamily="2" charset="0"/>
                <a:cs typeface="Helvetica Neue" panose="02000503000000020004" pitchFamily="2" charset="0"/>
              </a:rPr>
              <a:t>GPU memory wall.</a:t>
            </a:r>
          </a:p>
        </p:txBody>
      </p:sp>
      <p:grpSp>
        <p:nvGrpSpPr>
          <p:cNvPr id="49" name="Group 48">
            <a:extLst>
              <a:ext uri="{FF2B5EF4-FFF2-40B4-BE49-F238E27FC236}">
                <a16:creationId xmlns:a16="http://schemas.microsoft.com/office/drawing/2014/main" id="{A98CF198-4BC5-1445-A029-10D9E86BB7DE}"/>
              </a:ext>
            </a:extLst>
          </p:cNvPr>
          <p:cNvGrpSpPr/>
          <p:nvPr/>
        </p:nvGrpSpPr>
        <p:grpSpPr>
          <a:xfrm>
            <a:off x="832118" y="2022383"/>
            <a:ext cx="4861496" cy="1048040"/>
            <a:chOff x="7165401" y="4322489"/>
            <a:chExt cx="3604264" cy="777007"/>
          </a:xfrm>
        </p:grpSpPr>
        <p:pic>
          <p:nvPicPr>
            <p:cNvPr id="50" name="Picture 49">
              <a:extLst>
                <a:ext uri="{FF2B5EF4-FFF2-40B4-BE49-F238E27FC236}">
                  <a16:creationId xmlns:a16="http://schemas.microsoft.com/office/drawing/2014/main" id="{B8AC6C5A-E806-1D41-A372-D658F58A9271}"/>
                </a:ext>
              </a:extLst>
            </p:cNvPr>
            <p:cNvPicPr>
              <a:picLocks noChangeAspect="1"/>
            </p:cNvPicPr>
            <p:nvPr/>
          </p:nvPicPr>
          <p:blipFill rotWithShape="1">
            <a:blip r:embed="rId3"/>
            <a:srcRect r="76842"/>
            <a:stretch/>
          </p:blipFill>
          <p:spPr>
            <a:xfrm>
              <a:off x="7165401" y="4322489"/>
              <a:ext cx="880003" cy="777007"/>
            </a:xfrm>
            <a:prstGeom prst="rect">
              <a:avLst/>
            </a:prstGeom>
          </p:spPr>
        </p:pic>
        <p:pic>
          <p:nvPicPr>
            <p:cNvPr id="51" name="Picture 50">
              <a:extLst>
                <a:ext uri="{FF2B5EF4-FFF2-40B4-BE49-F238E27FC236}">
                  <a16:creationId xmlns:a16="http://schemas.microsoft.com/office/drawing/2014/main" id="{95E5960D-F6A4-8A43-BDAF-66BA45C5F8D3}"/>
                </a:ext>
              </a:extLst>
            </p:cNvPr>
            <p:cNvPicPr>
              <a:picLocks noChangeAspect="1"/>
            </p:cNvPicPr>
            <p:nvPr/>
          </p:nvPicPr>
          <p:blipFill rotWithShape="1">
            <a:blip r:embed="rId3"/>
            <a:srcRect l="27098"/>
            <a:stretch/>
          </p:blipFill>
          <p:spPr>
            <a:xfrm>
              <a:off x="7999355" y="4322489"/>
              <a:ext cx="2770310" cy="777007"/>
            </a:xfrm>
            <a:prstGeom prst="rect">
              <a:avLst/>
            </a:prstGeom>
          </p:spPr>
        </p:pic>
      </p:grpSp>
      <p:sp>
        <p:nvSpPr>
          <p:cNvPr id="52" name="TextBox 51">
            <a:extLst>
              <a:ext uri="{FF2B5EF4-FFF2-40B4-BE49-F238E27FC236}">
                <a16:creationId xmlns:a16="http://schemas.microsoft.com/office/drawing/2014/main" id="{C5295BEE-5AAC-834C-AB53-D420C689C383}"/>
              </a:ext>
            </a:extLst>
          </p:cNvPr>
          <p:cNvSpPr txBox="1"/>
          <p:nvPr/>
        </p:nvSpPr>
        <p:spPr>
          <a:xfrm>
            <a:off x="5671774" y="2508970"/>
            <a:ext cx="1851533" cy="461665"/>
          </a:xfrm>
          <a:prstGeom prst="rect">
            <a:avLst/>
          </a:prstGeom>
          <a:noFill/>
        </p:spPr>
        <p:txBody>
          <a:bodyPr wrap="none" rtlCol="0">
            <a:spAutoFit/>
          </a:bodyPr>
          <a:lstStyle/>
          <a:p>
            <a:r>
              <a:rPr lang="en-US" sz="2400" dirty="0"/>
              <a:t>[</a:t>
            </a:r>
            <a:r>
              <a:rPr lang="en-US" sz="2400" dirty="0" err="1"/>
              <a:t>MLSys</a:t>
            </a:r>
            <a:r>
              <a:rPr lang="en-US" sz="2400" dirty="0"/>
              <a:t> 2020]</a:t>
            </a:r>
          </a:p>
        </p:txBody>
      </p:sp>
    </p:spTree>
    <p:extLst>
      <p:ext uri="{BB962C8B-B14F-4D97-AF65-F5344CB8AC3E}">
        <p14:creationId xmlns:p14="http://schemas.microsoft.com/office/powerpoint/2010/main" val="31051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3B9F173-7D18-844F-9BDC-5D92E1D1FFD0}"/>
              </a:ext>
            </a:extLst>
          </p:cNvPr>
          <p:cNvGrpSpPr/>
          <p:nvPr/>
        </p:nvGrpSpPr>
        <p:grpSpPr>
          <a:xfrm>
            <a:off x="133202" y="669455"/>
            <a:ext cx="6975572" cy="5519090"/>
            <a:chOff x="6070936" y="1101891"/>
            <a:chExt cx="6590390" cy="5214332"/>
          </a:xfrm>
        </p:grpSpPr>
        <p:pic>
          <p:nvPicPr>
            <p:cNvPr id="6" name="Picture 5">
              <a:extLst>
                <a:ext uri="{FF2B5EF4-FFF2-40B4-BE49-F238E27FC236}">
                  <a16:creationId xmlns:a16="http://schemas.microsoft.com/office/drawing/2014/main" id="{D8F4C3E0-32EF-484D-8491-778A99B6F7BF}"/>
                </a:ext>
              </a:extLst>
            </p:cNvPr>
            <p:cNvPicPr>
              <a:picLocks noChangeAspect="1"/>
            </p:cNvPicPr>
            <p:nvPr/>
          </p:nvPicPr>
          <p:blipFill rotWithShape="1">
            <a:blip r:embed="rId3"/>
            <a:srcRect l="4338"/>
            <a:stretch/>
          </p:blipFill>
          <p:spPr>
            <a:xfrm>
              <a:off x="7396079" y="1101891"/>
              <a:ext cx="5265247" cy="5214332"/>
            </a:xfrm>
            <a:prstGeom prst="rect">
              <a:avLst/>
            </a:prstGeom>
          </p:spPr>
        </p:pic>
        <p:sp>
          <p:nvSpPr>
            <p:cNvPr id="7" name="Rectangle 6">
              <a:extLst>
                <a:ext uri="{FF2B5EF4-FFF2-40B4-BE49-F238E27FC236}">
                  <a16:creationId xmlns:a16="http://schemas.microsoft.com/office/drawing/2014/main" id="{1538317D-06B5-B841-80B6-0248F2BD54B5}"/>
                </a:ext>
              </a:extLst>
            </p:cNvPr>
            <p:cNvSpPr/>
            <p:nvPr/>
          </p:nvSpPr>
          <p:spPr>
            <a:xfrm>
              <a:off x="6687984" y="1612583"/>
              <a:ext cx="279132" cy="25470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3156C6B-AD3D-B84D-8F26-D8F5FEDA166D}"/>
                </a:ext>
              </a:extLst>
            </p:cNvPr>
            <p:cNvSpPr txBox="1"/>
            <p:nvPr/>
          </p:nvSpPr>
          <p:spPr>
            <a:xfrm>
              <a:off x="6070936" y="3040260"/>
              <a:ext cx="1513228" cy="668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 usage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72C4">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per-GPU</a:t>
              </a:r>
            </a:p>
          </p:txBody>
        </p:sp>
      </p:grpSp>
      <p:sp>
        <p:nvSpPr>
          <p:cNvPr id="15" name="Rectangle 14">
            <a:extLst>
              <a:ext uri="{FF2B5EF4-FFF2-40B4-BE49-F238E27FC236}">
                <a16:creationId xmlns:a16="http://schemas.microsoft.com/office/drawing/2014/main" id="{99109A1C-BB9E-2749-A960-28586A054789}"/>
              </a:ext>
            </a:extLst>
          </p:cNvPr>
          <p:cNvSpPr/>
          <p:nvPr/>
        </p:nvSpPr>
        <p:spPr>
          <a:xfrm>
            <a:off x="7108774" y="1052661"/>
            <a:ext cx="4792394" cy="182995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Pct val="120000"/>
              <a:buFontTx/>
              <a:buNone/>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 per-GPU level, recent state-of-the-art models have hit a </a:t>
            </a:r>
            <a:r>
              <a:rPr kumimoji="0" lang="en-US" sz="2800" b="1" i="0" u="none" strike="noStrike" kern="1200" cap="none" spc="0" normalizeH="0" baseline="0" noProof="0" dirty="0">
                <a:ln>
                  <a:noFill/>
                </a:ln>
                <a:solidFill>
                  <a:srgbClr val="4472C4"/>
                </a:solidFill>
                <a:effectLst/>
                <a:uLnTx/>
                <a:uFillTx/>
                <a:latin typeface="Helvetica Neue" panose="02000503000000020004" pitchFamily="2" charset="0"/>
                <a:ea typeface="Helvetica Neue" panose="02000503000000020004" pitchFamily="2" charset="0"/>
                <a:cs typeface="Helvetica Neue" panose="02000503000000020004" pitchFamily="2" charset="0"/>
              </a:rPr>
              <a:t>memory capacity wall</a:t>
            </a: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 name="Slide Number Placeholder 1">
            <a:extLst>
              <a:ext uri="{FF2B5EF4-FFF2-40B4-BE49-F238E27FC236}">
                <a16:creationId xmlns:a16="http://schemas.microsoft.com/office/drawing/2014/main" id="{374B9DC5-23E0-DF47-81FC-798A585B560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AD38E598-7954-3249-8BF1-EA3B0B63863D}"/>
              </a:ext>
            </a:extLst>
          </p:cNvPr>
          <p:cNvSpPr/>
          <p:nvPr/>
        </p:nvSpPr>
        <p:spPr>
          <a:xfrm>
            <a:off x="7108774" y="3265822"/>
            <a:ext cx="4792394" cy="182995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Pct val="120000"/>
              <a:buFontTx/>
              <a:buNone/>
              <a:tabLst/>
              <a:defRPr/>
            </a:pPr>
            <a:r>
              <a:rPr kumimoji="0" lang="en-US" sz="2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Limited GPU memory is slowing progress in new deep learning models!</a:t>
            </a:r>
          </a:p>
        </p:txBody>
      </p:sp>
      <p:sp>
        <p:nvSpPr>
          <p:cNvPr id="10" name="Rectangle 9">
            <a:extLst>
              <a:ext uri="{FF2B5EF4-FFF2-40B4-BE49-F238E27FC236}">
                <a16:creationId xmlns:a16="http://schemas.microsoft.com/office/drawing/2014/main" id="{A2C06A00-4D73-564C-A7DC-EDF43921025F}"/>
              </a:ext>
            </a:extLst>
          </p:cNvPr>
          <p:cNvSpPr/>
          <p:nvPr/>
        </p:nvSpPr>
        <p:spPr>
          <a:xfrm>
            <a:off x="0" y="0"/>
            <a:ext cx="12192000" cy="6857999"/>
          </a:xfrm>
          <a:prstGeom prst="rect">
            <a:avLst/>
          </a:prstGeom>
          <a:solidFill>
            <a:srgbClr val="FFFFFF">
              <a:alpha val="8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highlight>
                  <a:srgbClr val="FFF2CC"/>
                </a:highlight>
                <a:uLnTx/>
                <a:uFillTx/>
                <a:latin typeface="Helvetica Neue" panose="02000503000000020004" pitchFamily="2" charset="0"/>
                <a:ea typeface="Helvetica Neue" panose="02000503000000020004" pitchFamily="2" charset="0"/>
                <a:cs typeface="Helvetica Neue" panose="02000503000000020004" pitchFamily="2" charset="0"/>
              </a:rPr>
              <a:t>How do we train models both efficiently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highlight>
                  <a:srgbClr val="FFF2CC"/>
                </a:highlight>
                <a:uLnTx/>
                <a:uFillTx/>
                <a:latin typeface="Helvetica Neue" panose="02000503000000020004" pitchFamily="2" charset="0"/>
                <a:ea typeface="Helvetica Neue" panose="02000503000000020004" pitchFamily="2" charset="0"/>
                <a:cs typeface="Helvetica Neue" panose="02000503000000020004" pitchFamily="2" charset="0"/>
              </a:rPr>
              <a:t>and beyond memory limits?</a:t>
            </a:r>
            <a:endParaRPr kumimoji="0" lang="en-US" sz="4000" b="0" i="0" u="none" strike="noStrike" kern="1200" cap="none" spc="0" normalizeH="0" baseline="0" noProof="0" dirty="0">
              <a:ln>
                <a:noFill/>
              </a:ln>
              <a:solidFill>
                <a:prstClr val="white"/>
              </a:solidFill>
              <a:effectLst/>
              <a:highlight>
                <a:srgbClr val="FFF2CC"/>
              </a:highligh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255AE2B-5D0B-9E48-B72E-D58B8BE2EFB2}"/>
              </a:ext>
            </a:extLst>
          </p:cNvPr>
          <p:cNvSpPr txBox="1"/>
          <p:nvPr/>
        </p:nvSpPr>
        <p:spPr>
          <a:xfrm>
            <a:off x="623029" y="1890117"/>
            <a:ext cx="49462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Problem:</a:t>
            </a:r>
          </a:p>
        </p:txBody>
      </p:sp>
    </p:spTree>
    <p:extLst>
      <p:ext uri="{BB962C8B-B14F-4D97-AF65-F5344CB8AC3E}">
        <p14:creationId xmlns:p14="http://schemas.microsoft.com/office/powerpoint/2010/main" val="20121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9FA44D-F681-EC4D-B2F6-2D3FEA8B903E}"/>
              </a:ext>
            </a:extLst>
          </p:cNvPr>
          <p:cNvSpPr txBox="1"/>
          <p:nvPr/>
        </p:nvSpPr>
        <p:spPr>
          <a:xfrm>
            <a:off x="318112" y="470294"/>
            <a:ext cx="11540290" cy="769441"/>
          </a:xfrm>
          <a:prstGeom prst="rect">
            <a:avLst/>
          </a:prstGeom>
          <a:noFill/>
        </p:spPr>
        <p:txBody>
          <a:bodyPr wrap="square" rtlCol="0">
            <a:spAutoFit/>
          </a:bodyPr>
          <a:lstStyle/>
          <a:p>
            <a:pPr lvl="0">
              <a:defRPr/>
            </a:pPr>
            <a:r>
              <a:rPr lang="en-US" sz="4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Efficiently </a:t>
            </a:r>
            <a:r>
              <a:rPr lang="en-US" sz="44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trade-off</a:t>
            </a:r>
            <a:r>
              <a:rPr lang="en-US" sz="4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u="sng"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RAM</a:t>
            </a:r>
            <a:r>
              <a:rPr lang="en-US" sz="4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r>
              <a:rPr kumimoji="0" lang="en-US" sz="4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and </a:t>
            </a:r>
            <a:r>
              <a:rPr kumimoji="0" lang="en-US" sz="4400" b="1" i="0" u="sng"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a:t>
            </a:r>
          </a:p>
        </p:txBody>
      </p:sp>
      <p:sp>
        <p:nvSpPr>
          <p:cNvPr id="2" name="Slide Number Placeholder 1">
            <a:extLst>
              <a:ext uri="{FF2B5EF4-FFF2-40B4-BE49-F238E27FC236}">
                <a16:creationId xmlns:a16="http://schemas.microsoft.com/office/drawing/2014/main" id="{DBC400DD-4B4C-BD46-8696-49D7C5F4F5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Freeform 29">
            <a:extLst>
              <a:ext uri="{FF2B5EF4-FFF2-40B4-BE49-F238E27FC236}">
                <a16:creationId xmlns:a16="http://schemas.microsoft.com/office/drawing/2014/main" id="{6583AFB0-83AD-C04A-8FF1-B5FA2786C33D}"/>
              </a:ext>
            </a:extLst>
          </p:cNvPr>
          <p:cNvSpPr/>
          <p:nvPr/>
        </p:nvSpPr>
        <p:spPr>
          <a:xfrm>
            <a:off x="2714713" y="2564537"/>
            <a:ext cx="5284258" cy="2231388"/>
          </a:xfrm>
          <a:custGeom>
            <a:avLst/>
            <a:gdLst>
              <a:gd name="connsiteX0" fmla="*/ 0 w 5284258"/>
              <a:gd name="connsiteY0" fmla="*/ 0 h 2231388"/>
              <a:gd name="connsiteX1" fmla="*/ 1281824 w 5284258"/>
              <a:gd name="connsiteY1" fmla="*/ 1388130 h 2231388"/>
              <a:gd name="connsiteX2" fmla="*/ 5284258 w 5284258"/>
              <a:gd name="connsiteY2" fmla="*/ 2231388 h 2231388"/>
              <a:gd name="connsiteX3" fmla="*/ 5284258 w 5284258"/>
              <a:gd name="connsiteY3" fmla="*/ 2231388 h 2231388"/>
            </a:gdLst>
            <a:ahLst/>
            <a:cxnLst>
              <a:cxn ang="0">
                <a:pos x="connsiteX0" y="connsiteY0"/>
              </a:cxn>
              <a:cxn ang="0">
                <a:pos x="connsiteX1" y="connsiteY1"/>
              </a:cxn>
              <a:cxn ang="0">
                <a:pos x="connsiteX2" y="connsiteY2"/>
              </a:cxn>
              <a:cxn ang="0">
                <a:pos x="connsiteX3" y="connsiteY3"/>
              </a:cxn>
            </a:cxnLst>
            <a:rect l="l" t="t" r="r" b="b"/>
            <a:pathLst>
              <a:path w="5284258" h="2231388" extrusionOk="0">
                <a:moveTo>
                  <a:pt x="0" y="0"/>
                </a:moveTo>
                <a:cubicBezTo>
                  <a:pt x="65965" y="425096"/>
                  <a:pt x="349533" y="1035592"/>
                  <a:pt x="1281824" y="1388130"/>
                </a:cubicBezTo>
                <a:cubicBezTo>
                  <a:pt x="2162535" y="1760029"/>
                  <a:pt x="5284257" y="2231388"/>
                  <a:pt x="5284258" y="2231388"/>
                </a:cubicBezTo>
                <a:lnTo>
                  <a:pt x="5284258" y="2231388"/>
                </a:lnTo>
              </a:path>
            </a:pathLst>
          </a:custGeom>
          <a:noFill/>
          <a:ln w="76200">
            <a:solidFill>
              <a:schemeClr val="accent1">
                <a:lumMod val="75000"/>
              </a:schemeClr>
            </a:solidFill>
            <a:prstDash val="dash"/>
            <a:extLst>
              <a:ext uri="{C807C97D-BFC1-408E-A445-0C87EB9F89A2}">
                <ask:lineSketchStyleProps xmlns:ask="http://schemas.microsoft.com/office/drawing/2018/sketchyshapes" sd="1219033472">
                  <a:custGeom>
                    <a:avLst/>
                    <a:gdLst>
                      <a:gd name="connsiteX0" fmla="*/ 0 w 6596743"/>
                      <a:gd name="connsiteY0" fmla="*/ 0 h 2808514"/>
                      <a:gd name="connsiteX1" fmla="*/ 1600200 w 6596743"/>
                      <a:gd name="connsiteY1" fmla="*/ 1747157 h 2808514"/>
                      <a:gd name="connsiteX2" fmla="*/ 6596743 w 6596743"/>
                      <a:gd name="connsiteY2" fmla="*/ 2808514 h 2808514"/>
                      <a:gd name="connsiteX3" fmla="*/ 6596743 w 6596743"/>
                      <a:gd name="connsiteY3" fmla="*/ 2808514 h 2808514"/>
                    </a:gdLst>
                    <a:ahLst/>
                    <a:cxnLst>
                      <a:cxn ang="0">
                        <a:pos x="connsiteX0" y="connsiteY0"/>
                      </a:cxn>
                      <a:cxn ang="0">
                        <a:pos x="connsiteX1" y="connsiteY1"/>
                      </a:cxn>
                      <a:cxn ang="0">
                        <a:pos x="connsiteX2" y="connsiteY2"/>
                      </a:cxn>
                      <a:cxn ang="0">
                        <a:pos x="connsiteX3" y="connsiteY3"/>
                      </a:cxn>
                    </a:cxnLst>
                    <a:rect l="l" t="t" r="r" b="b"/>
                    <a:pathLst>
                      <a:path w="6596743" h="2808514">
                        <a:moveTo>
                          <a:pt x="0" y="0"/>
                        </a:moveTo>
                        <a:cubicBezTo>
                          <a:pt x="250371" y="639535"/>
                          <a:pt x="500743" y="1279071"/>
                          <a:pt x="1600200" y="1747157"/>
                        </a:cubicBezTo>
                        <a:cubicBezTo>
                          <a:pt x="2699657" y="2215243"/>
                          <a:pt x="6596743" y="2808514"/>
                          <a:pt x="6596743" y="2808514"/>
                        </a:cubicBezTo>
                        <a:lnTo>
                          <a:pt x="6596743" y="2808514"/>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5118A888-9574-2B44-B58D-1820BAC32BED}"/>
              </a:ext>
            </a:extLst>
          </p:cNvPr>
          <p:cNvCxnSpPr>
            <a:cxnSpLocks/>
          </p:cNvCxnSpPr>
          <p:nvPr/>
        </p:nvCxnSpPr>
        <p:spPr>
          <a:xfrm flipV="1">
            <a:off x="1878528" y="1697271"/>
            <a:ext cx="0" cy="4155034"/>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8C07E9E9-47AA-A54F-A2BE-0C311583DC3F}"/>
              </a:ext>
            </a:extLst>
          </p:cNvPr>
          <p:cNvSpPr txBox="1"/>
          <p:nvPr/>
        </p:nvSpPr>
        <p:spPr>
          <a:xfrm>
            <a:off x="1938188" y="1280015"/>
            <a:ext cx="1072777" cy="744299"/>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p:txBody>
      </p:sp>
      <p:cxnSp>
        <p:nvCxnSpPr>
          <p:cNvPr id="34" name="Straight Arrow Connector 33">
            <a:extLst>
              <a:ext uri="{FF2B5EF4-FFF2-40B4-BE49-F238E27FC236}">
                <a16:creationId xmlns:a16="http://schemas.microsoft.com/office/drawing/2014/main" id="{46767D1D-8CFA-484C-8E76-DB6244D6B9A7}"/>
              </a:ext>
            </a:extLst>
          </p:cNvPr>
          <p:cNvCxnSpPr>
            <a:cxnSpLocks/>
          </p:cNvCxnSpPr>
          <p:nvPr/>
        </p:nvCxnSpPr>
        <p:spPr>
          <a:xfrm>
            <a:off x="1870759" y="5840568"/>
            <a:ext cx="7086507" cy="11736"/>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1781C37-730E-1248-A456-7A3D53960657}"/>
                  </a:ext>
                </a:extLst>
              </p:cNvPr>
              <p:cNvSpPr txBox="1"/>
              <p:nvPr/>
            </p:nvSpPr>
            <p:spPr>
              <a:xfrm>
                <a:off x="7053967" y="2856118"/>
                <a:ext cx="3714607" cy="713593"/>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every </a:t>
                </a:r>
                <a14:m>
                  <m:oMath xmlns:m="http://schemas.openxmlformats.org/officeDocument/2006/math">
                    <m:rad>
                      <m:radPr>
                        <m:degHide m:val="on"/>
                        <m:ctrlP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ctrlPr>
                      </m:radPr>
                      <m:deg/>
                      <m:e>
                        <m: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t>𝒏</m:t>
                        </m:r>
                      </m:e>
                    </m:rad>
                  </m:oMath>
                </a14:m>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 layers in 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Chen et al (2016)</a:t>
                </a:r>
              </a:p>
            </p:txBody>
          </p:sp>
        </mc:Choice>
        <mc:Fallback xmlns="">
          <p:sp>
            <p:nvSpPr>
              <p:cNvPr id="35" name="TextBox 34">
                <a:extLst>
                  <a:ext uri="{FF2B5EF4-FFF2-40B4-BE49-F238E27FC236}">
                    <a16:creationId xmlns:a16="http://schemas.microsoft.com/office/drawing/2014/main" id="{01781C37-730E-1248-A456-7A3D53960657}"/>
                  </a:ext>
                </a:extLst>
              </p:cNvPr>
              <p:cNvSpPr txBox="1">
                <a:spLocks noRot="1" noChangeAspect="1" noMove="1" noResize="1" noEditPoints="1" noAdjustHandles="1" noChangeArrowheads="1" noChangeShapeType="1" noTextEdit="1"/>
              </p:cNvSpPr>
              <p:nvPr/>
            </p:nvSpPr>
            <p:spPr>
              <a:xfrm>
                <a:off x="7053967" y="2856118"/>
                <a:ext cx="3714607" cy="713593"/>
              </a:xfrm>
              <a:prstGeom prst="rect">
                <a:avLst/>
              </a:prstGeom>
              <a:blipFill>
                <a:blip r:embed="rId3"/>
                <a:stretch>
                  <a:fillRect l="-1361" t="-3509" r="-680" b="-12281"/>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3795B0ED-2CB9-8D4D-B969-F6AA2F85B7D4}"/>
              </a:ext>
            </a:extLst>
          </p:cNvPr>
          <p:cNvSpPr txBox="1"/>
          <p:nvPr/>
        </p:nvSpPr>
        <p:spPr>
          <a:xfrm>
            <a:off x="3010965" y="2274151"/>
            <a:ext cx="2927404"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
        <p:nvSpPr>
          <p:cNvPr id="37" name="TextBox 36">
            <a:extLst>
              <a:ext uri="{FF2B5EF4-FFF2-40B4-BE49-F238E27FC236}">
                <a16:creationId xmlns:a16="http://schemas.microsoft.com/office/drawing/2014/main" id="{4E9CD987-3405-8B45-A801-EFEA69363869}"/>
              </a:ext>
            </a:extLst>
          </p:cNvPr>
          <p:cNvSpPr txBox="1"/>
          <p:nvPr/>
        </p:nvSpPr>
        <p:spPr>
          <a:xfrm>
            <a:off x="8470589" y="4589917"/>
            <a:ext cx="3040940"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no layers in RAM</a:t>
            </a:r>
          </a:p>
        </p:txBody>
      </p:sp>
      <p:sp>
        <p:nvSpPr>
          <p:cNvPr id="38" name="TextBox 37">
            <a:extLst>
              <a:ext uri="{FF2B5EF4-FFF2-40B4-BE49-F238E27FC236}">
                <a16:creationId xmlns:a16="http://schemas.microsoft.com/office/drawing/2014/main" id="{5CA08B2B-A805-354D-B37A-6E0BCFD9B001}"/>
              </a:ext>
            </a:extLst>
          </p:cNvPr>
          <p:cNvSpPr txBox="1"/>
          <p:nvPr/>
        </p:nvSpPr>
        <p:spPr>
          <a:xfrm>
            <a:off x="9111361" y="5386283"/>
            <a:ext cx="2747041" cy="7442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a:t>
            </a:r>
          </a:p>
        </p:txBody>
      </p:sp>
      <p:sp>
        <p:nvSpPr>
          <p:cNvPr id="39" name="Cross 38">
            <a:extLst>
              <a:ext uri="{FF2B5EF4-FFF2-40B4-BE49-F238E27FC236}">
                <a16:creationId xmlns:a16="http://schemas.microsoft.com/office/drawing/2014/main" id="{C362B859-87DC-9F4C-9048-37EB5950F947}"/>
              </a:ext>
            </a:extLst>
          </p:cNvPr>
          <p:cNvSpPr/>
          <p:nvPr/>
        </p:nvSpPr>
        <p:spPr>
          <a:xfrm rot="2700000">
            <a:off x="6436753" y="2970664"/>
            <a:ext cx="601041" cy="601041"/>
          </a:xfrm>
          <a:prstGeom prst="plus">
            <a:avLst>
              <a:gd name="adj" fmla="val 38031"/>
            </a:avLst>
          </a:prstGeom>
          <a:solidFill>
            <a:srgbClr val="FFC8CA"/>
          </a:solidFill>
          <a:ln w="28575">
            <a:solidFill>
              <a:srgbClr val="C0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Cross 39">
            <a:extLst>
              <a:ext uri="{FF2B5EF4-FFF2-40B4-BE49-F238E27FC236}">
                <a16:creationId xmlns:a16="http://schemas.microsoft.com/office/drawing/2014/main" id="{8FCBB81A-3B78-D94F-9A2A-A8228CCC8366}"/>
              </a:ext>
            </a:extLst>
          </p:cNvPr>
          <p:cNvSpPr/>
          <p:nvPr/>
        </p:nvSpPr>
        <p:spPr>
          <a:xfrm rot="2700000">
            <a:off x="2400232" y="2148794"/>
            <a:ext cx="601041" cy="601041"/>
          </a:xfrm>
          <a:prstGeom prst="plus">
            <a:avLst>
              <a:gd name="adj" fmla="val 38031"/>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ross 40">
            <a:extLst>
              <a:ext uri="{FF2B5EF4-FFF2-40B4-BE49-F238E27FC236}">
                <a16:creationId xmlns:a16="http://schemas.microsoft.com/office/drawing/2014/main" id="{4BEE667C-81DB-9C4A-9B09-450978B5F725}"/>
              </a:ext>
            </a:extLst>
          </p:cNvPr>
          <p:cNvSpPr/>
          <p:nvPr/>
        </p:nvSpPr>
        <p:spPr>
          <a:xfrm rot="2700000">
            <a:off x="7875714" y="4489452"/>
            <a:ext cx="601041" cy="601041"/>
          </a:xfrm>
          <a:prstGeom prst="plus">
            <a:avLst>
              <a:gd name="adj" fmla="val 38031"/>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B262030-9969-E14A-A11B-59D9977DC636}"/>
              </a:ext>
            </a:extLst>
          </p:cNvPr>
          <p:cNvSpPr txBox="1"/>
          <p:nvPr/>
        </p:nvSpPr>
        <p:spPr>
          <a:xfrm>
            <a:off x="262503" y="4328729"/>
            <a:ext cx="4178264" cy="1323439"/>
          </a:xfrm>
          <a:prstGeom prst="rect">
            <a:avLst/>
          </a:prstGeom>
          <a:solidFill>
            <a:schemeClr val="accent1">
              <a:lumMod val="20000"/>
              <a:lumOff val="80000"/>
            </a:schemeClr>
          </a:solidFill>
          <a:ln w="76200">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Checkmate explores optimal trade-off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5x larger models w/ 2x cost</a:t>
            </a:r>
          </a:p>
        </p:txBody>
      </p:sp>
    </p:spTree>
    <p:extLst>
      <p:ext uri="{BB962C8B-B14F-4D97-AF65-F5344CB8AC3E}">
        <p14:creationId xmlns:p14="http://schemas.microsoft.com/office/powerpoint/2010/main" val="238620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400DD-4B4C-BD46-8696-49D7C5F4F5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Freeform 29">
            <a:extLst>
              <a:ext uri="{FF2B5EF4-FFF2-40B4-BE49-F238E27FC236}">
                <a16:creationId xmlns:a16="http://schemas.microsoft.com/office/drawing/2014/main" id="{6583AFB0-83AD-C04A-8FF1-B5FA2786C33D}"/>
              </a:ext>
            </a:extLst>
          </p:cNvPr>
          <p:cNvSpPr/>
          <p:nvPr/>
        </p:nvSpPr>
        <p:spPr>
          <a:xfrm>
            <a:off x="2714713" y="2564537"/>
            <a:ext cx="5284258" cy="2231388"/>
          </a:xfrm>
          <a:custGeom>
            <a:avLst/>
            <a:gdLst>
              <a:gd name="connsiteX0" fmla="*/ 0 w 5284258"/>
              <a:gd name="connsiteY0" fmla="*/ 0 h 2231388"/>
              <a:gd name="connsiteX1" fmla="*/ 1281824 w 5284258"/>
              <a:gd name="connsiteY1" fmla="*/ 1388130 h 2231388"/>
              <a:gd name="connsiteX2" fmla="*/ 5284258 w 5284258"/>
              <a:gd name="connsiteY2" fmla="*/ 2231388 h 2231388"/>
              <a:gd name="connsiteX3" fmla="*/ 5284258 w 5284258"/>
              <a:gd name="connsiteY3" fmla="*/ 2231388 h 2231388"/>
            </a:gdLst>
            <a:ahLst/>
            <a:cxnLst>
              <a:cxn ang="0">
                <a:pos x="connsiteX0" y="connsiteY0"/>
              </a:cxn>
              <a:cxn ang="0">
                <a:pos x="connsiteX1" y="connsiteY1"/>
              </a:cxn>
              <a:cxn ang="0">
                <a:pos x="connsiteX2" y="connsiteY2"/>
              </a:cxn>
              <a:cxn ang="0">
                <a:pos x="connsiteX3" y="connsiteY3"/>
              </a:cxn>
            </a:cxnLst>
            <a:rect l="l" t="t" r="r" b="b"/>
            <a:pathLst>
              <a:path w="5284258" h="2231388" extrusionOk="0">
                <a:moveTo>
                  <a:pt x="0" y="0"/>
                </a:moveTo>
                <a:cubicBezTo>
                  <a:pt x="65965" y="425096"/>
                  <a:pt x="349533" y="1035592"/>
                  <a:pt x="1281824" y="1388130"/>
                </a:cubicBezTo>
                <a:cubicBezTo>
                  <a:pt x="2162535" y="1760029"/>
                  <a:pt x="5284257" y="2231388"/>
                  <a:pt x="5284258" y="2231388"/>
                </a:cubicBezTo>
                <a:lnTo>
                  <a:pt x="5284258" y="2231388"/>
                </a:lnTo>
              </a:path>
            </a:pathLst>
          </a:custGeom>
          <a:noFill/>
          <a:ln w="76200">
            <a:solidFill>
              <a:schemeClr val="accent1">
                <a:lumMod val="75000"/>
              </a:schemeClr>
            </a:solidFill>
            <a:prstDash val="dash"/>
            <a:extLst>
              <a:ext uri="{C807C97D-BFC1-408E-A445-0C87EB9F89A2}">
                <ask:lineSketchStyleProps xmlns:ask="http://schemas.microsoft.com/office/drawing/2018/sketchyshapes" sd="1219033472">
                  <a:custGeom>
                    <a:avLst/>
                    <a:gdLst>
                      <a:gd name="connsiteX0" fmla="*/ 0 w 6596743"/>
                      <a:gd name="connsiteY0" fmla="*/ 0 h 2808514"/>
                      <a:gd name="connsiteX1" fmla="*/ 1600200 w 6596743"/>
                      <a:gd name="connsiteY1" fmla="*/ 1747157 h 2808514"/>
                      <a:gd name="connsiteX2" fmla="*/ 6596743 w 6596743"/>
                      <a:gd name="connsiteY2" fmla="*/ 2808514 h 2808514"/>
                      <a:gd name="connsiteX3" fmla="*/ 6596743 w 6596743"/>
                      <a:gd name="connsiteY3" fmla="*/ 2808514 h 2808514"/>
                    </a:gdLst>
                    <a:ahLst/>
                    <a:cxnLst>
                      <a:cxn ang="0">
                        <a:pos x="connsiteX0" y="connsiteY0"/>
                      </a:cxn>
                      <a:cxn ang="0">
                        <a:pos x="connsiteX1" y="connsiteY1"/>
                      </a:cxn>
                      <a:cxn ang="0">
                        <a:pos x="connsiteX2" y="connsiteY2"/>
                      </a:cxn>
                      <a:cxn ang="0">
                        <a:pos x="connsiteX3" y="connsiteY3"/>
                      </a:cxn>
                    </a:cxnLst>
                    <a:rect l="l" t="t" r="r" b="b"/>
                    <a:pathLst>
                      <a:path w="6596743" h="2808514">
                        <a:moveTo>
                          <a:pt x="0" y="0"/>
                        </a:moveTo>
                        <a:cubicBezTo>
                          <a:pt x="250371" y="639535"/>
                          <a:pt x="500743" y="1279071"/>
                          <a:pt x="1600200" y="1747157"/>
                        </a:cubicBezTo>
                        <a:cubicBezTo>
                          <a:pt x="2699657" y="2215243"/>
                          <a:pt x="6596743" y="2808514"/>
                          <a:pt x="6596743" y="2808514"/>
                        </a:cubicBezTo>
                        <a:lnTo>
                          <a:pt x="6596743" y="2808514"/>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5118A888-9574-2B44-B58D-1820BAC32BED}"/>
              </a:ext>
            </a:extLst>
          </p:cNvPr>
          <p:cNvCxnSpPr>
            <a:cxnSpLocks/>
          </p:cNvCxnSpPr>
          <p:nvPr/>
        </p:nvCxnSpPr>
        <p:spPr>
          <a:xfrm flipV="1">
            <a:off x="1878528" y="1697271"/>
            <a:ext cx="0" cy="4155034"/>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8C07E9E9-47AA-A54F-A2BE-0C311583DC3F}"/>
              </a:ext>
            </a:extLst>
          </p:cNvPr>
          <p:cNvSpPr txBox="1"/>
          <p:nvPr/>
        </p:nvSpPr>
        <p:spPr>
          <a:xfrm>
            <a:off x="1938188" y="1280015"/>
            <a:ext cx="1072777" cy="744299"/>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p:txBody>
      </p:sp>
      <p:cxnSp>
        <p:nvCxnSpPr>
          <p:cNvPr id="34" name="Straight Arrow Connector 33">
            <a:extLst>
              <a:ext uri="{FF2B5EF4-FFF2-40B4-BE49-F238E27FC236}">
                <a16:creationId xmlns:a16="http://schemas.microsoft.com/office/drawing/2014/main" id="{46767D1D-8CFA-484C-8E76-DB6244D6B9A7}"/>
              </a:ext>
            </a:extLst>
          </p:cNvPr>
          <p:cNvCxnSpPr>
            <a:cxnSpLocks/>
          </p:cNvCxnSpPr>
          <p:nvPr/>
        </p:nvCxnSpPr>
        <p:spPr>
          <a:xfrm>
            <a:off x="1870759" y="5840568"/>
            <a:ext cx="7086507" cy="11736"/>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1781C37-730E-1248-A456-7A3D53960657}"/>
                  </a:ext>
                </a:extLst>
              </p:cNvPr>
              <p:cNvSpPr txBox="1"/>
              <p:nvPr/>
            </p:nvSpPr>
            <p:spPr>
              <a:xfrm>
                <a:off x="7053967" y="2856118"/>
                <a:ext cx="3714607" cy="713593"/>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every </a:t>
                </a:r>
                <a14:m>
                  <m:oMath xmlns:m="http://schemas.openxmlformats.org/officeDocument/2006/math">
                    <m:rad>
                      <m:radPr>
                        <m:degHide m:val="on"/>
                        <m:ctrlP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ctrlPr>
                      </m:radPr>
                      <m:deg/>
                      <m:e>
                        <m: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t>𝒏</m:t>
                        </m:r>
                      </m:e>
                    </m:rad>
                  </m:oMath>
                </a14:m>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 layers in 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Chen et al (2016)</a:t>
                </a:r>
              </a:p>
            </p:txBody>
          </p:sp>
        </mc:Choice>
        <mc:Fallback xmlns="">
          <p:sp>
            <p:nvSpPr>
              <p:cNvPr id="35" name="TextBox 34">
                <a:extLst>
                  <a:ext uri="{FF2B5EF4-FFF2-40B4-BE49-F238E27FC236}">
                    <a16:creationId xmlns:a16="http://schemas.microsoft.com/office/drawing/2014/main" id="{01781C37-730E-1248-A456-7A3D53960657}"/>
                  </a:ext>
                </a:extLst>
              </p:cNvPr>
              <p:cNvSpPr txBox="1">
                <a:spLocks noRot="1" noChangeAspect="1" noMove="1" noResize="1" noEditPoints="1" noAdjustHandles="1" noChangeArrowheads="1" noChangeShapeType="1" noTextEdit="1"/>
              </p:cNvSpPr>
              <p:nvPr/>
            </p:nvSpPr>
            <p:spPr>
              <a:xfrm>
                <a:off x="7053967" y="2856118"/>
                <a:ext cx="3714607" cy="713593"/>
              </a:xfrm>
              <a:prstGeom prst="rect">
                <a:avLst/>
              </a:prstGeom>
              <a:blipFill>
                <a:blip r:embed="rId3"/>
                <a:stretch>
                  <a:fillRect l="-1361" t="-3509" r="-680" b="-12281"/>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4E9CD987-3405-8B45-A801-EFEA69363869}"/>
              </a:ext>
            </a:extLst>
          </p:cNvPr>
          <p:cNvSpPr txBox="1"/>
          <p:nvPr/>
        </p:nvSpPr>
        <p:spPr>
          <a:xfrm>
            <a:off x="8470589" y="4589917"/>
            <a:ext cx="3040940"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no layers in RAM</a:t>
            </a:r>
          </a:p>
        </p:txBody>
      </p:sp>
      <p:sp>
        <p:nvSpPr>
          <p:cNvPr id="38" name="TextBox 37">
            <a:extLst>
              <a:ext uri="{FF2B5EF4-FFF2-40B4-BE49-F238E27FC236}">
                <a16:creationId xmlns:a16="http://schemas.microsoft.com/office/drawing/2014/main" id="{5CA08B2B-A805-354D-B37A-6E0BCFD9B001}"/>
              </a:ext>
            </a:extLst>
          </p:cNvPr>
          <p:cNvSpPr txBox="1"/>
          <p:nvPr/>
        </p:nvSpPr>
        <p:spPr>
          <a:xfrm>
            <a:off x="9111361" y="5386283"/>
            <a:ext cx="2747041" cy="7442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a:t>
            </a:r>
          </a:p>
        </p:txBody>
      </p:sp>
      <p:sp>
        <p:nvSpPr>
          <p:cNvPr id="39" name="Cross 38">
            <a:extLst>
              <a:ext uri="{FF2B5EF4-FFF2-40B4-BE49-F238E27FC236}">
                <a16:creationId xmlns:a16="http://schemas.microsoft.com/office/drawing/2014/main" id="{C362B859-87DC-9F4C-9048-37EB5950F947}"/>
              </a:ext>
            </a:extLst>
          </p:cNvPr>
          <p:cNvSpPr/>
          <p:nvPr/>
        </p:nvSpPr>
        <p:spPr>
          <a:xfrm rot="2700000">
            <a:off x="6436753" y="2970664"/>
            <a:ext cx="601041" cy="601041"/>
          </a:xfrm>
          <a:prstGeom prst="plus">
            <a:avLst>
              <a:gd name="adj" fmla="val 38031"/>
            </a:avLst>
          </a:prstGeom>
          <a:solidFill>
            <a:srgbClr val="FFC8CA"/>
          </a:solidFill>
          <a:ln w="28575">
            <a:solidFill>
              <a:srgbClr val="C0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ross 40">
            <a:extLst>
              <a:ext uri="{FF2B5EF4-FFF2-40B4-BE49-F238E27FC236}">
                <a16:creationId xmlns:a16="http://schemas.microsoft.com/office/drawing/2014/main" id="{4BEE667C-81DB-9C4A-9B09-450978B5F725}"/>
              </a:ext>
            </a:extLst>
          </p:cNvPr>
          <p:cNvSpPr/>
          <p:nvPr/>
        </p:nvSpPr>
        <p:spPr>
          <a:xfrm rot="2700000">
            <a:off x="7875714" y="4489452"/>
            <a:ext cx="601041" cy="601041"/>
          </a:xfrm>
          <a:prstGeom prst="plus">
            <a:avLst>
              <a:gd name="adj" fmla="val 38031"/>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0BCACC3-D01C-D14E-AB9F-985F50416DB4}"/>
              </a:ext>
            </a:extLst>
          </p:cNvPr>
          <p:cNvSpPr/>
          <p:nvPr/>
        </p:nvSpPr>
        <p:spPr>
          <a:xfrm>
            <a:off x="2275752" y="2024314"/>
            <a:ext cx="9235777" cy="3361969"/>
          </a:xfrm>
          <a:prstGeom prst="rect">
            <a:avLst/>
          </a:prstGeom>
          <a:solidFill>
            <a:srgbClr val="FFFFFF">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Cross 39">
            <a:extLst>
              <a:ext uri="{FF2B5EF4-FFF2-40B4-BE49-F238E27FC236}">
                <a16:creationId xmlns:a16="http://schemas.microsoft.com/office/drawing/2014/main" id="{8FCBB81A-3B78-D94F-9A2A-A8228CCC8366}"/>
              </a:ext>
            </a:extLst>
          </p:cNvPr>
          <p:cNvSpPr/>
          <p:nvPr/>
        </p:nvSpPr>
        <p:spPr>
          <a:xfrm rot="2700000">
            <a:off x="2400232" y="2148794"/>
            <a:ext cx="601041" cy="601041"/>
          </a:xfrm>
          <a:prstGeom prst="plus">
            <a:avLst>
              <a:gd name="adj" fmla="val 38031"/>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B50DD3E-E866-CA4D-A7FB-636FDDEA0C77}"/>
              </a:ext>
            </a:extLst>
          </p:cNvPr>
          <p:cNvSpPr/>
          <p:nvPr/>
        </p:nvSpPr>
        <p:spPr>
          <a:xfrm>
            <a:off x="328592" y="231627"/>
            <a:ext cx="7368364"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
        <p:nvSpPr>
          <p:cNvPr id="18" name="TextBox 17">
            <a:extLst>
              <a:ext uri="{FF2B5EF4-FFF2-40B4-BE49-F238E27FC236}">
                <a16:creationId xmlns:a16="http://schemas.microsoft.com/office/drawing/2014/main" id="{8C1F51EC-C1DB-E94E-A347-CE4E73C360CB}"/>
              </a:ext>
            </a:extLst>
          </p:cNvPr>
          <p:cNvSpPr txBox="1"/>
          <p:nvPr/>
        </p:nvSpPr>
        <p:spPr>
          <a:xfrm>
            <a:off x="3010965" y="2274151"/>
            <a:ext cx="2927404"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Tree>
    <p:extLst>
      <p:ext uri="{BB962C8B-B14F-4D97-AF65-F5344CB8AC3E}">
        <p14:creationId xmlns:p14="http://schemas.microsoft.com/office/powerpoint/2010/main" val="2567593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a:extLst>
              <a:ext uri="{FF2B5EF4-FFF2-40B4-BE49-F238E27FC236}">
                <a16:creationId xmlns:a16="http://schemas.microsoft.com/office/drawing/2014/main" id="{AB8023E9-E8FA-8F48-9FA8-BE0210E532CA}"/>
              </a:ext>
            </a:extLst>
          </p:cNvPr>
          <p:cNvCxnSpPr>
            <a:cxnSpLocks/>
            <a:stCxn id="14" idx="6"/>
            <a:endCxn id="49" idx="1"/>
          </p:cNvCxnSpPr>
          <p:nvPr/>
        </p:nvCxnSpPr>
        <p:spPr>
          <a:xfrm>
            <a:off x="4908540" y="2812819"/>
            <a:ext cx="412415" cy="491486"/>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9D91FC4-5DFC-6F44-B9C4-3136E155EA30}"/>
              </a:ext>
            </a:extLst>
          </p:cNvPr>
          <p:cNvCxnSpPr>
            <a:cxnSpLocks/>
            <a:stCxn id="49" idx="1"/>
            <a:endCxn id="43" idx="5"/>
          </p:cNvCxnSpPr>
          <p:nvPr/>
        </p:nvCxnSpPr>
        <p:spPr>
          <a:xfrm flipH="1">
            <a:off x="4923076" y="3304305"/>
            <a:ext cx="397879" cy="266171"/>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0F7F77E-3581-8546-8CB3-454DF3FE4930}"/>
              </a:ext>
            </a:extLst>
          </p:cNvPr>
          <p:cNvSpPr/>
          <p:nvPr/>
        </p:nvSpPr>
        <p:spPr>
          <a:xfrm>
            <a:off x="526165"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1" name="!!B">
            <a:extLst>
              <a:ext uri="{FF2B5EF4-FFF2-40B4-BE49-F238E27FC236}">
                <a16:creationId xmlns:a16="http://schemas.microsoft.com/office/drawing/2014/main" id="{73230EEF-F348-0F44-B8F8-A2C48C1ACFDE}"/>
              </a:ext>
            </a:extLst>
          </p:cNvPr>
          <p:cNvSpPr/>
          <p:nvPr/>
        </p:nvSpPr>
        <p:spPr>
          <a:xfrm>
            <a:off x="1489473"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2" name="!!C">
            <a:extLst>
              <a:ext uri="{FF2B5EF4-FFF2-40B4-BE49-F238E27FC236}">
                <a16:creationId xmlns:a16="http://schemas.microsoft.com/office/drawing/2014/main" id="{DCF9120C-2BCC-594C-89DC-D921E7DCAA8D}"/>
              </a:ext>
            </a:extLst>
          </p:cNvPr>
          <p:cNvSpPr/>
          <p:nvPr/>
        </p:nvSpPr>
        <p:spPr>
          <a:xfrm>
            <a:off x="2452782"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D">
            <a:extLst>
              <a:ext uri="{FF2B5EF4-FFF2-40B4-BE49-F238E27FC236}">
                <a16:creationId xmlns:a16="http://schemas.microsoft.com/office/drawing/2014/main" id="{0D3BBE44-E856-3740-AE0F-AEC67251EB26}"/>
              </a:ext>
            </a:extLst>
          </p:cNvPr>
          <p:cNvSpPr/>
          <p:nvPr/>
        </p:nvSpPr>
        <p:spPr>
          <a:xfrm>
            <a:off x="3416091"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E">
            <a:extLst>
              <a:ext uri="{FF2B5EF4-FFF2-40B4-BE49-F238E27FC236}">
                <a16:creationId xmlns:a16="http://schemas.microsoft.com/office/drawing/2014/main" id="{BC5C60C2-A4F4-0340-9A2E-30F746BDB5D9}"/>
              </a:ext>
            </a:extLst>
          </p:cNvPr>
          <p:cNvSpPr/>
          <p:nvPr/>
        </p:nvSpPr>
        <p:spPr>
          <a:xfrm>
            <a:off x="4379399"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6" name="Straight Arrow Connector 15">
            <a:extLst>
              <a:ext uri="{FF2B5EF4-FFF2-40B4-BE49-F238E27FC236}">
                <a16:creationId xmlns:a16="http://schemas.microsoft.com/office/drawing/2014/main" id="{32BEDCC7-C20D-EE41-8BBE-5B41A98886CC}"/>
              </a:ext>
            </a:extLst>
          </p:cNvPr>
          <p:cNvCxnSpPr>
            <a:stCxn id="10" idx="6"/>
            <a:endCxn id="11" idx="2"/>
          </p:cNvCxnSpPr>
          <p:nvPr/>
        </p:nvCxnSpPr>
        <p:spPr>
          <a:xfrm>
            <a:off x="1055306"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8297D13-95C6-C540-9AD8-404FF88922A2}"/>
              </a:ext>
            </a:extLst>
          </p:cNvPr>
          <p:cNvCxnSpPr>
            <a:cxnSpLocks/>
            <a:stCxn id="11" idx="6"/>
            <a:endCxn id="12" idx="2"/>
          </p:cNvCxnSpPr>
          <p:nvPr/>
        </p:nvCxnSpPr>
        <p:spPr>
          <a:xfrm>
            <a:off x="2018615"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C2C78AC-B6C2-3A48-9AD8-58594AEA347B}"/>
              </a:ext>
            </a:extLst>
          </p:cNvPr>
          <p:cNvCxnSpPr>
            <a:cxnSpLocks/>
            <a:stCxn id="12" idx="6"/>
            <a:endCxn id="13" idx="2"/>
          </p:cNvCxnSpPr>
          <p:nvPr/>
        </p:nvCxnSpPr>
        <p:spPr>
          <a:xfrm>
            <a:off x="2981924"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29BC05C-A43F-9C44-8015-63133A8BF44A}"/>
              </a:ext>
            </a:extLst>
          </p:cNvPr>
          <p:cNvCxnSpPr>
            <a:cxnSpLocks/>
            <a:stCxn id="13" idx="6"/>
            <a:endCxn id="14" idx="2"/>
          </p:cNvCxnSpPr>
          <p:nvPr/>
        </p:nvCxnSpPr>
        <p:spPr>
          <a:xfrm>
            <a:off x="3945232"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B26C8CA-8919-7C48-958E-90333ECD478D}"/>
              </a:ext>
            </a:extLst>
          </p:cNvPr>
          <p:cNvCxnSpPr>
            <a:cxnSpLocks/>
            <a:endCxn id="10" idx="2"/>
          </p:cNvCxnSpPr>
          <p:nvPr/>
        </p:nvCxnSpPr>
        <p:spPr>
          <a:xfrm>
            <a:off x="186972" y="2812819"/>
            <a:ext cx="339193"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43" name="Regular Pentagon 42">
            <a:extLst>
              <a:ext uri="{FF2B5EF4-FFF2-40B4-BE49-F238E27FC236}">
                <a16:creationId xmlns:a16="http://schemas.microsoft.com/office/drawing/2014/main" id="{D2AD0941-D111-804E-B80B-20E8A7AE008D}"/>
              </a:ext>
            </a:extLst>
          </p:cNvPr>
          <p:cNvSpPr/>
          <p:nvPr/>
        </p:nvSpPr>
        <p:spPr>
          <a:xfrm>
            <a:off x="4364862"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44" name="Regular Pentagon 43">
            <a:extLst>
              <a:ext uri="{FF2B5EF4-FFF2-40B4-BE49-F238E27FC236}">
                <a16:creationId xmlns:a16="http://schemas.microsoft.com/office/drawing/2014/main" id="{D294145F-19B7-F443-8F1D-33F1B29AF8BF}"/>
              </a:ext>
            </a:extLst>
          </p:cNvPr>
          <p:cNvSpPr/>
          <p:nvPr/>
        </p:nvSpPr>
        <p:spPr>
          <a:xfrm>
            <a:off x="3401554"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45" name="Regular Pentagon 44">
            <a:extLst>
              <a:ext uri="{FF2B5EF4-FFF2-40B4-BE49-F238E27FC236}">
                <a16:creationId xmlns:a16="http://schemas.microsoft.com/office/drawing/2014/main" id="{0DDB1639-A872-644F-B108-D4E3E3578022}"/>
              </a:ext>
            </a:extLst>
          </p:cNvPr>
          <p:cNvSpPr/>
          <p:nvPr/>
        </p:nvSpPr>
        <p:spPr>
          <a:xfrm>
            <a:off x="2438245"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46" name="Regular Pentagon 45">
            <a:extLst>
              <a:ext uri="{FF2B5EF4-FFF2-40B4-BE49-F238E27FC236}">
                <a16:creationId xmlns:a16="http://schemas.microsoft.com/office/drawing/2014/main" id="{05483914-19B9-FB4E-A613-A6CC273A3047}"/>
              </a:ext>
            </a:extLst>
          </p:cNvPr>
          <p:cNvSpPr/>
          <p:nvPr/>
        </p:nvSpPr>
        <p:spPr>
          <a:xfrm>
            <a:off x="1474936"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47" name="Regular Pentagon 46">
            <a:extLst>
              <a:ext uri="{FF2B5EF4-FFF2-40B4-BE49-F238E27FC236}">
                <a16:creationId xmlns:a16="http://schemas.microsoft.com/office/drawing/2014/main" id="{81C96D68-8ADE-324D-B558-FB465F4234CE}"/>
              </a:ext>
            </a:extLst>
          </p:cNvPr>
          <p:cNvSpPr/>
          <p:nvPr/>
        </p:nvSpPr>
        <p:spPr>
          <a:xfrm>
            <a:off x="511628"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49" name="Rectangle 48">
            <a:extLst>
              <a:ext uri="{FF2B5EF4-FFF2-40B4-BE49-F238E27FC236}">
                <a16:creationId xmlns:a16="http://schemas.microsoft.com/office/drawing/2014/main" id="{E0BB22F6-96EC-1349-AD95-BAB2BEB08AFB}"/>
              </a:ext>
            </a:extLst>
          </p:cNvPr>
          <p:cNvSpPr/>
          <p:nvPr/>
        </p:nvSpPr>
        <p:spPr>
          <a:xfrm>
            <a:off x="5320955" y="3190594"/>
            <a:ext cx="565424" cy="227421"/>
          </a:xfrm>
          <a:prstGeom prst="rect">
            <a:avLst/>
          </a:prstGeom>
          <a:solidFill>
            <a:schemeClr val="bg1">
              <a:lumMod val="7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58" name="Straight Arrow Connector 57">
            <a:extLst>
              <a:ext uri="{FF2B5EF4-FFF2-40B4-BE49-F238E27FC236}">
                <a16:creationId xmlns:a16="http://schemas.microsoft.com/office/drawing/2014/main" id="{033C5854-5EE9-9F4D-B335-4545162AC38C}"/>
              </a:ext>
            </a:extLst>
          </p:cNvPr>
          <p:cNvCxnSpPr>
            <a:cxnSpLocks/>
            <a:stCxn id="43" idx="1"/>
            <a:endCxn id="44" idx="5"/>
          </p:cNvCxnSpPr>
          <p:nvPr/>
        </p:nvCxnSpPr>
        <p:spPr>
          <a:xfrm flipH="1">
            <a:off x="3959767"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41314AF-2B72-2144-A582-A2AEFCECF18D}"/>
              </a:ext>
            </a:extLst>
          </p:cNvPr>
          <p:cNvCxnSpPr>
            <a:cxnSpLocks/>
            <a:stCxn id="44" idx="1"/>
            <a:endCxn id="45" idx="5"/>
          </p:cNvCxnSpPr>
          <p:nvPr/>
        </p:nvCxnSpPr>
        <p:spPr>
          <a:xfrm flipH="1">
            <a:off x="2996459"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8FCD0C95-95BD-0B4D-88A4-68E746060BB3}"/>
              </a:ext>
            </a:extLst>
          </p:cNvPr>
          <p:cNvCxnSpPr>
            <a:cxnSpLocks/>
            <a:stCxn id="45" idx="1"/>
            <a:endCxn id="46" idx="5"/>
          </p:cNvCxnSpPr>
          <p:nvPr/>
        </p:nvCxnSpPr>
        <p:spPr>
          <a:xfrm flipH="1">
            <a:off x="2033151"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26339309-3E90-094D-B410-6756321FCC8B}"/>
              </a:ext>
            </a:extLst>
          </p:cNvPr>
          <p:cNvCxnSpPr>
            <a:cxnSpLocks/>
            <a:stCxn id="46" idx="1"/>
            <a:endCxn id="47" idx="5"/>
          </p:cNvCxnSpPr>
          <p:nvPr/>
        </p:nvCxnSpPr>
        <p:spPr>
          <a:xfrm flipH="1">
            <a:off x="1069842"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FAE7F248-988E-4044-8C6C-28149E7ADD70}"/>
              </a:ext>
            </a:extLst>
          </p:cNvPr>
          <p:cNvCxnSpPr>
            <a:cxnSpLocks/>
            <a:stCxn id="14" idx="4"/>
            <a:endCxn id="43" idx="0"/>
          </p:cNvCxnSpPr>
          <p:nvPr/>
        </p:nvCxnSpPr>
        <p:spPr>
          <a:xfrm>
            <a:off x="4643970"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339A133B-24A5-7A44-93EC-19336AA5FBD5}"/>
              </a:ext>
            </a:extLst>
          </p:cNvPr>
          <p:cNvCxnSpPr>
            <a:cxnSpLocks/>
            <a:stCxn id="13" idx="4"/>
            <a:endCxn id="44" idx="0"/>
          </p:cNvCxnSpPr>
          <p:nvPr/>
        </p:nvCxnSpPr>
        <p:spPr>
          <a:xfrm>
            <a:off x="3680661"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9B8F4B34-2D32-2648-BC85-25A03EA7A8F5}"/>
              </a:ext>
            </a:extLst>
          </p:cNvPr>
          <p:cNvCxnSpPr>
            <a:cxnSpLocks/>
            <a:stCxn id="12" idx="4"/>
            <a:endCxn id="45" idx="0"/>
          </p:cNvCxnSpPr>
          <p:nvPr/>
        </p:nvCxnSpPr>
        <p:spPr>
          <a:xfrm>
            <a:off x="2717353"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31D9B38B-35AD-3649-931E-7DDB56C0B82E}"/>
              </a:ext>
            </a:extLst>
          </p:cNvPr>
          <p:cNvCxnSpPr>
            <a:cxnSpLocks/>
            <a:stCxn id="11" idx="4"/>
            <a:endCxn id="46" idx="0"/>
          </p:cNvCxnSpPr>
          <p:nvPr/>
        </p:nvCxnSpPr>
        <p:spPr>
          <a:xfrm>
            <a:off x="1754044"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125AA7F5-A40B-104E-B6D4-BB278A9433BE}"/>
              </a:ext>
            </a:extLst>
          </p:cNvPr>
          <p:cNvCxnSpPr>
            <a:cxnSpLocks/>
            <a:stCxn id="10" idx="4"/>
            <a:endCxn id="47" idx="0"/>
          </p:cNvCxnSpPr>
          <p:nvPr/>
        </p:nvCxnSpPr>
        <p:spPr>
          <a:xfrm>
            <a:off x="790736"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E5607B8E-788D-2040-8CC7-00DE80E5A839}"/>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87" name="TextBox 86">
            <a:extLst>
              <a:ext uri="{FF2B5EF4-FFF2-40B4-BE49-F238E27FC236}">
                <a16:creationId xmlns:a16="http://schemas.microsoft.com/office/drawing/2014/main" id="{BB6719D5-C65D-9240-B1F8-B80D5DBA4A0C}"/>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cxnSp>
        <p:nvCxnSpPr>
          <p:cNvPr id="3" name="Straight Arrow Connector 2">
            <a:extLst>
              <a:ext uri="{FF2B5EF4-FFF2-40B4-BE49-F238E27FC236}">
                <a16:creationId xmlns:a16="http://schemas.microsoft.com/office/drawing/2014/main" id="{042887AD-7BC7-5F48-99E5-B2AF7F533B89}"/>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C05839C2-BFAD-4B47-971D-C4F6B0B257C3}"/>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40" name="Straight Arrow Connector 39">
            <a:extLst>
              <a:ext uri="{FF2B5EF4-FFF2-40B4-BE49-F238E27FC236}">
                <a16:creationId xmlns:a16="http://schemas.microsoft.com/office/drawing/2014/main" id="{DA95FC98-6405-3F4D-8A90-FEA89A5B3925}"/>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193AD1ED-4E0F-B34E-B222-1AD19A561718}"/>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sp>
        <p:nvSpPr>
          <p:cNvPr id="53" name="Oval 52">
            <a:extLst>
              <a:ext uri="{FF2B5EF4-FFF2-40B4-BE49-F238E27FC236}">
                <a16:creationId xmlns:a16="http://schemas.microsoft.com/office/drawing/2014/main" id="{9E9C8497-05CE-AC49-9728-A0888E513D96}"/>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55" name="Oval 54">
            <a:extLst>
              <a:ext uri="{FF2B5EF4-FFF2-40B4-BE49-F238E27FC236}">
                <a16:creationId xmlns:a16="http://schemas.microsoft.com/office/drawing/2014/main" id="{3F2FE32C-64D1-BB42-BCEA-45D2CF39D529}"/>
              </a:ext>
            </a:extLst>
          </p:cNvPr>
          <p:cNvSpPr/>
          <p:nvPr/>
        </p:nvSpPr>
        <p:spPr>
          <a:xfrm>
            <a:off x="7310259" y="3462199"/>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56" name="Oval 55">
            <a:extLst>
              <a:ext uri="{FF2B5EF4-FFF2-40B4-BE49-F238E27FC236}">
                <a16:creationId xmlns:a16="http://schemas.microsoft.com/office/drawing/2014/main" id="{9CD62614-EF3C-214A-A1A3-0B92D235C062}"/>
              </a:ext>
            </a:extLst>
          </p:cNvPr>
          <p:cNvSpPr/>
          <p:nvPr/>
        </p:nvSpPr>
        <p:spPr>
          <a:xfrm>
            <a:off x="7718923" y="296586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57" name="Oval 56">
            <a:extLst>
              <a:ext uri="{FF2B5EF4-FFF2-40B4-BE49-F238E27FC236}">
                <a16:creationId xmlns:a16="http://schemas.microsoft.com/office/drawing/2014/main" id="{2CFFDF61-8690-CC4D-B2FF-7B0BCEC222FE}"/>
              </a:ext>
            </a:extLst>
          </p:cNvPr>
          <p:cNvSpPr/>
          <p:nvPr/>
        </p:nvSpPr>
        <p:spPr>
          <a:xfrm>
            <a:off x="8127587" y="2469525"/>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68" name="Regular Pentagon 67">
            <a:extLst>
              <a:ext uri="{FF2B5EF4-FFF2-40B4-BE49-F238E27FC236}">
                <a16:creationId xmlns:a16="http://schemas.microsoft.com/office/drawing/2014/main" id="{EC749116-84EA-BC41-8E09-2DF39688525C}"/>
              </a:ext>
            </a:extLst>
          </p:cNvPr>
          <p:cNvSpPr/>
          <p:nvPr/>
        </p:nvSpPr>
        <p:spPr>
          <a:xfrm>
            <a:off x="8536249" y="1953003"/>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42" name="Straight Arrow Connector 41">
            <a:extLst>
              <a:ext uri="{FF2B5EF4-FFF2-40B4-BE49-F238E27FC236}">
                <a16:creationId xmlns:a16="http://schemas.microsoft.com/office/drawing/2014/main" id="{5BCE979F-77E4-D549-A1B7-7139AFAF9723}"/>
              </a:ext>
            </a:extLst>
          </p:cNvPr>
          <p:cNvCxnSpPr>
            <a:endCxn id="53"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1D5E96B5-09F1-4B4E-B593-2E47CA01B29F}"/>
              </a:ext>
            </a:extLst>
          </p:cNvPr>
          <p:cNvCxnSpPr>
            <a:cxnSpLocks/>
            <a:stCxn id="53" idx="7"/>
            <a:endCxn id="55" idx="3"/>
          </p:cNvCxnSpPr>
          <p:nvPr/>
        </p:nvCxnSpPr>
        <p:spPr>
          <a:xfrm flipV="1">
            <a:off x="7135342" y="3695946"/>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0BF73ADD-99DE-534C-8BB2-9D6902185EBB}"/>
              </a:ext>
            </a:extLst>
          </p:cNvPr>
          <p:cNvCxnSpPr>
            <a:cxnSpLocks/>
            <a:stCxn id="55" idx="7"/>
            <a:endCxn id="56" idx="3"/>
          </p:cNvCxnSpPr>
          <p:nvPr/>
        </p:nvCxnSpPr>
        <p:spPr>
          <a:xfrm flipV="1">
            <a:off x="7544006" y="3199609"/>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FFD50F20-1523-A141-BFE0-1ED2A152BDA0}"/>
              </a:ext>
            </a:extLst>
          </p:cNvPr>
          <p:cNvCxnSpPr>
            <a:cxnSpLocks/>
            <a:stCxn id="56" idx="7"/>
            <a:endCxn id="57" idx="3"/>
          </p:cNvCxnSpPr>
          <p:nvPr/>
        </p:nvCxnSpPr>
        <p:spPr>
          <a:xfrm flipV="1">
            <a:off x="7952670" y="2703272"/>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41B3DA84-DFFC-3E4C-B083-112E4B353CAA}"/>
              </a:ext>
            </a:extLst>
          </p:cNvPr>
          <p:cNvCxnSpPr>
            <a:cxnSpLocks/>
            <a:stCxn id="57" idx="7"/>
            <a:endCxn id="68" idx="2"/>
          </p:cNvCxnSpPr>
          <p:nvPr/>
        </p:nvCxnSpPr>
        <p:spPr>
          <a:xfrm flipV="1">
            <a:off x="8361334" y="2247039"/>
            <a:ext cx="239775" cy="262591"/>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C190580-0E5D-1A47-AD8A-83B4FFEA76F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2" name="TextBox 81">
            <a:extLst>
              <a:ext uri="{FF2B5EF4-FFF2-40B4-BE49-F238E27FC236}">
                <a16:creationId xmlns:a16="http://schemas.microsoft.com/office/drawing/2014/main" id="{E6ECFF35-B7E5-244C-BBFF-2FD5EA5C27E8}"/>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cxnSp>
        <p:nvCxnSpPr>
          <p:cNvPr id="90" name="Straight Arrow Connector 89">
            <a:extLst>
              <a:ext uri="{FF2B5EF4-FFF2-40B4-BE49-F238E27FC236}">
                <a16:creationId xmlns:a16="http://schemas.microsoft.com/office/drawing/2014/main" id="{D1F3F1B1-2D81-024B-819E-22FFACD92345}"/>
              </a:ext>
            </a:extLst>
          </p:cNvPr>
          <p:cNvCxnSpPr>
            <a:cxnSpLocks/>
          </p:cNvCxnSpPr>
          <p:nvPr/>
        </p:nvCxnSpPr>
        <p:spPr>
          <a:xfrm>
            <a:off x="4908540" y="2812819"/>
            <a:ext cx="290091" cy="22367"/>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1C24473D-F2AA-FF42-B620-12DB7F8DC669}"/>
              </a:ext>
            </a:extLst>
          </p:cNvPr>
          <p:cNvCxnSpPr>
            <a:cxnSpLocks/>
          </p:cNvCxnSpPr>
          <p:nvPr/>
        </p:nvCxnSpPr>
        <p:spPr>
          <a:xfrm>
            <a:off x="4908177" y="2813719"/>
            <a:ext cx="290091" cy="22367"/>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sp>
        <p:nvSpPr>
          <p:cNvPr id="94" name="Rectangle 93">
            <a:extLst>
              <a:ext uri="{FF2B5EF4-FFF2-40B4-BE49-F238E27FC236}">
                <a16:creationId xmlns:a16="http://schemas.microsoft.com/office/drawing/2014/main" id="{90D3917C-3544-8C44-8E09-E04EAC8FC311}"/>
              </a:ext>
            </a:extLst>
          </p:cNvPr>
          <p:cNvSpPr/>
          <p:nvPr/>
        </p:nvSpPr>
        <p:spPr>
          <a:xfrm>
            <a:off x="328592" y="231627"/>
            <a:ext cx="7368364"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
        <p:nvSpPr>
          <p:cNvPr id="52" name="Oval 51">
            <a:extLst>
              <a:ext uri="{FF2B5EF4-FFF2-40B4-BE49-F238E27FC236}">
                <a16:creationId xmlns:a16="http://schemas.microsoft.com/office/drawing/2014/main" id="{143E374F-3050-CB44-8757-9D10895476E4}"/>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Tree>
    <p:extLst>
      <p:ext uri="{BB962C8B-B14F-4D97-AF65-F5344CB8AC3E}">
        <p14:creationId xmlns:p14="http://schemas.microsoft.com/office/powerpoint/2010/main" val="2522142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childTnLst>
                                </p:cTn>
                              </p:par>
                              <p:par>
                                <p:cTn id="8" presetID="7" presetClass="emph" presetSubtype="2" fill="hold" nodeType="withEffect">
                                  <p:stCondLst>
                                    <p:cond delay="0"/>
                                  </p:stCondLst>
                                  <p:childTnLst>
                                    <p:animClr clrSpc="rgb" dir="cw">
                                      <p:cBhvr>
                                        <p:cTn id="9" dur="1000" fill="hold"/>
                                        <p:tgtEl>
                                          <p:spTgt spid="29"/>
                                        </p:tgtEl>
                                        <p:attrNameLst>
                                          <p:attrName>stroke.color</p:attrName>
                                        </p:attrNameLst>
                                      </p:cBhvr>
                                      <p:to>
                                        <a:srgbClr val="4472C4"/>
                                      </p:to>
                                    </p:animClr>
                                    <p:set>
                                      <p:cBhvr>
                                        <p:cTn id="10" dur="1000" fill="hold"/>
                                        <p:tgtEl>
                                          <p:spTgt spid="29"/>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00" fill="hold"/>
                                        <p:tgtEl>
                                          <p:spTgt spid="10"/>
                                        </p:tgtEl>
                                        <p:attrNameLst>
                                          <p:attrName>stroke.color</p:attrName>
                                        </p:attrNameLst>
                                      </p:cBhvr>
                                      <p:to>
                                        <a:srgbClr val="4272C3"/>
                                      </p:to>
                                    </p:animClr>
                                    <p:set>
                                      <p:cBhvr>
                                        <p:cTn id="13" dur="1000" fill="hold"/>
                                        <p:tgtEl>
                                          <p:spTgt spid="10"/>
                                        </p:tgtEl>
                                        <p:attrNameLst>
                                          <p:attrName>stroke.on</p:attrName>
                                        </p:attrNameLst>
                                      </p:cBhvr>
                                      <p:to>
                                        <p:strVal val="true"/>
                                      </p:to>
                                    </p:set>
                                  </p:childTnLst>
                                </p:cTn>
                              </p:par>
                              <p:par>
                                <p:cTn id="14" presetID="1" presetClass="emph" presetSubtype="2" fill="hold" grpId="0" nodeType="withEffect">
                                  <p:stCondLst>
                                    <p:cond delay="0"/>
                                  </p:stCondLst>
                                  <p:childTnLst>
                                    <p:animClr clrSpc="rgb" dir="cw">
                                      <p:cBhvr>
                                        <p:cTn id="15" dur="1000" fill="hold"/>
                                        <p:tgtEl>
                                          <p:spTgt spid="10"/>
                                        </p:tgtEl>
                                        <p:attrNameLst>
                                          <p:attrName>fillcolor</p:attrName>
                                        </p:attrNameLst>
                                      </p:cBhvr>
                                      <p:to>
                                        <a:srgbClr val="4471C4"/>
                                      </p:to>
                                    </p:animClr>
                                    <p:set>
                                      <p:cBhvr>
                                        <p:cTn id="16" dur="1000" fill="hold"/>
                                        <p:tgtEl>
                                          <p:spTgt spid="10"/>
                                        </p:tgtEl>
                                        <p:attrNameLst>
                                          <p:attrName>fill.type</p:attrName>
                                        </p:attrNameLst>
                                      </p:cBhvr>
                                      <p:to>
                                        <p:strVal val="solid"/>
                                      </p:to>
                                    </p:set>
                                    <p:set>
                                      <p:cBhvr>
                                        <p:cTn id="17" dur="1000" fill="hold"/>
                                        <p:tgtEl>
                                          <p:spTgt spid="10"/>
                                        </p:tgtEl>
                                        <p:attrNameLst>
                                          <p:attrName>fill.on</p:attrName>
                                        </p:attrNameLst>
                                      </p:cBhvr>
                                      <p:to>
                                        <p:strVal val="true"/>
                                      </p:to>
                                    </p:se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childTnLst>
                                </p:cTn>
                              </p:par>
                              <p:par>
                                <p:cTn id="25" presetID="7" presetClass="emph" presetSubtype="2" fill="hold" nodeType="withEffect">
                                  <p:stCondLst>
                                    <p:cond delay="0"/>
                                  </p:stCondLst>
                                  <p:childTnLst>
                                    <p:animClr clrSpc="rgb" dir="cw">
                                      <p:cBhvr>
                                        <p:cTn id="26" dur="1000" fill="hold"/>
                                        <p:tgtEl>
                                          <p:spTgt spid="11"/>
                                        </p:tgtEl>
                                        <p:attrNameLst>
                                          <p:attrName>stroke.color</p:attrName>
                                        </p:attrNameLst>
                                      </p:cBhvr>
                                      <p:to>
                                        <a:srgbClr val="4472C4"/>
                                      </p:to>
                                    </p:animClr>
                                    <p:set>
                                      <p:cBhvr>
                                        <p:cTn id="27" dur="1000" fill="hold"/>
                                        <p:tgtEl>
                                          <p:spTgt spid="11"/>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1000" fill="hold"/>
                                        <p:tgtEl>
                                          <p:spTgt spid="16"/>
                                        </p:tgtEl>
                                        <p:attrNameLst>
                                          <p:attrName>stroke.color</p:attrName>
                                        </p:attrNameLst>
                                      </p:cBhvr>
                                      <p:to>
                                        <a:srgbClr val="4472C4"/>
                                      </p:to>
                                    </p:animClr>
                                    <p:set>
                                      <p:cBhvr>
                                        <p:cTn id="30" dur="1000" fill="hold"/>
                                        <p:tgtEl>
                                          <p:spTgt spid="16"/>
                                        </p:tgtEl>
                                        <p:attrNameLst>
                                          <p:attrName>stroke.on</p:attrName>
                                        </p:attrNameLst>
                                      </p:cBhvr>
                                      <p:to>
                                        <p:strVal val="true"/>
                                      </p:to>
                                    </p:set>
                                  </p:childTnLst>
                                </p:cTn>
                              </p:par>
                              <p:par>
                                <p:cTn id="31" presetID="1" presetClass="emph" presetSubtype="2" fill="hold" nodeType="withEffect">
                                  <p:stCondLst>
                                    <p:cond delay="0"/>
                                  </p:stCondLst>
                                  <p:childTnLst>
                                    <p:animClr clrSpc="rgb" dir="cw">
                                      <p:cBhvr>
                                        <p:cTn id="32" dur="1000" fill="hold"/>
                                        <p:tgtEl>
                                          <p:spTgt spid="11"/>
                                        </p:tgtEl>
                                        <p:attrNameLst>
                                          <p:attrName>fillcolor</p:attrName>
                                        </p:attrNameLst>
                                      </p:cBhvr>
                                      <p:to>
                                        <a:srgbClr val="4472C4"/>
                                      </p:to>
                                    </p:animClr>
                                    <p:set>
                                      <p:cBhvr>
                                        <p:cTn id="33" dur="1000" fill="hold"/>
                                        <p:tgtEl>
                                          <p:spTgt spid="11"/>
                                        </p:tgtEl>
                                        <p:attrNameLst>
                                          <p:attrName>fill.type</p:attrName>
                                        </p:attrNameLst>
                                      </p:cBhvr>
                                      <p:to>
                                        <p:strVal val="solid"/>
                                      </p:to>
                                    </p:set>
                                    <p:set>
                                      <p:cBhvr>
                                        <p:cTn id="34" dur="1000" fill="hold"/>
                                        <p:tgtEl>
                                          <p:spTgt spid="11"/>
                                        </p:tgtEl>
                                        <p:attrNameLst>
                                          <p:attrName>fill.on</p:attrName>
                                        </p:attrNameLst>
                                      </p:cBhvr>
                                      <p:to>
                                        <p:strVal val="true"/>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1000"/>
                                        <p:tgtEl>
                                          <p:spTgt spid="55"/>
                                        </p:tgtEl>
                                      </p:cBhvr>
                                    </p:animEffect>
                                  </p:childTnLst>
                                </p:cTn>
                              </p:par>
                              <p:par>
                                <p:cTn id="39" presetID="10"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fade">
                                      <p:cBhvr>
                                        <p:cTn id="41" dur="1000"/>
                                        <p:tgtEl>
                                          <p:spTgt spid="78"/>
                                        </p:tgtEl>
                                      </p:cBhvr>
                                    </p:animEffect>
                                  </p:childTnLst>
                                </p:cTn>
                              </p:par>
                              <p:par>
                                <p:cTn id="42" presetID="7" presetClass="emph" presetSubtype="2" fill="hold" nodeType="withEffect">
                                  <p:stCondLst>
                                    <p:cond delay="0"/>
                                  </p:stCondLst>
                                  <p:childTnLst>
                                    <p:animClr clrSpc="rgb" dir="cw">
                                      <p:cBhvr>
                                        <p:cTn id="43" dur="1000" fill="hold"/>
                                        <p:tgtEl>
                                          <p:spTgt spid="18"/>
                                        </p:tgtEl>
                                        <p:attrNameLst>
                                          <p:attrName>stroke.color</p:attrName>
                                        </p:attrNameLst>
                                      </p:cBhvr>
                                      <p:to>
                                        <a:srgbClr val="4472C4"/>
                                      </p:to>
                                    </p:animClr>
                                    <p:set>
                                      <p:cBhvr>
                                        <p:cTn id="44" dur="1000" fill="hold"/>
                                        <p:tgtEl>
                                          <p:spTgt spid="18"/>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12"/>
                                        </p:tgtEl>
                                        <p:attrNameLst>
                                          <p:attrName>stroke.color</p:attrName>
                                        </p:attrNameLst>
                                      </p:cBhvr>
                                      <p:to>
                                        <a:srgbClr val="4472C4"/>
                                      </p:to>
                                    </p:animClr>
                                    <p:set>
                                      <p:cBhvr>
                                        <p:cTn id="47" dur="1000" fill="hold"/>
                                        <p:tgtEl>
                                          <p:spTgt spid="12"/>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00" fill="hold"/>
                                        <p:tgtEl>
                                          <p:spTgt spid="12"/>
                                        </p:tgtEl>
                                        <p:attrNameLst>
                                          <p:attrName>fillcolor</p:attrName>
                                        </p:attrNameLst>
                                      </p:cBhvr>
                                      <p:to>
                                        <a:srgbClr val="4472C4"/>
                                      </p:to>
                                    </p:animClr>
                                    <p:set>
                                      <p:cBhvr>
                                        <p:cTn id="50" dur="1000" fill="hold"/>
                                        <p:tgtEl>
                                          <p:spTgt spid="12"/>
                                        </p:tgtEl>
                                        <p:attrNameLst>
                                          <p:attrName>fill.type</p:attrName>
                                        </p:attrNameLst>
                                      </p:cBhvr>
                                      <p:to>
                                        <p:strVal val="solid"/>
                                      </p:to>
                                    </p:set>
                                    <p:set>
                                      <p:cBhvr>
                                        <p:cTn id="51" dur="1000" fill="hold"/>
                                        <p:tgtEl>
                                          <p:spTgt spid="12"/>
                                        </p:tgtEl>
                                        <p:attrNameLst>
                                          <p:attrName>fill.on</p:attrName>
                                        </p:attrNameLst>
                                      </p:cBhvr>
                                      <p:to>
                                        <p:strVal val="true"/>
                                      </p:to>
                                    </p:se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10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1000"/>
                                        <p:tgtEl>
                                          <p:spTgt spid="81"/>
                                        </p:tgtEl>
                                      </p:cBhvr>
                                    </p:animEffect>
                                  </p:childTnLst>
                                </p:cTn>
                              </p:par>
                              <p:par>
                                <p:cTn id="59" presetID="7" presetClass="emph" presetSubtype="2" fill="hold" nodeType="withEffect">
                                  <p:stCondLst>
                                    <p:cond delay="0"/>
                                  </p:stCondLst>
                                  <p:childTnLst>
                                    <p:animClr clrSpc="rgb" dir="cw">
                                      <p:cBhvr>
                                        <p:cTn id="60" dur="1000" fill="hold"/>
                                        <p:tgtEl>
                                          <p:spTgt spid="21"/>
                                        </p:tgtEl>
                                        <p:attrNameLst>
                                          <p:attrName>stroke.color</p:attrName>
                                        </p:attrNameLst>
                                      </p:cBhvr>
                                      <p:to>
                                        <a:srgbClr val="4472C4"/>
                                      </p:to>
                                    </p:animClr>
                                    <p:set>
                                      <p:cBhvr>
                                        <p:cTn id="61" dur="1000" fill="hold"/>
                                        <p:tgtEl>
                                          <p:spTgt spid="21"/>
                                        </p:tgtEl>
                                        <p:attrNameLst>
                                          <p:attrName>stroke.on</p:attrName>
                                        </p:attrNameLst>
                                      </p:cBhvr>
                                      <p:to>
                                        <p:strVal val="true"/>
                                      </p:to>
                                    </p:set>
                                  </p:childTnLst>
                                </p:cTn>
                              </p:par>
                              <p:par>
                                <p:cTn id="62" presetID="7" presetClass="emph" presetSubtype="2" fill="hold" nodeType="withEffect">
                                  <p:stCondLst>
                                    <p:cond delay="0"/>
                                  </p:stCondLst>
                                  <p:childTnLst>
                                    <p:animClr clrSpc="rgb" dir="cw">
                                      <p:cBhvr>
                                        <p:cTn id="63" dur="1000" fill="hold"/>
                                        <p:tgtEl>
                                          <p:spTgt spid="13"/>
                                        </p:tgtEl>
                                        <p:attrNameLst>
                                          <p:attrName>stroke.color</p:attrName>
                                        </p:attrNameLst>
                                      </p:cBhvr>
                                      <p:to>
                                        <a:srgbClr val="4472C4"/>
                                      </p:to>
                                    </p:animClr>
                                    <p:set>
                                      <p:cBhvr>
                                        <p:cTn id="64" dur="1000" fill="hold"/>
                                        <p:tgtEl>
                                          <p:spTgt spid="13"/>
                                        </p:tgtEl>
                                        <p:attrNameLst>
                                          <p:attrName>stroke.on</p:attrName>
                                        </p:attrNameLst>
                                      </p:cBhvr>
                                      <p:to>
                                        <p:strVal val="true"/>
                                      </p:to>
                                    </p:set>
                                  </p:childTnLst>
                                </p:cTn>
                              </p:par>
                              <p:par>
                                <p:cTn id="65" presetID="1" presetClass="emph" presetSubtype="2" fill="hold" nodeType="withEffect">
                                  <p:stCondLst>
                                    <p:cond delay="0"/>
                                  </p:stCondLst>
                                  <p:childTnLst>
                                    <p:animClr clrSpc="rgb" dir="cw">
                                      <p:cBhvr>
                                        <p:cTn id="66" dur="1000" fill="hold"/>
                                        <p:tgtEl>
                                          <p:spTgt spid="13"/>
                                        </p:tgtEl>
                                        <p:attrNameLst>
                                          <p:attrName>fillcolor</p:attrName>
                                        </p:attrNameLst>
                                      </p:cBhvr>
                                      <p:to>
                                        <a:srgbClr val="4472C4"/>
                                      </p:to>
                                    </p:animClr>
                                    <p:set>
                                      <p:cBhvr>
                                        <p:cTn id="67" dur="1000" fill="hold"/>
                                        <p:tgtEl>
                                          <p:spTgt spid="13"/>
                                        </p:tgtEl>
                                        <p:attrNameLst>
                                          <p:attrName>fill.type</p:attrName>
                                        </p:attrNameLst>
                                      </p:cBhvr>
                                      <p:to>
                                        <p:strVal val="solid"/>
                                      </p:to>
                                    </p:set>
                                    <p:set>
                                      <p:cBhvr>
                                        <p:cTn id="68" dur="1000" fill="hold"/>
                                        <p:tgtEl>
                                          <p:spTgt spid="13"/>
                                        </p:tgtEl>
                                        <p:attrNameLst>
                                          <p:attrName>fill.on</p:attrName>
                                        </p:attrNameLst>
                                      </p:cBhvr>
                                      <p:to>
                                        <p:strVal val="true"/>
                                      </p:to>
                                    </p:se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1000"/>
                                        <p:tgtEl>
                                          <p:spTgt spid="57"/>
                                        </p:tgtEl>
                                      </p:cBhvr>
                                    </p:animEffect>
                                  </p:childTnLst>
                                </p:cTn>
                              </p:par>
                              <p:par>
                                <p:cTn id="73" presetID="10" presetClass="entr" presetSubtype="0" fill="hold"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fade">
                                      <p:cBhvr>
                                        <p:cTn id="75" dur="1000"/>
                                        <p:tgtEl>
                                          <p:spTgt spid="84"/>
                                        </p:tgtEl>
                                      </p:cBhvr>
                                    </p:animEffect>
                                  </p:childTnLst>
                                </p:cTn>
                              </p:par>
                              <p:par>
                                <p:cTn id="76" presetID="7" presetClass="emph" presetSubtype="2" fill="hold" nodeType="withEffect">
                                  <p:stCondLst>
                                    <p:cond delay="0"/>
                                  </p:stCondLst>
                                  <p:childTnLst>
                                    <p:animClr clrSpc="rgb" dir="cw">
                                      <p:cBhvr>
                                        <p:cTn id="77" dur="1000" fill="hold"/>
                                        <p:tgtEl>
                                          <p:spTgt spid="14"/>
                                        </p:tgtEl>
                                        <p:attrNameLst>
                                          <p:attrName>stroke.color</p:attrName>
                                        </p:attrNameLst>
                                      </p:cBhvr>
                                      <p:to>
                                        <a:srgbClr val="4472C4"/>
                                      </p:to>
                                    </p:animClr>
                                    <p:set>
                                      <p:cBhvr>
                                        <p:cTn id="78" dur="1000" fill="hold"/>
                                        <p:tgtEl>
                                          <p:spTgt spid="14"/>
                                        </p:tgtEl>
                                        <p:attrNameLst>
                                          <p:attrName>stroke.on</p:attrName>
                                        </p:attrNameLst>
                                      </p:cBhvr>
                                      <p:to>
                                        <p:strVal val="true"/>
                                      </p:to>
                                    </p:set>
                                  </p:childTnLst>
                                </p:cTn>
                              </p:par>
                              <p:par>
                                <p:cTn id="79" presetID="7" presetClass="emph" presetSubtype="2" fill="hold" nodeType="withEffect">
                                  <p:stCondLst>
                                    <p:cond delay="0"/>
                                  </p:stCondLst>
                                  <p:childTnLst>
                                    <p:animClr clrSpc="rgb" dir="cw">
                                      <p:cBhvr>
                                        <p:cTn id="80" dur="1000" fill="hold"/>
                                        <p:tgtEl>
                                          <p:spTgt spid="24"/>
                                        </p:tgtEl>
                                        <p:attrNameLst>
                                          <p:attrName>stroke.color</p:attrName>
                                        </p:attrNameLst>
                                      </p:cBhvr>
                                      <p:to>
                                        <a:srgbClr val="4472C4"/>
                                      </p:to>
                                    </p:animClr>
                                    <p:set>
                                      <p:cBhvr>
                                        <p:cTn id="81" dur="1000" fill="hold"/>
                                        <p:tgtEl>
                                          <p:spTgt spid="24"/>
                                        </p:tgtEl>
                                        <p:attrNameLst>
                                          <p:attrName>stroke.on</p:attrName>
                                        </p:attrNameLst>
                                      </p:cBhvr>
                                      <p:to>
                                        <p:strVal val="true"/>
                                      </p:to>
                                    </p:set>
                                  </p:childTnLst>
                                </p:cTn>
                              </p:par>
                              <p:par>
                                <p:cTn id="82" presetID="1" presetClass="emph" presetSubtype="2" fill="hold" nodeType="withEffect">
                                  <p:stCondLst>
                                    <p:cond delay="0"/>
                                  </p:stCondLst>
                                  <p:childTnLst>
                                    <p:animClr clrSpc="rgb" dir="cw">
                                      <p:cBhvr>
                                        <p:cTn id="83" dur="1000" fill="hold"/>
                                        <p:tgtEl>
                                          <p:spTgt spid="14"/>
                                        </p:tgtEl>
                                        <p:attrNameLst>
                                          <p:attrName>fillcolor</p:attrName>
                                        </p:attrNameLst>
                                      </p:cBhvr>
                                      <p:to>
                                        <a:srgbClr val="4472C4"/>
                                      </p:to>
                                    </p:animClr>
                                    <p:set>
                                      <p:cBhvr>
                                        <p:cTn id="84" dur="1000" fill="hold"/>
                                        <p:tgtEl>
                                          <p:spTgt spid="14"/>
                                        </p:tgtEl>
                                        <p:attrNameLst>
                                          <p:attrName>fill.type</p:attrName>
                                        </p:attrNameLst>
                                      </p:cBhvr>
                                      <p:to>
                                        <p:strVal val="solid"/>
                                      </p:to>
                                    </p:set>
                                    <p:set>
                                      <p:cBhvr>
                                        <p:cTn id="85" dur="1000" fill="hold"/>
                                        <p:tgtEl>
                                          <p:spTgt spid="14"/>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fade">
                                      <p:cBhvr>
                                        <p:cTn id="90" dur="1000"/>
                                        <p:tgtEl>
                                          <p:spTgt spid="68"/>
                                        </p:tgtEl>
                                      </p:cBhvr>
                                    </p:animEffect>
                                  </p:childTnLst>
                                </p:cTn>
                              </p:par>
                              <p:par>
                                <p:cTn id="91" presetID="10" presetClass="entr" presetSubtype="0" fill="hold" nodeType="withEffect">
                                  <p:stCondLst>
                                    <p:cond delay="0"/>
                                  </p:stCondLst>
                                  <p:childTnLst>
                                    <p:set>
                                      <p:cBhvr>
                                        <p:cTn id="92" dur="1" fill="hold">
                                          <p:stCondLst>
                                            <p:cond delay="0"/>
                                          </p:stCondLst>
                                        </p:cTn>
                                        <p:tgtEl>
                                          <p:spTgt spid="88"/>
                                        </p:tgtEl>
                                        <p:attrNameLst>
                                          <p:attrName>style.visibility</p:attrName>
                                        </p:attrNameLst>
                                      </p:cBhvr>
                                      <p:to>
                                        <p:strVal val="visible"/>
                                      </p:to>
                                    </p:set>
                                    <p:animEffect transition="in" filter="fade">
                                      <p:cBhvr>
                                        <p:cTn id="93" dur="1000"/>
                                        <p:tgtEl>
                                          <p:spTgt spid="88"/>
                                        </p:tgtEl>
                                      </p:cBhvr>
                                    </p:animEffect>
                                  </p:childTnLst>
                                </p:cTn>
                              </p:par>
                              <p:par>
                                <p:cTn id="94" presetID="7" presetClass="emph" presetSubtype="2" fill="hold" nodeType="withEffect">
                                  <p:stCondLst>
                                    <p:cond delay="0"/>
                                  </p:stCondLst>
                                  <p:childTnLst>
                                    <p:animClr clrSpc="rgb" dir="cw">
                                      <p:cBhvr>
                                        <p:cTn id="95" dur="1000" fill="hold"/>
                                        <p:tgtEl>
                                          <p:spTgt spid="51"/>
                                        </p:tgtEl>
                                        <p:attrNameLst>
                                          <p:attrName>stroke.color</p:attrName>
                                        </p:attrNameLst>
                                      </p:cBhvr>
                                      <p:to>
                                        <a:srgbClr val="000000"/>
                                      </p:to>
                                    </p:animClr>
                                    <p:set>
                                      <p:cBhvr>
                                        <p:cTn id="96" dur="1000" fill="hold"/>
                                        <p:tgtEl>
                                          <p:spTgt spid="51"/>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54"/>
                                        </p:tgtEl>
                                        <p:attrNameLst>
                                          <p:attrName>stroke.color</p:attrName>
                                        </p:attrNameLst>
                                      </p:cBhvr>
                                      <p:to>
                                        <a:srgbClr val="70AD47"/>
                                      </p:to>
                                    </p:animClr>
                                    <p:set>
                                      <p:cBhvr>
                                        <p:cTn id="99" dur="1000" fill="hold"/>
                                        <p:tgtEl>
                                          <p:spTgt spid="54"/>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70"/>
                                        </p:tgtEl>
                                        <p:attrNameLst>
                                          <p:attrName>stroke.color</p:attrName>
                                        </p:attrNameLst>
                                      </p:cBhvr>
                                      <p:to>
                                        <a:srgbClr val="763AA5"/>
                                      </p:to>
                                    </p:animClr>
                                    <p:set>
                                      <p:cBhvr>
                                        <p:cTn id="102" dur="1000" fill="hold"/>
                                        <p:tgtEl>
                                          <p:spTgt spid="70"/>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43"/>
                                        </p:tgtEl>
                                        <p:attrNameLst>
                                          <p:attrName>stroke.color</p:attrName>
                                        </p:attrNameLst>
                                      </p:cBhvr>
                                      <p:to>
                                        <a:srgbClr val="4F7E31"/>
                                      </p:to>
                                    </p:animClr>
                                    <p:set>
                                      <p:cBhvr>
                                        <p:cTn id="105" dur="1000" fill="hold"/>
                                        <p:tgtEl>
                                          <p:spTgt spid="43"/>
                                        </p:tgtEl>
                                        <p:attrNameLst>
                                          <p:attrName>stroke.on</p:attrName>
                                        </p:attrNameLst>
                                      </p:cBhvr>
                                      <p:to>
                                        <p:strVal val="true"/>
                                      </p:to>
                                    </p:set>
                                  </p:childTnLst>
                                </p:cTn>
                              </p:par>
                              <p:par>
                                <p:cTn id="106" presetID="1" presetClass="emph" presetSubtype="2" fill="hold" nodeType="withEffect">
                                  <p:stCondLst>
                                    <p:cond delay="0"/>
                                  </p:stCondLst>
                                  <p:childTnLst>
                                    <p:animClr clrSpc="rgb" dir="cw">
                                      <p:cBhvr>
                                        <p:cTn id="107" dur="1000" fill="hold"/>
                                        <p:tgtEl>
                                          <p:spTgt spid="43"/>
                                        </p:tgtEl>
                                        <p:attrNameLst>
                                          <p:attrName>fillcolor</p:attrName>
                                        </p:attrNameLst>
                                      </p:cBhvr>
                                      <p:to>
                                        <a:srgbClr val="70AD46"/>
                                      </p:to>
                                    </p:animClr>
                                    <p:set>
                                      <p:cBhvr>
                                        <p:cTn id="108" dur="1000" fill="hold"/>
                                        <p:tgtEl>
                                          <p:spTgt spid="43"/>
                                        </p:tgtEl>
                                        <p:attrNameLst>
                                          <p:attrName>fill.type</p:attrName>
                                        </p:attrNameLst>
                                      </p:cBhvr>
                                      <p:to>
                                        <p:strVal val="solid"/>
                                      </p:to>
                                    </p:set>
                                    <p:set>
                                      <p:cBhvr>
                                        <p:cTn id="109" dur="1000" fill="hold"/>
                                        <p:tgtEl>
                                          <p:spTgt spid="43"/>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1000" fill="hold"/>
                                        <p:tgtEl>
                                          <p:spTgt spid="49"/>
                                        </p:tgtEl>
                                        <p:attrNameLst>
                                          <p:attrName>fillcolor</p:attrName>
                                        </p:attrNameLst>
                                      </p:cBhvr>
                                      <p:to>
                                        <a:srgbClr val="000000"/>
                                      </p:to>
                                    </p:animClr>
                                    <p:set>
                                      <p:cBhvr>
                                        <p:cTn id="112" dur="1000" fill="hold"/>
                                        <p:tgtEl>
                                          <p:spTgt spid="49"/>
                                        </p:tgtEl>
                                        <p:attrNameLst>
                                          <p:attrName>fill.type</p:attrName>
                                        </p:attrNameLst>
                                      </p:cBhvr>
                                      <p:to>
                                        <p:strVal val="solid"/>
                                      </p:to>
                                    </p:set>
                                    <p:set>
                                      <p:cBhvr>
                                        <p:cTn id="113" dur="1000" fill="hold"/>
                                        <p:tgtEl>
                                          <p:spTgt spid="49"/>
                                        </p:tgtEl>
                                        <p:attrNameLst>
                                          <p:attrName>fill.on</p:attrName>
                                        </p:attrNameLst>
                                      </p:cBhvr>
                                      <p:to>
                                        <p:strVal val="true"/>
                                      </p:to>
                                    </p:set>
                                  </p:childTnLst>
                                </p:cTn>
                              </p:par>
                              <p:par>
                                <p:cTn id="114" presetID="7" presetClass="emph" presetSubtype="2" fill="hold" nodeType="withEffect">
                                  <p:stCondLst>
                                    <p:cond delay="0"/>
                                  </p:stCondLst>
                                  <p:childTnLst>
                                    <p:animClr clrSpc="rgb" dir="cw">
                                      <p:cBhvr>
                                        <p:cTn id="115" dur="1000" fill="hold"/>
                                        <p:tgtEl>
                                          <p:spTgt spid="49"/>
                                        </p:tgtEl>
                                        <p:attrNameLst>
                                          <p:attrName>stroke.color</p:attrName>
                                        </p:attrNameLst>
                                      </p:cBhvr>
                                      <p:to>
                                        <a:srgbClr val="000000"/>
                                      </p:to>
                                    </p:animClr>
                                    <p:set>
                                      <p:cBhvr>
                                        <p:cTn id="116" dur="1000" fill="hold"/>
                                        <p:tgtEl>
                                          <p:spTgt spid="49"/>
                                        </p:tgtEl>
                                        <p:attrNameLst>
                                          <p:attrName>stroke.on</p:attrName>
                                        </p:attrNameLst>
                                      </p:cBhvr>
                                      <p:to>
                                        <p:strVal val="true"/>
                                      </p:to>
                                    </p:set>
                                  </p:childTnLst>
                                </p:cTn>
                              </p:par>
                              <p:par>
                                <p:cTn id="117" presetID="3" presetClass="emph" presetSubtype="2" fill="hold" grpId="0" nodeType="withEffect">
                                  <p:stCondLst>
                                    <p:cond delay="0"/>
                                  </p:stCondLst>
                                  <p:childTnLst>
                                    <p:animClr clrSpc="rgb" dir="cw">
                                      <p:cBhvr override="childStyle">
                                        <p:cTn id="118" dur="1000" fill="hold"/>
                                        <p:tgtEl>
                                          <p:spTgt spid="82"/>
                                        </p:tgtEl>
                                        <p:attrNameLst>
                                          <p:attrName>style.color</p:attrName>
                                        </p:attrNameLst>
                                      </p:cBhvr>
                                      <p:to>
                                        <a:srgbClr val="000000"/>
                                      </p:to>
                                    </p:animClr>
                                  </p:childTnLst>
                                </p:cTn>
                              </p:par>
                              <p:par>
                                <p:cTn id="119" presetID="10" presetClass="entr" presetSubtype="0" fill="hold" nodeType="withEffect">
                                  <p:stCondLst>
                                    <p:cond delay="0"/>
                                  </p:stCondLst>
                                  <p:childTnLst>
                                    <p:set>
                                      <p:cBhvr>
                                        <p:cTn id="120" dur="1" fill="hold">
                                          <p:stCondLst>
                                            <p:cond delay="0"/>
                                          </p:stCondLst>
                                        </p:cTn>
                                        <p:tgtEl>
                                          <p:spTgt spid="93"/>
                                        </p:tgtEl>
                                        <p:attrNameLst>
                                          <p:attrName>style.visibility</p:attrName>
                                        </p:attrNameLst>
                                      </p:cBhvr>
                                      <p:to>
                                        <p:strVal val="visible"/>
                                      </p:to>
                                    </p:set>
                                    <p:animEffect transition="in" filter="fade">
                                      <p:cBhvr>
                                        <p:cTn id="121"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55" grpId="0" animBg="1"/>
      <p:bldP spid="56" grpId="0" animBg="1"/>
      <p:bldP spid="57" grpId="0" animBg="1"/>
      <p:bldP spid="68" grpId="0" animBg="1"/>
      <p:bldP spid="82" grpId="0"/>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C1511-0AA4-664C-A6EE-8CF7CB211D01}"/>
              </a:ext>
            </a:extLst>
          </p:cNvPr>
          <p:cNvSpPr>
            <a:spLocks noGrp="1"/>
          </p:cNvSpPr>
          <p:nvPr>
            <p:ph idx="1"/>
          </p:nvPr>
        </p:nvSpPr>
        <p:spPr/>
        <p:txBody>
          <a:bodyPr/>
          <a:lstStyle/>
          <a:p>
            <a:r>
              <a:rPr lang="en-US" sz="2800" dirty="0"/>
              <a:t>History and the </a:t>
            </a:r>
            <a:r>
              <a:rPr lang="en-US" sz="2800" b="1" dirty="0"/>
              <a:t>Co-evolution</a:t>
            </a:r>
            <a:r>
              <a:rPr lang="en-US" sz="2800" dirty="0"/>
              <a:t> of Hardware and AI </a:t>
            </a:r>
          </a:p>
          <a:p>
            <a:pPr lvl="1"/>
            <a:r>
              <a:rPr lang="en-US" sz="2600" dirty="0"/>
              <a:t>The </a:t>
            </a:r>
            <a:r>
              <a:rPr lang="en-US" sz="2600" b="1" dirty="0"/>
              <a:t>Feedback Cycle</a:t>
            </a:r>
            <a:r>
              <a:rPr lang="en-US" sz="2600" dirty="0"/>
              <a:t> driving the 3</a:t>
            </a:r>
            <a:r>
              <a:rPr lang="en-US" sz="2600" baseline="30000" dirty="0"/>
              <a:t>rd</a:t>
            </a:r>
            <a:r>
              <a:rPr lang="en-US" sz="2600" dirty="0"/>
              <a:t> wave of AI</a:t>
            </a:r>
          </a:p>
          <a:p>
            <a:r>
              <a:rPr lang="en-US" sz="2800" dirty="0"/>
              <a:t>Machine Learning is </a:t>
            </a:r>
            <a:r>
              <a:rPr lang="en-US" sz="2800" b="1" dirty="0"/>
              <a:t>not a single workload</a:t>
            </a:r>
          </a:p>
          <a:p>
            <a:pPr lvl="1"/>
            <a:r>
              <a:rPr lang="en-US" sz="2400" dirty="0"/>
              <a:t>Stages of the </a:t>
            </a:r>
            <a:r>
              <a:rPr lang="en-US" sz="2400" b="1" dirty="0"/>
              <a:t>Machine Learning Lifecycle</a:t>
            </a:r>
          </a:p>
          <a:p>
            <a:r>
              <a:rPr lang="en-US" sz="2800" b="1" dirty="0"/>
              <a:t>Security </a:t>
            </a:r>
            <a:r>
              <a:rPr lang="en-US" sz="2800" dirty="0"/>
              <a:t>and machine learning</a:t>
            </a:r>
          </a:p>
          <a:p>
            <a:endParaRPr lang="en-US" sz="2800" dirty="0"/>
          </a:p>
          <a:p>
            <a:pPr marL="0" indent="0">
              <a:buNone/>
            </a:pPr>
            <a:r>
              <a:rPr lang="en-US" sz="2800" i="1" dirty="0"/>
              <a:t>Along the way, I will talk about some of the research in my group addressing interesting aspects of the lifecycle.</a:t>
            </a:r>
          </a:p>
          <a:p>
            <a:endParaRPr lang="en-US" dirty="0"/>
          </a:p>
        </p:txBody>
      </p:sp>
      <p:sp>
        <p:nvSpPr>
          <p:cNvPr id="3" name="Title 2">
            <a:extLst>
              <a:ext uri="{FF2B5EF4-FFF2-40B4-BE49-F238E27FC236}">
                <a16:creationId xmlns:a16="http://schemas.microsoft.com/office/drawing/2014/main" id="{E8648B14-757E-2544-9772-E1F34DB900B4}"/>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820392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a:extLst>
              <a:ext uri="{FF2B5EF4-FFF2-40B4-BE49-F238E27FC236}">
                <a16:creationId xmlns:a16="http://schemas.microsoft.com/office/drawing/2014/main" id="{AB8023E9-E8FA-8F48-9FA8-BE0210E532CA}"/>
              </a:ext>
            </a:extLst>
          </p:cNvPr>
          <p:cNvCxnSpPr>
            <a:cxnSpLocks/>
            <a:stCxn id="14" idx="6"/>
            <a:endCxn id="49" idx="1"/>
          </p:cNvCxnSpPr>
          <p:nvPr/>
        </p:nvCxnSpPr>
        <p:spPr>
          <a:xfrm>
            <a:off x="4908540" y="2812819"/>
            <a:ext cx="412415" cy="491486"/>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9D91FC4-5DFC-6F44-B9C4-3136E155EA30}"/>
              </a:ext>
            </a:extLst>
          </p:cNvPr>
          <p:cNvCxnSpPr>
            <a:cxnSpLocks/>
            <a:stCxn id="49" idx="1"/>
            <a:endCxn id="43" idx="5"/>
          </p:cNvCxnSpPr>
          <p:nvPr/>
        </p:nvCxnSpPr>
        <p:spPr>
          <a:xfrm flipH="1">
            <a:off x="4923076" y="3304305"/>
            <a:ext cx="397879" cy="266171"/>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0F7F77E-3581-8546-8CB3-454DF3FE4930}"/>
              </a:ext>
            </a:extLst>
          </p:cNvPr>
          <p:cNvSpPr/>
          <p:nvPr/>
        </p:nvSpPr>
        <p:spPr>
          <a:xfrm>
            <a:off x="526165"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1" name="!!B">
            <a:extLst>
              <a:ext uri="{FF2B5EF4-FFF2-40B4-BE49-F238E27FC236}">
                <a16:creationId xmlns:a16="http://schemas.microsoft.com/office/drawing/2014/main" id="{73230EEF-F348-0F44-B8F8-A2C48C1ACFDE}"/>
              </a:ext>
            </a:extLst>
          </p:cNvPr>
          <p:cNvSpPr/>
          <p:nvPr/>
        </p:nvSpPr>
        <p:spPr>
          <a:xfrm>
            <a:off x="1489473"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2" name="!!C">
            <a:extLst>
              <a:ext uri="{FF2B5EF4-FFF2-40B4-BE49-F238E27FC236}">
                <a16:creationId xmlns:a16="http://schemas.microsoft.com/office/drawing/2014/main" id="{DCF9120C-2BCC-594C-89DC-D921E7DCAA8D}"/>
              </a:ext>
            </a:extLst>
          </p:cNvPr>
          <p:cNvSpPr/>
          <p:nvPr/>
        </p:nvSpPr>
        <p:spPr>
          <a:xfrm>
            <a:off x="2452782"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D">
            <a:extLst>
              <a:ext uri="{FF2B5EF4-FFF2-40B4-BE49-F238E27FC236}">
                <a16:creationId xmlns:a16="http://schemas.microsoft.com/office/drawing/2014/main" id="{0D3BBE44-E856-3740-AE0F-AEC67251EB26}"/>
              </a:ext>
            </a:extLst>
          </p:cNvPr>
          <p:cNvSpPr/>
          <p:nvPr/>
        </p:nvSpPr>
        <p:spPr>
          <a:xfrm>
            <a:off x="3416091"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E">
            <a:extLst>
              <a:ext uri="{FF2B5EF4-FFF2-40B4-BE49-F238E27FC236}">
                <a16:creationId xmlns:a16="http://schemas.microsoft.com/office/drawing/2014/main" id="{BC5C60C2-A4F4-0340-9A2E-30F746BDB5D9}"/>
              </a:ext>
            </a:extLst>
          </p:cNvPr>
          <p:cNvSpPr/>
          <p:nvPr/>
        </p:nvSpPr>
        <p:spPr>
          <a:xfrm>
            <a:off x="4379399"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6" name="Straight Arrow Connector 15">
            <a:extLst>
              <a:ext uri="{FF2B5EF4-FFF2-40B4-BE49-F238E27FC236}">
                <a16:creationId xmlns:a16="http://schemas.microsoft.com/office/drawing/2014/main" id="{32BEDCC7-C20D-EE41-8BBE-5B41A98886CC}"/>
              </a:ext>
            </a:extLst>
          </p:cNvPr>
          <p:cNvCxnSpPr>
            <a:stCxn id="10" idx="6"/>
            <a:endCxn id="11" idx="2"/>
          </p:cNvCxnSpPr>
          <p:nvPr/>
        </p:nvCxnSpPr>
        <p:spPr>
          <a:xfrm>
            <a:off x="1055306" y="2812819"/>
            <a:ext cx="434167"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8297D13-95C6-C540-9AD8-404FF88922A2}"/>
              </a:ext>
            </a:extLst>
          </p:cNvPr>
          <p:cNvCxnSpPr>
            <a:cxnSpLocks/>
            <a:stCxn id="11" idx="6"/>
            <a:endCxn id="12" idx="2"/>
          </p:cNvCxnSpPr>
          <p:nvPr/>
        </p:nvCxnSpPr>
        <p:spPr>
          <a:xfrm>
            <a:off x="2018615" y="2812819"/>
            <a:ext cx="434167"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C2C78AC-B6C2-3A48-9AD8-58594AEA347B}"/>
              </a:ext>
            </a:extLst>
          </p:cNvPr>
          <p:cNvCxnSpPr>
            <a:cxnSpLocks/>
            <a:stCxn id="12" idx="6"/>
            <a:endCxn id="13" idx="2"/>
          </p:cNvCxnSpPr>
          <p:nvPr/>
        </p:nvCxnSpPr>
        <p:spPr>
          <a:xfrm>
            <a:off x="2981924" y="2812819"/>
            <a:ext cx="434167"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29BC05C-A43F-9C44-8015-63133A8BF44A}"/>
              </a:ext>
            </a:extLst>
          </p:cNvPr>
          <p:cNvCxnSpPr>
            <a:cxnSpLocks/>
            <a:stCxn id="13" idx="6"/>
            <a:endCxn id="14" idx="2"/>
          </p:cNvCxnSpPr>
          <p:nvPr/>
        </p:nvCxnSpPr>
        <p:spPr>
          <a:xfrm>
            <a:off x="3945232"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B26C8CA-8919-7C48-958E-90333ECD478D}"/>
              </a:ext>
            </a:extLst>
          </p:cNvPr>
          <p:cNvCxnSpPr>
            <a:cxnSpLocks/>
            <a:endCxn id="10" idx="2"/>
          </p:cNvCxnSpPr>
          <p:nvPr/>
        </p:nvCxnSpPr>
        <p:spPr>
          <a:xfrm>
            <a:off x="186972" y="2812819"/>
            <a:ext cx="339193"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71E1118-4E4A-1D47-8683-96893F091A9B}"/>
              </a:ext>
            </a:extLst>
          </p:cNvPr>
          <p:cNvCxnSpPr>
            <a:cxnSpLocks/>
            <a:stCxn id="14" idx="6"/>
            <a:endCxn id="34" idx="1"/>
          </p:cNvCxnSpPr>
          <p:nvPr/>
        </p:nvCxnSpPr>
        <p:spPr>
          <a:xfrm>
            <a:off x="4908540" y="2812819"/>
            <a:ext cx="290091" cy="22367"/>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9EBB9D9C-83A2-8B45-860E-0DA22287DDCA}"/>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43" name="Regular Pentagon 42">
            <a:extLst>
              <a:ext uri="{FF2B5EF4-FFF2-40B4-BE49-F238E27FC236}">
                <a16:creationId xmlns:a16="http://schemas.microsoft.com/office/drawing/2014/main" id="{D2AD0941-D111-804E-B80B-20E8A7AE008D}"/>
              </a:ext>
            </a:extLst>
          </p:cNvPr>
          <p:cNvSpPr/>
          <p:nvPr/>
        </p:nvSpPr>
        <p:spPr>
          <a:xfrm>
            <a:off x="4364862"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44" name="Regular Pentagon 43">
            <a:extLst>
              <a:ext uri="{FF2B5EF4-FFF2-40B4-BE49-F238E27FC236}">
                <a16:creationId xmlns:a16="http://schemas.microsoft.com/office/drawing/2014/main" id="{D294145F-19B7-F443-8F1D-33F1B29AF8BF}"/>
              </a:ext>
            </a:extLst>
          </p:cNvPr>
          <p:cNvSpPr/>
          <p:nvPr/>
        </p:nvSpPr>
        <p:spPr>
          <a:xfrm>
            <a:off x="3401554"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45" name="Regular Pentagon 44">
            <a:extLst>
              <a:ext uri="{FF2B5EF4-FFF2-40B4-BE49-F238E27FC236}">
                <a16:creationId xmlns:a16="http://schemas.microsoft.com/office/drawing/2014/main" id="{0DDB1639-A872-644F-B108-D4E3E3578022}"/>
              </a:ext>
            </a:extLst>
          </p:cNvPr>
          <p:cNvSpPr/>
          <p:nvPr/>
        </p:nvSpPr>
        <p:spPr>
          <a:xfrm>
            <a:off x="2438245"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46" name="Regular Pentagon 45">
            <a:extLst>
              <a:ext uri="{FF2B5EF4-FFF2-40B4-BE49-F238E27FC236}">
                <a16:creationId xmlns:a16="http://schemas.microsoft.com/office/drawing/2014/main" id="{05483914-19B9-FB4E-A613-A6CC273A3047}"/>
              </a:ext>
            </a:extLst>
          </p:cNvPr>
          <p:cNvSpPr/>
          <p:nvPr/>
        </p:nvSpPr>
        <p:spPr>
          <a:xfrm>
            <a:off x="1474936"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47" name="Regular Pentagon 46">
            <a:extLst>
              <a:ext uri="{FF2B5EF4-FFF2-40B4-BE49-F238E27FC236}">
                <a16:creationId xmlns:a16="http://schemas.microsoft.com/office/drawing/2014/main" id="{81C96D68-8ADE-324D-B558-FB465F4234CE}"/>
              </a:ext>
            </a:extLst>
          </p:cNvPr>
          <p:cNvSpPr/>
          <p:nvPr/>
        </p:nvSpPr>
        <p:spPr>
          <a:xfrm>
            <a:off x="511628"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49" name="Rectangle 48">
            <a:extLst>
              <a:ext uri="{FF2B5EF4-FFF2-40B4-BE49-F238E27FC236}">
                <a16:creationId xmlns:a16="http://schemas.microsoft.com/office/drawing/2014/main" id="{E0BB22F6-96EC-1349-AD95-BAB2BEB08AFB}"/>
              </a:ext>
            </a:extLst>
          </p:cNvPr>
          <p:cNvSpPr/>
          <p:nvPr/>
        </p:nvSpPr>
        <p:spPr>
          <a:xfrm>
            <a:off x="5320955" y="3190594"/>
            <a:ext cx="565424" cy="227421"/>
          </a:xfrm>
          <a:prstGeom prst="rect">
            <a:avLst/>
          </a:prstGeom>
          <a:solidFill>
            <a:schemeClr val="bg1">
              <a:lumMod val="7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58" name="Straight Arrow Connector 57">
            <a:extLst>
              <a:ext uri="{FF2B5EF4-FFF2-40B4-BE49-F238E27FC236}">
                <a16:creationId xmlns:a16="http://schemas.microsoft.com/office/drawing/2014/main" id="{033C5854-5EE9-9F4D-B335-4545162AC38C}"/>
              </a:ext>
            </a:extLst>
          </p:cNvPr>
          <p:cNvCxnSpPr>
            <a:cxnSpLocks/>
            <a:stCxn id="43" idx="1"/>
            <a:endCxn id="44" idx="5"/>
          </p:cNvCxnSpPr>
          <p:nvPr/>
        </p:nvCxnSpPr>
        <p:spPr>
          <a:xfrm flipH="1">
            <a:off x="3959767" y="3570475"/>
            <a:ext cx="405095" cy="0"/>
          </a:xfrm>
          <a:prstGeom prst="straightConnector1">
            <a:avLst/>
          </a:prstGeom>
          <a:ln w="57150">
            <a:solidFill>
              <a:schemeClr val="accent6"/>
            </a:solidFill>
            <a:tailEnd type="triangle"/>
          </a:ln>
        </p:spPr>
        <p:style>
          <a:lnRef idx="1">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41314AF-2B72-2144-A582-A2AEFCECF18D}"/>
              </a:ext>
            </a:extLst>
          </p:cNvPr>
          <p:cNvCxnSpPr>
            <a:cxnSpLocks/>
            <a:stCxn id="44" idx="1"/>
            <a:endCxn id="45" idx="5"/>
          </p:cNvCxnSpPr>
          <p:nvPr/>
        </p:nvCxnSpPr>
        <p:spPr>
          <a:xfrm flipH="1">
            <a:off x="2996459" y="3570475"/>
            <a:ext cx="405095" cy="0"/>
          </a:xfrm>
          <a:prstGeom prst="straightConnector1">
            <a:avLst/>
          </a:prstGeom>
          <a:ln w="57150">
            <a:solidFill>
              <a:schemeClr val="bg2">
                <a:lumMod val="7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8FCD0C95-95BD-0B4D-88A4-68E746060BB3}"/>
              </a:ext>
            </a:extLst>
          </p:cNvPr>
          <p:cNvCxnSpPr>
            <a:cxnSpLocks/>
            <a:stCxn id="45" idx="1"/>
            <a:endCxn id="46" idx="5"/>
          </p:cNvCxnSpPr>
          <p:nvPr/>
        </p:nvCxnSpPr>
        <p:spPr>
          <a:xfrm flipH="1">
            <a:off x="2033151"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26339309-3E90-094D-B410-6756321FCC8B}"/>
              </a:ext>
            </a:extLst>
          </p:cNvPr>
          <p:cNvCxnSpPr>
            <a:cxnSpLocks/>
            <a:stCxn id="46" idx="1"/>
            <a:endCxn id="47" idx="5"/>
          </p:cNvCxnSpPr>
          <p:nvPr/>
        </p:nvCxnSpPr>
        <p:spPr>
          <a:xfrm flipH="1">
            <a:off x="1069842"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FAE7F248-988E-4044-8C6C-28149E7ADD70}"/>
              </a:ext>
            </a:extLst>
          </p:cNvPr>
          <p:cNvCxnSpPr>
            <a:cxnSpLocks/>
            <a:stCxn id="14" idx="4"/>
            <a:endCxn id="43" idx="0"/>
          </p:cNvCxnSpPr>
          <p:nvPr/>
        </p:nvCxnSpPr>
        <p:spPr>
          <a:xfrm>
            <a:off x="4643970"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339A133B-24A5-7A44-93EC-19336AA5FBD5}"/>
              </a:ext>
            </a:extLst>
          </p:cNvPr>
          <p:cNvCxnSpPr>
            <a:cxnSpLocks/>
            <a:stCxn id="13" idx="4"/>
            <a:endCxn id="44" idx="0"/>
          </p:cNvCxnSpPr>
          <p:nvPr/>
        </p:nvCxnSpPr>
        <p:spPr>
          <a:xfrm>
            <a:off x="3680661"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9B8F4B34-2D32-2648-BC85-25A03EA7A8F5}"/>
              </a:ext>
            </a:extLst>
          </p:cNvPr>
          <p:cNvCxnSpPr>
            <a:cxnSpLocks/>
            <a:stCxn id="12" idx="4"/>
            <a:endCxn id="45" idx="0"/>
          </p:cNvCxnSpPr>
          <p:nvPr/>
        </p:nvCxnSpPr>
        <p:spPr>
          <a:xfrm>
            <a:off x="2717353"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31D9B38B-35AD-3649-931E-7DDB56C0B82E}"/>
              </a:ext>
            </a:extLst>
          </p:cNvPr>
          <p:cNvCxnSpPr>
            <a:cxnSpLocks/>
            <a:stCxn id="11" idx="4"/>
            <a:endCxn id="46" idx="0"/>
          </p:cNvCxnSpPr>
          <p:nvPr/>
        </p:nvCxnSpPr>
        <p:spPr>
          <a:xfrm>
            <a:off x="1754044"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125AA7F5-A40B-104E-B6D4-BB278A9433BE}"/>
              </a:ext>
            </a:extLst>
          </p:cNvPr>
          <p:cNvCxnSpPr>
            <a:cxnSpLocks/>
            <a:stCxn id="10" idx="4"/>
            <a:endCxn id="47" idx="0"/>
          </p:cNvCxnSpPr>
          <p:nvPr/>
        </p:nvCxnSpPr>
        <p:spPr>
          <a:xfrm>
            <a:off x="790736"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E5607B8E-788D-2040-8CC7-00DE80E5A839}"/>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87" name="TextBox 86">
            <a:extLst>
              <a:ext uri="{FF2B5EF4-FFF2-40B4-BE49-F238E27FC236}">
                <a16:creationId xmlns:a16="http://schemas.microsoft.com/office/drawing/2014/main" id="{BB6719D5-C65D-9240-B1F8-B80D5DBA4A0C}"/>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
        <p:nvSpPr>
          <p:cNvPr id="48" name="Oval 47">
            <a:extLst>
              <a:ext uri="{FF2B5EF4-FFF2-40B4-BE49-F238E27FC236}">
                <a16:creationId xmlns:a16="http://schemas.microsoft.com/office/drawing/2014/main" id="{15C43ADF-79FB-274F-860C-349F481E57BC}"/>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53" name="Oval 52">
            <a:extLst>
              <a:ext uri="{FF2B5EF4-FFF2-40B4-BE49-F238E27FC236}">
                <a16:creationId xmlns:a16="http://schemas.microsoft.com/office/drawing/2014/main" id="{9E9C8497-05CE-AC49-9728-A0888E513D96}"/>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55" name="Oval 54">
            <a:extLst>
              <a:ext uri="{FF2B5EF4-FFF2-40B4-BE49-F238E27FC236}">
                <a16:creationId xmlns:a16="http://schemas.microsoft.com/office/drawing/2014/main" id="{3F2FE32C-64D1-BB42-BCEA-45D2CF39D529}"/>
              </a:ext>
            </a:extLst>
          </p:cNvPr>
          <p:cNvSpPr/>
          <p:nvPr/>
        </p:nvSpPr>
        <p:spPr>
          <a:xfrm>
            <a:off x="7310259" y="3462199"/>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56" name="Oval 55">
            <a:extLst>
              <a:ext uri="{FF2B5EF4-FFF2-40B4-BE49-F238E27FC236}">
                <a16:creationId xmlns:a16="http://schemas.microsoft.com/office/drawing/2014/main" id="{9CD62614-EF3C-214A-A1A3-0B92D235C062}"/>
              </a:ext>
            </a:extLst>
          </p:cNvPr>
          <p:cNvSpPr/>
          <p:nvPr/>
        </p:nvSpPr>
        <p:spPr>
          <a:xfrm>
            <a:off x="7718923" y="296586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57" name="Oval 56">
            <a:extLst>
              <a:ext uri="{FF2B5EF4-FFF2-40B4-BE49-F238E27FC236}">
                <a16:creationId xmlns:a16="http://schemas.microsoft.com/office/drawing/2014/main" id="{2CFFDF61-8690-CC4D-B2FF-7B0BCEC222FE}"/>
              </a:ext>
            </a:extLst>
          </p:cNvPr>
          <p:cNvSpPr/>
          <p:nvPr/>
        </p:nvSpPr>
        <p:spPr>
          <a:xfrm>
            <a:off x="8127587" y="2469525"/>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68" name="Regular Pentagon 67">
            <a:extLst>
              <a:ext uri="{FF2B5EF4-FFF2-40B4-BE49-F238E27FC236}">
                <a16:creationId xmlns:a16="http://schemas.microsoft.com/office/drawing/2014/main" id="{EC749116-84EA-BC41-8E09-2DF39688525C}"/>
              </a:ext>
            </a:extLst>
          </p:cNvPr>
          <p:cNvSpPr/>
          <p:nvPr/>
        </p:nvSpPr>
        <p:spPr>
          <a:xfrm>
            <a:off x="8536249" y="1953003"/>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42" name="Straight Arrow Connector 41">
            <a:extLst>
              <a:ext uri="{FF2B5EF4-FFF2-40B4-BE49-F238E27FC236}">
                <a16:creationId xmlns:a16="http://schemas.microsoft.com/office/drawing/2014/main" id="{5BCE979F-77E4-D549-A1B7-7139AFAF9723}"/>
              </a:ext>
            </a:extLst>
          </p:cNvPr>
          <p:cNvCxnSpPr>
            <a:stCxn id="48" idx="7"/>
            <a:endCxn id="53"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1D5E96B5-09F1-4B4E-B593-2E47CA01B29F}"/>
              </a:ext>
            </a:extLst>
          </p:cNvPr>
          <p:cNvCxnSpPr>
            <a:cxnSpLocks/>
            <a:stCxn id="53" idx="7"/>
            <a:endCxn id="55" idx="3"/>
          </p:cNvCxnSpPr>
          <p:nvPr/>
        </p:nvCxnSpPr>
        <p:spPr>
          <a:xfrm flipV="1">
            <a:off x="7135342" y="3695946"/>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0BF73ADD-99DE-534C-8BB2-9D6902185EBB}"/>
              </a:ext>
            </a:extLst>
          </p:cNvPr>
          <p:cNvCxnSpPr>
            <a:cxnSpLocks/>
            <a:stCxn id="55" idx="7"/>
            <a:endCxn id="56" idx="3"/>
          </p:cNvCxnSpPr>
          <p:nvPr/>
        </p:nvCxnSpPr>
        <p:spPr>
          <a:xfrm flipV="1">
            <a:off x="7544006" y="3199609"/>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FFD50F20-1523-A141-BFE0-1ED2A152BDA0}"/>
              </a:ext>
            </a:extLst>
          </p:cNvPr>
          <p:cNvCxnSpPr>
            <a:cxnSpLocks/>
            <a:stCxn id="56" idx="7"/>
            <a:endCxn id="57" idx="3"/>
          </p:cNvCxnSpPr>
          <p:nvPr/>
        </p:nvCxnSpPr>
        <p:spPr>
          <a:xfrm flipV="1">
            <a:off x="7952670" y="2703272"/>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41B3DA84-DFFC-3E4C-B083-112E4B353CAA}"/>
              </a:ext>
            </a:extLst>
          </p:cNvPr>
          <p:cNvCxnSpPr>
            <a:cxnSpLocks/>
            <a:stCxn id="57" idx="7"/>
            <a:endCxn id="68" idx="2"/>
          </p:cNvCxnSpPr>
          <p:nvPr/>
        </p:nvCxnSpPr>
        <p:spPr>
          <a:xfrm flipV="1">
            <a:off x="8361334" y="2247039"/>
            <a:ext cx="239775" cy="262591"/>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76" name="Regular Pentagon 75">
            <a:extLst>
              <a:ext uri="{FF2B5EF4-FFF2-40B4-BE49-F238E27FC236}">
                <a16:creationId xmlns:a16="http://schemas.microsoft.com/office/drawing/2014/main" id="{51649C6D-1D05-9841-AD52-94672334B8AE}"/>
              </a:ext>
            </a:extLst>
          </p:cNvPr>
          <p:cNvSpPr/>
          <p:nvPr/>
        </p:nvSpPr>
        <p:spPr>
          <a:xfrm>
            <a:off x="9229667"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cxnSp>
        <p:nvCxnSpPr>
          <p:cNvPr id="79" name="Straight Arrow Connector 78">
            <a:extLst>
              <a:ext uri="{FF2B5EF4-FFF2-40B4-BE49-F238E27FC236}">
                <a16:creationId xmlns:a16="http://schemas.microsoft.com/office/drawing/2014/main" id="{ABBC5B71-87DF-2C4E-9BA9-4E5A7B1F8A54}"/>
              </a:ext>
            </a:extLst>
          </p:cNvPr>
          <p:cNvCxnSpPr>
            <a:cxnSpLocks/>
            <a:stCxn id="68" idx="5"/>
            <a:endCxn id="76" idx="1"/>
          </p:cNvCxnSpPr>
          <p:nvPr/>
        </p:nvCxnSpPr>
        <p:spPr>
          <a:xfrm flipV="1">
            <a:off x="8875861" y="2065314"/>
            <a:ext cx="353806" cy="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2" name="TextBox 91">
            <a:extLst>
              <a:ext uri="{FF2B5EF4-FFF2-40B4-BE49-F238E27FC236}">
                <a16:creationId xmlns:a16="http://schemas.microsoft.com/office/drawing/2014/main" id="{025565A7-6043-934C-B10F-DDA1AEC1174F}"/>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93" name="Straight Arrow Connector 92">
            <a:extLst>
              <a:ext uri="{FF2B5EF4-FFF2-40B4-BE49-F238E27FC236}">
                <a16:creationId xmlns:a16="http://schemas.microsoft.com/office/drawing/2014/main" id="{5D11C811-0C1F-0E44-9D43-127ACA8D35F3}"/>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94" name="TextBox 93">
            <a:extLst>
              <a:ext uri="{FF2B5EF4-FFF2-40B4-BE49-F238E27FC236}">
                <a16:creationId xmlns:a16="http://schemas.microsoft.com/office/drawing/2014/main" id="{92FCD076-072B-CF40-BB23-92C6382A2718}"/>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96" name="Straight Arrow Connector 95">
            <a:extLst>
              <a:ext uri="{FF2B5EF4-FFF2-40B4-BE49-F238E27FC236}">
                <a16:creationId xmlns:a16="http://schemas.microsoft.com/office/drawing/2014/main" id="{012DDAC5-DEA1-3C4F-8BD2-A82BC4F55F6F}"/>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cxnSp>
        <p:nvCxnSpPr>
          <p:cNvPr id="91" name="Curved Connector 90">
            <a:extLst>
              <a:ext uri="{FF2B5EF4-FFF2-40B4-BE49-F238E27FC236}">
                <a16:creationId xmlns:a16="http://schemas.microsoft.com/office/drawing/2014/main" id="{57301A09-8173-1F41-8C81-16F1C345DF6C}"/>
              </a:ext>
            </a:extLst>
          </p:cNvPr>
          <p:cNvCxnSpPr>
            <a:cxnSpLocks/>
          </p:cNvCxnSpPr>
          <p:nvPr/>
        </p:nvCxnSpPr>
        <p:spPr>
          <a:xfrm flipV="1">
            <a:off x="7992775" y="2247039"/>
            <a:ext cx="1406698" cy="855749"/>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E10FF9F5-FB22-F944-81BA-089D57DE479B}"/>
              </a:ext>
            </a:extLst>
          </p:cNvPr>
          <p:cNvGrpSpPr/>
          <p:nvPr/>
        </p:nvGrpSpPr>
        <p:grpSpPr>
          <a:xfrm>
            <a:off x="13310080" y="2674913"/>
            <a:ext cx="355484" cy="273852"/>
            <a:chOff x="8614988" y="2484145"/>
            <a:chExt cx="355484" cy="273852"/>
          </a:xfrm>
        </p:grpSpPr>
        <p:sp>
          <p:nvSpPr>
            <p:cNvPr id="101" name="Oval 100">
              <a:extLst>
                <a:ext uri="{FF2B5EF4-FFF2-40B4-BE49-F238E27FC236}">
                  <a16:creationId xmlns:a16="http://schemas.microsoft.com/office/drawing/2014/main" id="{AE4FC065-7D56-FA4C-A96C-746759A7616B}"/>
                </a:ext>
              </a:extLst>
            </p:cNvPr>
            <p:cNvSpPr/>
            <p:nvPr/>
          </p:nvSpPr>
          <p:spPr>
            <a:xfrm>
              <a:off x="8635276" y="2484145"/>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02" name="Straight Connector 101">
              <a:extLst>
                <a:ext uri="{FF2B5EF4-FFF2-40B4-BE49-F238E27FC236}">
                  <a16:creationId xmlns:a16="http://schemas.microsoft.com/office/drawing/2014/main" id="{E35FFED4-7848-2642-8534-F961F653BDF1}"/>
                </a:ext>
              </a:extLst>
            </p:cNvPr>
            <p:cNvCxnSpPr/>
            <p:nvPr/>
          </p:nvCxnSpPr>
          <p:spPr>
            <a:xfrm>
              <a:off x="8645441" y="2505012"/>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03" name="Straight Connector 102">
              <a:extLst>
                <a:ext uri="{FF2B5EF4-FFF2-40B4-BE49-F238E27FC236}">
                  <a16:creationId xmlns:a16="http://schemas.microsoft.com/office/drawing/2014/main" id="{30653CBF-DCD7-834D-BEE3-C3ED37C44BB4}"/>
                </a:ext>
              </a:extLst>
            </p:cNvPr>
            <p:cNvCxnSpPr>
              <a:cxnSpLocks/>
            </p:cNvCxnSpPr>
            <p:nvPr/>
          </p:nvCxnSpPr>
          <p:spPr>
            <a:xfrm flipV="1">
              <a:off x="8614988" y="2484146"/>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2" name="Slide Number Placeholder 1">
            <a:extLst>
              <a:ext uri="{FF2B5EF4-FFF2-40B4-BE49-F238E27FC236}">
                <a16:creationId xmlns:a16="http://schemas.microsoft.com/office/drawing/2014/main" id="{A3C32373-F8F3-2449-98A5-93C0291B1C8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9" name="Rectangle 58">
            <a:extLst>
              <a:ext uri="{FF2B5EF4-FFF2-40B4-BE49-F238E27FC236}">
                <a16:creationId xmlns:a16="http://schemas.microsoft.com/office/drawing/2014/main" id="{9822B6DB-BF20-5444-8F01-B0D0E317419A}"/>
              </a:ext>
            </a:extLst>
          </p:cNvPr>
          <p:cNvSpPr/>
          <p:nvPr/>
        </p:nvSpPr>
        <p:spPr>
          <a:xfrm>
            <a:off x="328592" y="231627"/>
            <a:ext cx="7368364"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Tree>
    <p:extLst>
      <p:ext uri="{BB962C8B-B14F-4D97-AF65-F5344CB8AC3E}">
        <p14:creationId xmlns:p14="http://schemas.microsoft.com/office/powerpoint/2010/main" val="4161059821"/>
      </p:ext>
    </p:extLst>
  </p:cSld>
  <p:clrMapOvr>
    <a:masterClrMapping/>
  </p:clrMapOvr>
  <mc:AlternateContent xmlns:mc="http://schemas.openxmlformats.org/markup-compatibility/2006" xmlns:p159="http://schemas.microsoft.com/office/powerpoint/2015/09/main">
    <mc:Choice Requires="p159">
      <p:transition advClick="0" advTm="0">
        <p159:morph option="byObject"/>
      </p:transition>
    </mc:Choice>
    <mc:Fallback xmlns="">
      <p:transition advClick="0"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a:extLst>
              <a:ext uri="{FF2B5EF4-FFF2-40B4-BE49-F238E27FC236}">
                <a16:creationId xmlns:a16="http://schemas.microsoft.com/office/drawing/2014/main" id="{AB8023E9-E8FA-8F48-9FA8-BE0210E532CA}"/>
              </a:ext>
            </a:extLst>
          </p:cNvPr>
          <p:cNvCxnSpPr>
            <a:cxnSpLocks/>
            <a:stCxn id="14" idx="6"/>
            <a:endCxn id="49" idx="1"/>
          </p:cNvCxnSpPr>
          <p:nvPr/>
        </p:nvCxnSpPr>
        <p:spPr>
          <a:xfrm>
            <a:off x="4908540" y="2812819"/>
            <a:ext cx="412415" cy="491486"/>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9D91FC4-5DFC-6F44-B9C4-3136E155EA30}"/>
              </a:ext>
            </a:extLst>
          </p:cNvPr>
          <p:cNvCxnSpPr>
            <a:cxnSpLocks/>
            <a:stCxn id="49" idx="1"/>
            <a:endCxn id="43" idx="5"/>
          </p:cNvCxnSpPr>
          <p:nvPr/>
        </p:nvCxnSpPr>
        <p:spPr>
          <a:xfrm flipH="1">
            <a:off x="4923076" y="3304305"/>
            <a:ext cx="397879" cy="266171"/>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0F7F77E-3581-8546-8CB3-454DF3FE4930}"/>
              </a:ext>
            </a:extLst>
          </p:cNvPr>
          <p:cNvSpPr/>
          <p:nvPr/>
        </p:nvSpPr>
        <p:spPr>
          <a:xfrm>
            <a:off x="526165"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1" name="!!B">
            <a:extLst>
              <a:ext uri="{FF2B5EF4-FFF2-40B4-BE49-F238E27FC236}">
                <a16:creationId xmlns:a16="http://schemas.microsoft.com/office/drawing/2014/main" id="{73230EEF-F348-0F44-B8F8-A2C48C1ACFDE}"/>
              </a:ext>
            </a:extLst>
          </p:cNvPr>
          <p:cNvSpPr/>
          <p:nvPr/>
        </p:nvSpPr>
        <p:spPr>
          <a:xfrm>
            <a:off x="1489473"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2" name="!!C">
            <a:extLst>
              <a:ext uri="{FF2B5EF4-FFF2-40B4-BE49-F238E27FC236}">
                <a16:creationId xmlns:a16="http://schemas.microsoft.com/office/drawing/2014/main" id="{DCF9120C-2BCC-594C-89DC-D921E7DCAA8D}"/>
              </a:ext>
            </a:extLst>
          </p:cNvPr>
          <p:cNvSpPr/>
          <p:nvPr/>
        </p:nvSpPr>
        <p:spPr>
          <a:xfrm>
            <a:off x="2452782"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D">
            <a:extLst>
              <a:ext uri="{FF2B5EF4-FFF2-40B4-BE49-F238E27FC236}">
                <a16:creationId xmlns:a16="http://schemas.microsoft.com/office/drawing/2014/main" id="{0D3BBE44-E856-3740-AE0F-AEC67251EB26}"/>
              </a:ext>
            </a:extLst>
          </p:cNvPr>
          <p:cNvSpPr/>
          <p:nvPr/>
        </p:nvSpPr>
        <p:spPr>
          <a:xfrm>
            <a:off x="3416091"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E">
            <a:extLst>
              <a:ext uri="{FF2B5EF4-FFF2-40B4-BE49-F238E27FC236}">
                <a16:creationId xmlns:a16="http://schemas.microsoft.com/office/drawing/2014/main" id="{BC5C60C2-A4F4-0340-9A2E-30F746BDB5D9}"/>
              </a:ext>
            </a:extLst>
          </p:cNvPr>
          <p:cNvSpPr/>
          <p:nvPr/>
        </p:nvSpPr>
        <p:spPr>
          <a:xfrm>
            <a:off x="4379399"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6" name="Straight Arrow Connector 15">
            <a:extLst>
              <a:ext uri="{FF2B5EF4-FFF2-40B4-BE49-F238E27FC236}">
                <a16:creationId xmlns:a16="http://schemas.microsoft.com/office/drawing/2014/main" id="{32BEDCC7-C20D-EE41-8BBE-5B41A98886CC}"/>
              </a:ext>
            </a:extLst>
          </p:cNvPr>
          <p:cNvCxnSpPr>
            <a:stCxn id="10" idx="6"/>
            <a:endCxn id="11" idx="2"/>
          </p:cNvCxnSpPr>
          <p:nvPr/>
        </p:nvCxnSpPr>
        <p:spPr>
          <a:xfrm>
            <a:off x="1055306" y="2812819"/>
            <a:ext cx="434167"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8297D13-95C6-C540-9AD8-404FF88922A2}"/>
              </a:ext>
            </a:extLst>
          </p:cNvPr>
          <p:cNvCxnSpPr>
            <a:cxnSpLocks/>
            <a:stCxn id="11" idx="6"/>
            <a:endCxn id="12" idx="2"/>
          </p:cNvCxnSpPr>
          <p:nvPr/>
        </p:nvCxnSpPr>
        <p:spPr>
          <a:xfrm>
            <a:off x="2018615" y="2812819"/>
            <a:ext cx="434167"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C2C78AC-B6C2-3A48-9AD8-58594AEA347B}"/>
              </a:ext>
            </a:extLst>
          </p:cNvPr>
          <p:cNvCxnSpPr>
            <a:cxnSpLocks/>
            <a:stCxn id="12" idx="6"/>
            <a:endCxn id="13" idx="2"/>
          </p:cNvCxnSpPr>
          <p:nvPr/>
        </p:nvCxnSpPr>
        <p:spPr>
          <a:xfrm>
            <a:off x="2981924"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29BC05C-A43F-9C44-8015-63133A8BF44A}"/>
              </a:ext>
            </a:extLst>
          </p:cNvPr>
          <p:cNvCxnSpPr>
            <a:cxnSpLocks/>
            <a:stCxn id="13" idx="6"/>
            <a:endCxn id="14" idx="2"/>
          </p:cNvCxnSpPr>
          <p:nvPr/>
        </p:nvCxnSpPr>
        <p:spPr>
          <a:xfrm>
            <a:off x="3945232"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B26C8CA-8919-7C48-958E-90333ECD478D}"/>
              </a:ext>
            </a:extLst>
          </p:cNvPr>
          <p:cNvCxnSpPr>
            <a:cxnSpLocks/>
            <a:endCxn id="10" idx="2"/>
          </p:cNvCxnSpPr>
          <p:nvPr/>
        </p:nvCxnSpPr>
        <p:spPr>
          <a:xfrm>
            <a:off x="186972" y="2812819"/>
            <a:ext cx="339193"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71E1118-4E4A-1D47-8683-96893F091A9B}"/>
              </a:ext>
            </a:extLst>
          </p:cNvPr>
          <p:cNvCxnSpPr>
            <a:cxnSpLocks/>
            <a:stCxn id="14" idx="6"/>
            <a:endCxn id="34" idx="1"/>
          </p:cNvCxnSpPr>
          <p:nvPr/>
        </p:nvCxnSpPr>
        <p:spPr>
          <a:xfrm>
            <a:off x="4908540" y="2812819"/>
            <a:ext cx="290091" cy="22367"/>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9EBB9D9C-83A2-8B45-860E-0DA22287DDCA}"/>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43" name="Regular Pentagon 42">
            <a:extLst>
              <a:ext uri="{FF2B5EF4-FFF2-40B4-BE49-F238E27FC236}">
                <a16:creationId xmlns:a16="http://schemas.microsoft.com/office/drawing/2014/main" id="{D2AD0941-D111-804E-B80B-20E8A7AE008D}"/>
              </a:ext>
            </a:extLst>
          </p:cNvPr>
          <p:cNvSpPr/>
          <p:nvPr/>
        </p:nvSpPr>
        <p:spPr>
          <a:xfrm>
            <a:off x="4364862"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44" name="Regular Pentagon 43">
            <a:extLst>
              <a:ext uri="{FF2B5EF4-FFF2-40B4-BE49-F238E27FC236}">
                <a16:creationId xmlns:a16="http://schemas.microsoft.com/office/drawing/2014/main" id="{D294145F-19B7-F443-8F1D-33F1B29AF8BF}"/>
              </a:ext>
            </a:extLst>
          </p:cNvPr>
          <p:cNvSpPr/>
          <p:nvPr/>
        </p:nvSpPr>
        <p:spPr>
          <a:xfrm>
            <a:off x="3401554"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45" name="Regular Pentagon 44">
            <a:extLst>
              <a:ext uri="{FF2B5EF4-FFF2-40B4-BE49-F238E27FC236}">
                <a16:creationId xmlns:a16="http://schemas.microsoft.com/office/drawing/2014/main" id="{0DDB1639-A872-644F-B108-D4E3E3578022}"/>
              </a:ext>
            </a:extLst>
          </p:cNvPr>
          <p:cNvSpPr/>
          <p:nvPr/>
        </p:nvSpPr>
        <p:spPr>
          <a:xfrm>
            <a:off x="2438245"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46" name="Regular Pentagon 45">
            <a:extLst>
              <a:ext uri="{FF2B5EF4-FFF2-40B4-BE49-F238E27FC236}">
                <a16:creationId xmlns:a16="http://schemas.microsoft.com/office/drawing/2014/main" id="{05483914-19B9-FB4E-A613-A6CC273A3047}"/>
              </a:ext>
            </a:extLst>
          </p:cNvPr>
          <p:cNvSpPr/>
          <p:nvPr/>
        </p:nvSpPr>
        <p:spPr>
          <a:xfrm>
            <a:off x="1474936"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47" name="Regular Pentagon 46">
            <a:extLst>
              <a:ext uri="{FF2B5EF4-FFF2-40B4-BE49-F238E27FC236}">
                <a16:creationId xmlns:a16="http://schemas.microsoft.com/office/drawing/2014/main" id="{81C96D68-8ADE-324D-B558-FB465F4234CE}"/>
              </a:ext>
            </a:extLst>
          </p:cNvPr>
          <p:cNvSpPr/>
          <p:nvPr/>
        </p:nvSpPr>
        <p:spPr>
          <a:xfrm>
            <a:off x="511628" y="3367410"/>
            <a:ext cx="558215" cy="531634"/>
          </a:xfrm>
          <a:prstGeom prst="pentagon">
            <a:avLst/>
          </a:prstGeom>
          <a:solidFill>
            <a:schemeClr val="bg1">
              <a:lumMod val="75000"/>
            </a:schemeClr>
          </a:solidFill>
          <a:ln>
            <a:solidFill>
              <a:schemeClr val="bg1">
                <a:lumMod val="6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49" name="Rectangle 48">
            <a:extLst>
              <a:ext uri="{FF2B5EF4-FFF2-40B4-BE49-F238E27FC236}">
                <a16:creationId xmlns:a16="http://schemas.microsoft.com/office/drawing/2014/main" id="{E0BB22F6-96EC-1349-AD95-BAB2BEB08AFB}"/>
              </a:ext>
            </a:extLst>
          </p:cNvPr>
          <p:cNvSpPr/>
          <p:nvPr/>
        </p:nvSpPr>
        <p:spPr>
          <a:xfrm>
            <a:off x="5320955" y="3190594"/>
            <a:ext cx="565424" cy="227421"/>
          </a:xfrm>
          <a:prstGeom prst="rect">
            <a:avLst/>
          </a:prstGeom>
          <a:solidFill>
            <a:schemeClr val="bg1">
              <a:lumMod val="7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58" name="Straight Arrow Connector 57">
            <a:extLst>
              <a:ext uri="{FF2B5EF4-FFF2-40B4-BE49-F238E27FC236}">
                <a16:creationId xmlns:a16="http://schemas.microsoft.com/office/drawing/2014/main" id="{033C5854-5EE9-9F4D-B335-4545162AC38C}"/>
              </a:ext>
            </a:extLst>
          </p:cNvPr>
          <p:cNvCxnSpPr>
            <a:cxnSpLocks/>
            <a:stCxn id="43" idx="1"/>
            <a:endCxn id="44" idx="5"/>
          </p:cNvCxnSpPr>
          <p:nvPr/>
        </p:nvCxnSpPr>
        <p:spPr>
          <a:xfrm flipH="1">
            <a:off x="3959767" y="3570475"/>
            <a:ext cx="405095" cy="0"/>
          </a:xfrm>
          <a:prstGeom prst="straightConnector1">
            <a:avLst/>
          </a:prstGeom>
          <a:ln w="57150">
            <a:solidFill>
              <a:schemeClr val="accent6"/>
            </a:solidFill>
            <a:tailEnd type="triangle"/>
          </a:ln>
        </p:spPr>
        <p:style>
          <a:lnRef idx="1">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41314AF-2B72-2144-A582-A2AEFCECF18D}"/>
              </a:ext>
            </a:extLst>
          </p:cNvPr>
          <p:cNvCxnSpPr>
            <a:cxnSpLocks/>
            <a:stCxn id="44" idx="1"/>
            <a:endCxn id="45" idx="5"/>
          </p:cNvCxnSpPr>
          <p:nvPr/>
        </p:nvCxnSpPr>
        <p:spPr>
          <a:xfrm flipH="1">
            <a:off x="2996459" y="3570475"/>
            <a:ext cx="405095" cy="0"/>
          </a:xfrm>
          <a:prstGeom prst="straightConnector1">
            <a:avLst/>
          </a:prstGeom>
          <a:ln w="57150">
            <a:solidFill>
              <a:schemeClr val="accent6"/>
            </a:solidFill>
            <a:tailEnd type="triangle"/>
          </a:ln>
        </p:spPr>
        <p:style>
          <a:lnRef idx="1">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8FCD0C95-95BD-0B4D-88A4-68E746060BB3}"/>
              </a:ext>
            </a:extLst>
          </p:cNvPr>
          <p:cNvCxnSpPr>
            <a:cxnSpLocks/>
            <a:stCxn id="45" idx="1"/>
            <a:endCxn id="46" idx="5"/>
          </p:cNvCxnSpPr>
          <p:nvPr/>
        </p:nvCxnSpPr>
        <p:spPr>
          <a:xfrm flipH="1">
            <a:off x="2033151"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26339309-3E90-094D-B410-6756321FCC8B}"/>
              </a:ext>
            </a:extLst>
          </p:cNvPr>
          <p:cNvCxnSpPr>
            <a:cxnSpLocks/>
            <a:stCxn id="46" idx="1"/>
            <a:endCxn id="47" idx="5"/>
          </p:cNvCxnSpPr>
          <p:nvPr/>
        </p:nvCxnSpPr>
        <p:spPr>
          <a:xfrm flipH="1">
            <a:off x="1069842" y="3570475"/>
            <a:ext cx="405095"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FAE7F248-988E-4044-8C6C-28149E7ADD70}"/>
              </a:ext>
            </a:extLst>
          </p:cNvPr>
          <p:cNvCxnSpPr>
            <a:cxnSpLocks/>
            <a:stCxn id="14" idx="4"/>
            <a:endCxn id="43" idx="0"/>
          </p:cNvCxnSpPr>
          <p:nvPr/>
        </p:nvCxnSpPr>
        <p:spPr>
          <a:xfrm>
            <a:off x="4643970"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339A133B-24A5-7A44-93EC-19336AA5FBD5}"/>
              </a:ext>
            </a:extLst>
          </p:cNvPr>
          <p:cNvCxnSpPr>
            <a:cxnSpLocks/>
            <a:stCxn id="13" idx="4"/>
            <a:endCxn id="44" idx="0"/>
          </p:cNvCxnSpPr>
          <p:nvPr/>
        </p:nvCxnSpPr>
        <p:spPr>
          <a:xfrm>
            <a:off x="3680661"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9B8F4B34-2D32-2648-BC85-25A03EA7A8F5}"/>
              </a:ext>
            </a:extLst>
          </p:cNvPr>
          <p:cNvCxnSpPr>
            <a:cxnSpLocks/>
            <a:stCxn id="12" idx="4"/>
            <a:endCxn id="45" idx="0"/>
          </p:cNvCxnSpPr>
          <p:nvPr/>
        </p:nvCxnSpPr>
        <p:spPr>
          <a:xfrm>
            <a:off x="2717353"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31D9B38B-35AD-3649-931E-7DDB56C0B82E}"/>
              </a:ext>
            </a:extLst>
          </p:cNvPr>
          <p:cNvCxnSpPr>
            <a:cxnSpLocks/>
            <a:stCxn id="11" idx="4"/>
            <a:endCxn id="46" idx="0"/>
          </p:cNvCxnSpPr>
          <p:nvPr/>
        </p:nvCxnSpPr>
        <p:spPr>
          <a:xfrm>
            <a:off x="1754044"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125AA7F5-A40B-104E-B6D4-BB278A9433BE}"/>
              </a:ext>
            </a:extLst>
          </p:cNvPr>
          <p:cNvCxnSpPr>
            <a:cxnSpLocks/>
            <a:stCxn id="10" idx="4"/>
            <a:endCxn id="47" idx="0"/>
          </p:cNvCxnSpPr>
          <p:nvPr/>
        </p:nvCxnSpPr>
        <p:spPr>
          <a:xfrm>
            <a:off x="790736"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E5607B8E-788D-2040-8CC7-00DE80E5A839}"/>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87" name="TextBox 86">
            <a:extLst>
              <a:ext uri="{FF2B5EF4-FFF2-40B4-BE49-F238E27FC236}">
                <a16:creationId xmlns:a16="http://schemas.microsoft.com/office/drawing/2014/main" id="{BB6719D5-C65D-9240-B1F8-B80D5DBA4A0C}"/>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
        <p:nvSpPr>
          <p:cNvPr id="48" name="Oval 47">
            <a:extLst>
              <a:ext uri="{FF2B5EF4-FFF2-40B4-BE49-F238E27FC236}">
                <a16:creationId xmlns:a16="http://schemas.microsoft.com/office/drawing/2014/main" id="{15C43ADF-79FB-274F-860C-349F481E57BC}"/>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53" name="Oval 52">
            <a:extLst>
              <a:ext uri="{FF2B5EF4-FFF2-40B4-BE49-F238E27FC236}">
                <a16:creationId xmlns:a16="http://schemas.microsoft.com/office/drawing/2014/main" id="{9E9C8497-05CE-AC49-9728-A0888E513D96}"/>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55" name="Oval 54">
            <a:extLst>
              <a:ext uri="{FF2B5EF4-FFF2-40B4-BE49-F238E27FC236}">
                <a16:creationId xmlns:a16="http://schemas.microsoft.com/office/drawing/2014/main" id="{3F2FE32C-64D1-BB42-BCEA-45D2CF39D529}"/>
              </a:ext>
            </a:extLst>
          </p:cNvPr>
          <p:cNvSpPr/>
          <p:nvPr/>
        </p:nvSpPr>
        <p:spPr>
          <a:xfrm>
            <a:off x="7310259" y="3462199"/>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56" name="Oval 55">
            <a:extLst>
              <a:ext uri="{FF2B5EF4-FFF2-40B4-BE49-F238E27FC236}">
                <a16:creationId xmlns:a16="http://schemas.microsoft.com/office/drawing/2014/main" id="{9CD62614-EF3C-214A-A1A3-0B92D235C062}"/>
              </a:ext>
            </a:extLst>
          </p:cNvPr>
          <p:cNvSpPr/>
          <p:nvPr/>
        </p:nvSpPr>
        <p:spPr>
          <a:xfrm>
            <a:off x="7718923" y="296586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57" name="Oval 56">
            <a:extLst>
              <a:ext uri="{FF2B5EF4-FFF2-40B4-BE49-F238E27FC236}">
                <a16:creationId xmlns:a16="http://schemas.microsoft.com/office/drawing/2014/main" id="{2CFFDF61-8690-CC4D-B2FF-7B0BCEC222FE}"/>
              </a:ext>
            </a:extLst>
          </p:cNvPr>
          <p:cNvSpPr/>
          <p:nvPr/>
        </p:nvSpPr>
        <p:spPr>
          <a:xfrm>
            <a:off x="8127587" y="2469525"/>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68" name="Regular Pentagon 67">
            <a:extLst>
              <a:ext uri="{FF2B5EF4-FFF2-40B4-BE49-F238E27FC236}">
                <a16:creationId xmlns:a16="http://schemas.microsoft.com/office/drawing/2014/main" id="{EC749116-84EA-BC41-8E09-2DF39688525C}"/>
              </a:ext>
            </a:extLst>
          </p:cNvPr>
          <p:cNvSpPr/>
          <p:nvPr/>
        </p:nvSpPr>
        <p:spPr>
          <a:xfrm>
            <a:off x="8536249" y="1953003"/>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42" name="Straight Arrow Connector 41">
            <a:extLst>
              <a:ext uri="{FF2B5EF4-FFF2-40B4-BE49-F238E27FC236}">
                <a16:creationId xmlns:a16="http://schemas.microsoft.com/office/drawing/2014/main" id="{5BCE979F-77E4-D549-A1B7-7139AFAF9723}"/>
              </a:ext>
            </a:extLst>
          </p:cNvPr>
          <p:cNvCxnSpPr>
            <a:stCxn id="48" idx="7"/>
            <a:endCxn id="53"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1D5E96B5-09F1-4B4E-B593-2E47CA01B29F}"/>
              </a:ext>
            </a:extLst>
          </p:cNvPr>
          <p:cNvCxnSpPr>
            <a:cxnSpLocks/>
            <a:stCxn id="53" idx="7"/>
            <a:endCxn id="55" idx="3"/>
          </p:cNvCxnSpPr>
          <p:nvPr/>
        </p:nvCxnSpPr>
        <p:spPr>
          <a:xfrm flipV="1">
            <a:off x="7135342" y="3695946"/>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0BF73ADD-99DE-534C-8BB2-9D6902185EBB}"/>
              </a:ext>
            </a:extLst>
          </p:cNvPr>
          <p:cNvCxnSpPr>
            <a:cxnSpLocks/>
            <a:stCxn id="55" idx="7"/>
            <a:endCxn id="56" idx="3"/>
          </p:cNvCxnSpPr>
          <p:nvPr/>
        </p:nvCxnSpPr>
        <p:spPr>
          <a:xfrm flipV="1">
            <a:off x="7544006" y="3199609"/>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FFD50F20-1523-A141-BFE0-1ED2A152BDA0}"/>
              </a:ext>
            </a:extLst>
          </p:cNvPr>
          <p:cNvCxnSpPr>
            <a:cxnSpLocks/>
            <a:stCxn id="56" idx="7"/>
            <a:endCxn id="57" idx="3"/>
          </p:cNvCxnSpPr>
          <p:nvPr/>
        </p:nvCxnSpPr>
        <p:spPr>
          <a:xfrm flipV="1">
            <a:off x="7952670" y="2703272"/>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41B3DA84-DFFC-3E4C-B083-112E4B353CAA}"/>
              </a:ext>
            </a:extLst>
          </p:cNvPr>
          <p:cNvCxnSpPr>
            <a:cxnSpLocks/>
            <a:stCxn id="57" idx="7"/>
            <a:endCxn id="68" idx="2"/>
          </p:cNvCxnSpPr>
          <p:nvPr/>
        </p:nvCxnSpPr>
        <p:spPr>
          <a:xfrm flipV="1">
            <a:off x="8361334" y="2247039"/>
            <a:ext cx="239775" cy="262591"/>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76" name="Regular Pentagon 75">
            <a:extLst>
              <a:ext uri="{FF2B5EF4-FFF2-40B4-BE49-F238E27FC236}">
                <a16:creationId xmlns:a16="http://schemas.microsoft.com/office/drawing/2014/main" id="{51649C6D-1D05-9841-AD52-94672334B8AE}"/>
              </a:ext>
            </a:extLst>
          </p:cNvPr>
          <p:cNvSpPr/>
          <p:nvPr/>
        </p:nvSpPr>
        <p:spPr>
          <a:xfrm>
            <a:off x="9229667"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cxnSp>
        <p:nvCxnSpPr>
          <p:cNvPr id="79" name="Straight Arrow Connector 78">
            <a:extLst>
              <a:ext uri="{FF2B5EF4-FFF2-40B4-BE49-F238E27FC236}">
                <a16:creationId xmlns:a16="http://schemas.microsoft.com/office/drawing/2014/main" id="{ABBC5B71-87DF-2C4E-9BA9-4E5A7B1F8A54}"/>
              </a:ext>
            </a:extLst>
          </p:cNvPr>
          <p:cNvCxnSpPr>
            <a:cxnSpLocks/>
            <a:stCxn id="68" idx="5"/>
            <a:endCxn id="76" idx="1"/>
          </p:cNvCxnSpPr>
          <p:nvPr/>
        </p:nvCxnSpPr>
        <p:spPr>
          <a:xfrm flipV="1">
            <a:off x="8875861" y="2065314"/>
            <a:ext cx="353806" cy="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5" name="Oval 84">
            <a:extLst>
              <a:ext uri="{FF2B5EF4-FFF2-40B4-BE49-F238E27FC236}">
                <a16:creationId xmlns:a16="http://schemas.microsoft.com/office/drawing/2014/main" id="{9E5D67BF-257B-5B4B-9380-79DB1E08461C}"/>
              </a:ext>
            </a:extLst>
          </p:cNvPr>
          <p:cNvSpPr/>
          <p:nvPr/>
        </p:nvSpPr>
        <p:spPr>
          <a:xfrm>
            <a:off x="13483314" y="237761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grpSp>
        <p:nvGrpSpPr>
          <p:cNvPr id="89" name="Group 88">
            <a:extLst>
              <a:ext uri="{FF2B5EF4-FFF2-40B4-BE49-F238E27FC236}">
                <a16:creationId xmlns:a16="http://schemas.microsoft.com/office/drawing/2014/main" id="{52B4349E-08E2-BB49-A2F6-C5A9C4A2A41E}"/>
              </a:ext>
            </a:extLst>
          </p:cNvPr>
          <p:cNvGrpSpPr/>
          <p:nvPr/>
        </p:nvGrpSpPr>
        <p:grpSpPr>
          <a:xfrm>
            <a:off x="13579424" y="2511558"/>
            <a:ext cx="355484" cy="262007"/>
            <a:chOff x="9009582" y="3595733"/>
            <a:chExt cx="355484" cy="262007"/>
          </a:xfrm>
        </p:grpSpPr>
        <p:cxnSp>
          <p:nvCxnSpPr>
            <p:cNvPr id="90" name="Straight Connector 89">
              <a:extLst>
                <a:ext uri="{FF2B5EF4-FFF2-40B4-BE49-F238E27FC236}">
                  <a16:creationId xmlns:a16="http://schemas.microsoft.com/office/drawing/2014/main" id="{C3985A91-FC5A-1947-8AD7-8C6BC1ED9B9C}"/>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91" name="Straight Connector 90">
              <a:extLst>
                <a:ext uri="{FF2B5EF4-FFF2-40B4-BE49-F238E27FC236}">
                  <a16:creationId xmlns:a16="http://schemas.microsoft.com/office/drawing/2014/main" id="{84DBD7D0-C362-0246-9424-C663A9FC420C}"/>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93" name="Regular Pentagon 92">
            <a:extLst>
              <a:ext uri="{FF2B5EF4-FFF2-40B4-BE49-F238E27FC236}">
                <a16:creationId xmlns:a16="http://schemas.microsoft.com/office/drawing/2014/main" id="{325A59CE-C251-B443-AC68-82A2DDCE8CFA}"/>
              </a:ext>
            </a:extLst>
          </p:cNvPr>
          <p:cNvSpPr/>
          <p:nvPr/>
        </p:nvSpPr>
        <p:spPr>
          <a:xfrm>
            <a:off x="9935911"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cxnSp>
        <p:nvCxnSpPr>
          <p:cNvPr id="94" name="Straight Arrow Connector 93">
            <a:extLst>
              <a:ext uri="{FF2B5EF4-FFF2-40B4-BE49-F238E27FC236}">
                <a16:creationId xmlns:a16="http://schemas.microsoft.com/office/drawing/2014/main" id="{3C21F194-7430-C44E-B5B9-726BE9DD8E30}"/>
              </a:ext>
            </a:extLst>
          </p:cNvPr>
          <p:cNvCxnSpPr>
            <a:cxnSpLocks/>
            <a:stCxn id="76" idx="5"/>
            <a:endCxn id="93" idx="1"/>
          </p:cNvCxnSpPr>
          <p:nvPr/>
        </p:nvCxnSpPr>
        <p:spPr>
          <a:xfrm>
            <a:off x="9569279" y="2065314"/>
            <a:ext cx="36663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00" name="TextBox 99">
            <a:extLst>
              <a:ext uri="{FF2B5EF4-FFF2-40B4-BE49-F238E27FC236}">
                <a16:creationId xmlns:a16="http://schemas.microsoft.com/office/drawing/2014/main" id="{11CDDAC1-CB2D-BB4E-A27D-FFAE047FD500}"/>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101" name="Straight Arrow Connector 100">
            <a:extLst>
              <a:ext uri="{FF2B5EF4-FFF2-40B4-BE49-F238E27FC236}">
                <a16:creationId xmlns:a16="http://schemas.microsoft.com/office/drawing/2014/main" id="{6813C63D-CAB0-CA47-93F7-9E83FE58F746}"/>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02" name="TextBox 101">
            <a:extLst>
              <a:ext uri="{FF2B5EF4-FFF2-40B4-BE49-F238E27FC236}">
                <a16:creationId xmlns:a16="http://schemas.microsoft.com/office/drawing/2014/main" id="{C666B191-CB7D-7342-8FAB-F92D0D54D64F}"/>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104" name="Straight Arrow Connector 103">
            <a:extLst>
              <a:ext uri="{FF2B5EF4-FFF2-40B4-BE49-F238E27FC236}">
                <a16:creationId xmlns:a16="http://schemas.microsoft.com/office/drawing/2014/main" id="{6C6C96FF-AF05-144B-9478-ACD83BB366FF}"/>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cxnSp>
        <p:nvCxnSpPr>
          <p:cNvPr id="82" name="Curved Connector 81">
            <a:extLst>
              <a:ext uri="{FF2B5EF4-FFF2-40B4-BE49-F238E27FC236}">
                <a16:creationId xmlns:a16="http://schemas.microsoft.com/office/drawing/2014/main" id="{A4503678-F4D8-9D4D-ABD8-080482C716FA}"/>
              </a:ext>
            </a:extLst>
          </p:cNvPr>
          <p:cNvCxnSpPr>
            <a:cxnSpLocks/>
          </p:cNvCxnSpPr>
          <p:nvPr/>
        </p:nvCxnSpPr>
        <p:spPr>
          <a:xfrm flipV="1">
            <a:off x="7584111" y="2247039"/>
            <a:ext cx="2521606" cy="1352086"/>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urved Connector 96">
            <a:extLst>
              <a:ext uri="{FF2B5EF4-FFF2-40B4-BE49-F238E27FC236}">
                <a16:creationId xmlns:a16="http://schemas.microsoft.com/office/drawing/2014/main" id="{0EFCFD21-1EF1-834E-8B62-641630069C30}"/>
              </a:ext>
            </a:extLst>
          </p:cNvPr>
          <p:cNvCxnSpPr>
            <a:cxnSpLocks/>
          </p:cNvCxnSpPr>
          <p:nvPr/>
        </p:nvCxnSpPr>
        <p:spPr>
          <a:xfrm flipV="1">
            <a:off x="7992775" y="2247039"/>
            <a:ext cx="1406698" cy="855749"/>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08BEBBFA-E4CA-B84B-A635-2BE9F4CA919C}"/>
              </a:ext>
            </a:extLst>
          </p:cNvPr>
          <p:cNvGrpSpPr/>
          <p:nvPr/>
        </p:nvGrpSpPr>
        <p:grpSpPr>
          <a:xfrm>
            <a:off x="12888049" y="2518991"/>
            <a:ext cx="355484" cy="273852"/>
            <a:chOff x="8614988" y="2484145"/>
            <a:chExt cx="355484" cy="273852"/>
          </a:xfrm>
        </p:grpSpPr>
        <p:sp>
          <p:nvSpPr>
            <p:cNvPr id="109" name="Oval 108">
              <a:extLst>
                <a:ext uri="{FF2B5EF4-FFF2-40B4-BE49-F238E27FC236}">
                  <a16:creationId xmlns:a16="http://schemas.microsoft.com/office/drawing/2014/main" id="{8CAB319D-2349-804C-BC49-8BFA17487199}"/>
                </a:ext>
              </a:extLst>
            </p:cNvPr>
            <p:cNvSpPr/>
            <p:nvPr/>
          </p:nvSpPr>
          <p:spPr>
            <a:xfrm>
              <a:off x="8635276" y="2484145"/>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10" name="Straight Connector 109">
              <a:extLst>
                <a:ext uri="{FF2B5EF4-FFF2-40B4-BE49-F238E27FC236}">
                  <a16:creationId xmlns:a16="http://schemas.microsoft.com/office/drawing/2014/main" id="{7C21A8FC-6ED1-A049-A0A4-DC5FDD1C95AF}"/>
                </a:ext>
              </a:extLst>
            </p:cNvPr>
            <p:cNvCxnSpPr/>
            <p:nvPr/>
          </p:nvCxnSpPr>
          <p:spPr>
            <a:xfrm>
              <a:off x="8645441" y="2505012"/>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11" name="Straight Connector 110">
              <a:extLst>
                <a:ext uri="{FF2B5EF4-FFF2-40B4-BE49-F238E27FC236}">
                  <a16:creationId xmlns:a16="http://schemas.microsoft.com/office/drawing/2014/main" id="{C808EF3E-534E-B54D-AEE8-FD60C55FEAAA}"/>
                </a:ext>
              </a:extLst>
            </p:cNvPr>
            <p:cNvCxnSpPr>
              <a:cxnSpLocks/>
            </p:cNvCxnSpPr>
            <p:nvPr/>
          </p:nvCxnSpPr>
          <p:spPr>
            <a:xfrm flipV="1">
              <a:off x="8614988" y="2484146"/>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2" name="Slide Number Placeholder 1">
            <a:extLst>
              <a:ext uri="{FF2B5EF4-FFF2-40B4-BE49-F238E27FC236}">
                <a16:creationId xmlns:a16="http://schemas.microsoft.com/office/drawing/2014/main" id="{B1398728-4A34-D540-89E3-B7FA20DF4A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5" name="Rectangle 64">
            <a:extLst>
              <a:ext uri="{FF2B5EF4-FFF2-40B4-BE49-F238E27FC236}">
                <a16:creationId xmlns:a16="http://schemas.microsoft.com/office/drawing/2014/main" id="{8985AE7C-4763-9248-9E2A-D8B1C7EF58FF}"/>
              </a:ext>
            </a:extLst>
          </p:cNvPr>
          <p:cNvSpPr/>
          <p:nvPr/>
        </p:nvSpPr>
        <p:spPr>
          <a:xfrm>
            <a:off x="328592" y="231627"/>
            <a:ext cx="7368364"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Tree>
    <p:extLst>
      <p:ext uri="{BB962C8B-B14F-4D97-AF65-F5344CB8AC3E}">
        <p14:creationId xmlns:p14="http://schemas.microsoft.com/office/powerpoint/2010/main" val="2691831928"/>
      </p:ext>
    </p:extLst>
  </p:cSld>
  <p:clrMapOvr>
    <a:masterClrMapping/>
  </p:clrMapOvr>
  <mc:AlternateContent xmlns:mc="http://schemas.openxmlformats.org/markup-compatibility/2006" xmlns:p159="http://schemas.microsoft.com/office/powerpoint/2015/09/main">
    <mc:Choice Requires="p159">
      <p:transition advClick="0" advTm="0">
        <p159:morph option="byObject"/>
      </p:transition>
    </mc:Choice>
    <mc:Fallback xmlns="">
      <p:transition advClick="0"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Arrow Connector 50">
            <a:extLst>
              <a:ext uri="{FF2B5EF4-FFF2-40B4-BE49-F238E27FC236}">
                <a16:creationId xmlns:a16="http://schemas.microsoft.com/office/drawing/2014/main" id="{AB8023E9-E8FA-8F48-9FA8-BE0210E532CA}"/>
              </a:ext>
            </a:extLst>
          </p:cNvPr>
          <p:cNvCxnSpPr>
            <a:cxnSpLocks/>
            <a:stCxn id="14" idx="6"/>
            <a:endCxn id="49" idx="1"/>
          </p:cNvCxnSpPr>
          <p:nvPr/>
        </p:nvCxnSpPr>
        <p:spPr>
          <a:xfrm>
            <a:off x="4908540" y="2812819"/>
            <a:ext cx="412415" cy="491486"/>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9D91FC4-5DFC-6F44-B9C4-3136E155EA30}"/>
              </a:ext>
            </a:extLst>
          </p:cNvPr>
          <p:cNvCxnSpPr>
            <a:cxnSpLocks/>
            <a:stCxn id="49" idx="1"/>
            <a:endCxn id="43" idx="5"/>
          </p:cNvCxnSpPr>
          <p:nvPr/>
        </p:nvCxnSpPr>
        <p:spPr>
          <a:xfrm flipH="1">
            <a:off x="4923076" y="3304305"/>
            <a:ext cx="397879" cy="266171"/>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0F7F77E-3581-8546-8CB3-454DF3FE4930}"/>
              </a:ext>
            </a:extLst>
          </p:cNvPr>
          <p:cNvSpPr/>
          <p:nvPr/>
        </p:nvSpPr>
        <p:spPr>
          <a:xfrm>
            <a:off x="526165" y="2548248"/>
            <a:ext cx="529141" cy="529141"/>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1" name="!!B">
            <a:extLst>
              <a:ext uri="{FF2B5EF4-FFF2-40B4-BE49-F238E27FC236}">
                <a16:creationId xmlns:a16="http://schemas.microsoft.com/office/drawing/2014/main" id="{73230EEF-F348-0F44-B8F8-A2C48C1ACFDE}"/>
              </a:ext>
            </a:extLst>
          </p:cNvPr>
          <p:cNvSpPr/>
          <p:nvPr/>
        </p:nvSpPr>
        <p:spPr>
          <a:xfrm>
            <a:off x="1489473"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2" name="!!C">
            <a:extLst>
              <a:ext uri="{FF2B5EF4-FFF2-40B4-BE49-F238E27FC236}">
                <a16:creationId xmlns:a16="http://schemas.microsoft.com/office/drawing/2014/main" id="{DCF9120C-2BCC-594C-89DC-D921E7DCAA8D}"/>
              </a:ext>
            </a:extLst>
          </p:cNvPr>
          <p:cNvSpPr/>
          <p:nvPr/>
        </p:nvSpPr>
        <p:spPr>
          <a:xfrm>
            <a:off x="2452782"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3" name="!!D">
            <a:extLst>
              <a:ext uri="{FF2B5EF4-FFF2-40B4-BE49-F238E27FC236}">
                <a16:creationId xmlns:a16="http://schemas.microsoft.com/office/drawing/2014/main" id="{0D3BBE44-E856-3740-AE0F-AEC67251EB26}"/>
              </a:ext>
            </a:extLst>
          </p:cNvPr>
          <p:cNvSpPr/>
          <p:nvPr/>
        </p:nvSpPr>
        <p:spPr>
          <a:xfrm>
            <a:off x="3416091"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4" name="!!E">
            <a:extLst>
              <a:ext uri="{FF2B5EF4-FFF2-40B4-BE49-F238E27FC236}">
                <a16:creationId xmlns:a16="http://schemas.microsoft.com/office/drawing/2014/main" id="{BC5C60C2-A4F4-0340-9A2E-30F746BDB5D9}"/>
              </a:ext>
            </a:extLst>
          </p:cNvPr>
          <p:cNvSpPr/>
          <p:nvPr/>
        </p:nvSpPr>
        <p:spPr>
          <a:xfrm>
            <a:off x="4379399" y="2548248"/>
            <a:ext cx="529141" cy="529141"/>
          </a:xfrm>
          <a:prstGeom prst="ellipse">
            <a:avLst/>
          </a:prstGeom>
          <a:solidFill>
            <a:schemeClr val="bg1">
              <a:lumMod val="75000"/>
            </a:schemeClr>
          </a:solidFill>
          <a:ln>
            <a:solidFill>
              <a:schemeClr val="bg1">
                <a:lumMod val="65000"/>
              </a:schemeClr>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6" name="Straight Arrow Connector 15">
            <a:extLst>
              <a:ext uri="{FF2B5EF4-FFF2-40B4-BE49-F238E27FC236}">
                <a16:creationId xmlns:a16="http://schemas.microsoft.com/office/drawing/2014/main" id="{32BEDCC7-C20D-EE41-8BBE-5B41A98886CC}"/>
              </a:ext>
            </a:extLst>
          </p:cNvPr>
          <p:cNvCxnSpPr>
            <a:stCxn id="10" idx="6"/>
            <a:endCxn id="11" idx="2"/>
          </p:cNvCxnSpPr>
          <p:nvPr/>
        </p:nvCxnSpPr>
        <p:spPr>
          <a:xfrm>
            <a:off x="1055306"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8297D13-95C6-C540-9AD8-404FF88922A2}"/>
              </a:ext>
            </a:extLst>
          </p:cNvPr>
          <p:cNvCxnSpPr>
            <a:cxnSpLocks/>
            <a:stCxn id="11" idx="6"/>
            <a:endCxn id="12" idx="2"/>
          </p:cNvCxnSpPr>
          <p:nvPr/>
        </p:nvCxnSpPr>
        <p:spPr>
          <a:xfrm>
            <a:off x="2018615"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C2C78AC-B6C2-3A48-9AD8-58594AEA347B}"/>
              </a:ext>
            </a:extLst>
          </p:cNvPr>
          <p:cNvCxnSpPr>
            <a:cxnSpLocks/>
            <a:stCxn id="12" idx="6"/>
            <a:endCxn id="13" idx="2"/>
          </p:cNvCxnSpPr>
          <p:nvPr/>
        </p:nvCxnSpPr>
        <p:spPr>
          <a:xfrm>
            <a:off x="2981924"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29BC05C-A43F-9C44-8015-63133A8BF44A}"/>
              </a:ext>
            </a:extLst>
          </p:cNvPr>
          <p:cNvCxnSpPr>
            <a:cxnSpLocks/>
            <a:stCxn id="13" idx="6"/>
            <a:endCxn id="14" idx="2"/>
          </p:cNvCxnSpPr>
          <p:nvPr/>
        </p:nvCxnSpPr>
        <p:spPr>
          <a:xfrm>
            <a:off x="3945232" y="2812819"/>
            <a:ext cx="434167" cy="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B26C8CA-8919-7C48-958E-90333ECD478D}"/>
              </a:ext>
            </a:extLst>
          </p:cNvPr>
          <p:cNvCxnSpPr>
            <a:cxnSpLocks/>
            <a:endCxn id="10" idx="2"/>
          </p:cNvCxnSpPr>
          <p:nvPr/>
        </p:nvCxnSpPr>
        <p:spPr>
          <a:xfrm>
            <a:off x="186972" y="2812819"/>
            <a:ext cx="339193" cy="0"/>
          </a:xfrm>
          <a:prstGeom prst="straightConnector1">
            <a:avLst/>
          </a:prstGeom>
          <a:ln w="57150">
            <a:tailEnd type="triangle"/>
          </a:ln>
        </p:spPr>
        <p:style>
          <a:lnRef idx="1">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71E1118-4E4A-1D47-8683-96893F091A9B}"/>
              </a:ext>
            </a:extLst>
          </p:cNvPr>
          <p:cNvCxnSpPr>
            <a:cxnSpLocks/>
            <a:stCxn id="14" idx="6"/>
            <a:endCxn id="34" idx="1"/>
          </p:cNvCxnSpPr>
          <p:nvPr/>
        </p:nvCxnSpPr>
        <p:spPr>
          <a:xfrm>
            <a:off x="4908540" y="2812819"/>
            <a:ext cx="290091" cy="22367"/>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9EBB9D9C-83A2-8B45-860E-0DA22287DDCA}"/>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43" name="Regular Pentagon 42">
            <a:extLst>
              <a:ext uri="{FF2B5EF4-FFF2-40B4-BE49-F238E27FC236}">
                <a16:creationId xmlns:a16="http://schemas.microsoft.com/office/drawing/2014/main" id="{D2AD0941-D111-804E-B80B-20E8A7AE008D}"/>
              </a:ext>
            </a:extLst>
          </p:cNvPr>
          <p:cNvSpPr/>
          <p:nvPr/>
        </p:nvSpPr>
        <p:spPr>
          <a:xfrm>
            <a:off x="4364862"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44" name="Regular Pentagon 43">
            <a:extLst>
              <a:ext uri="{FF2B5EF4-FFF2-40B4-BE49-F238E27FC236}">
                <a16:creationId xmlns:a16="http://schemas.microsoft.com/office/drawing/2014/main" id="{D294145F-19B7-F443-8F1D-33F1B29AF8BF}"/>
              </a:ext>
            </a:extLst>
          </p:cNvPr>
          <p:cNvSpPr/>
          <p:nvPr/>
        </p:nvSpPr>
        <p:spPr>
          <a:xfrm>
            <a:off x="3401554"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45" name="Regular Pentagon 44">
            <a:extLst>
              <a:ext uri="{FF2B5EF4-FFF2-40B4-BE49-F238E27FC236}">
                <a16:creationId xmlns:a16="http://schemas.microsoft.com/office/drawing/2014/main" id="{0DDB1639-A872-644F-B108-D4E3E3578022}"/>
              </a:ext>
            </a:extLst>
          </p:cNvPr>
          <p:cNvSpPr/>
          <p:nvPr/>
        </p:nvSpPr>
        <p:spPr>
          <a:xfrm>
            <a:off x="2438245"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46" name="Regular Pentagon 45">
            <a:extLst>
              <a:ext uri="{FF2B5EF4-FFF2-40B4-BE49-F238E27FC236}">
                <a16:creationId xmlns:a16="http://schemas.microsoft.com/office/drawing/2014/main" id="{05483914-19B9-FB4E-A613-A6CC273A3047}"/>
              </a:ext>
            </a:extLst>
          </p:cNvPr>
          <p:cNvSpPr/>
          <p:nvPr/>
        </p:nvSpPr>
        <p:spPr>
          <a:xfrm>
            <a:off x="1474936"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47" name="Regular Pentagon 46">
            <a:extLst>
              <a:ext uri="{FF2B5EF4-FFF2-40B4-BE49-F238E27FC236}">
                <a16:creationId xmlns:a16="http://schemas.microsoft.com/office/drawing/2014/main" id="{81C96D68-8ADE-324D-B558-FB465F4234CE}"/>
              </a:ext>
            </a:extLst>
          </p:cNvPr>
          <p:cNvSpPr/>
          <p:nvPr/>
        </p:nvSpPr>
        <p:spPr>
          <a:xfrm>
            <a:off x="511628" y="3367410"/>
            <a:ext cx="558215" cy="531634"/>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49" name="Rectangle 48">
            <a:extLst>
              <a:ext uri="{FF2B5EF4-FFF2-40B4-BE49-F238E27FC236}">
                <a16:creationId xmlns:a16="http://schemas.microsoft.com/office/drawing/2014/main" id="{E0BB22F6-96EC-1349-AD95-BAB2BEB08AFB}"/>
              </a:ext>
            </a:extLst>
          </p:cNvPr>
          <p:cNvSpPr/>
          <p:nvPr/>
        </p:nvSpPr>
        <p:spPr>
          <a:xfrm>
            <a:off x="5320955" y="3190594"/>
            <a:ext cx="565424" cy="227421"/>
          </a:xfrm>
          <a:prstGeom prst="rect">
            <a:avLst/>
          </a:prstGeom>
          <a:solidFill>
            <a:schemeClr val="bg1">
              <a:lumMod val="7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58" name="Straight Arrow Connector 57">
            <a:extLst>
              <a:ext uri="{FF2B5EF4-FFF2-40B4-BE49-F238E27FC236}">
                <a16:creationId xmlns:a16="http://schemas.microsoft.com/office/drawing/2014/main" id="{033C5854-5EE9-9F4D-B335-4545162AC38C}"/>
              </a:ext>
            </a:extLst>
          </p:cNvPr>
          <p:cNvCxnSpPr>
            <a:cxnSpLocks/>
            <a:stCxn id="43" idx="1"/>
            <a:endCxn id="44" idx="5"/>
          </p:cNvCxnSpPr>
          <p:nvPr/>
        </p:nvCxnSpPr>
        <p:spPr>
          <a:xfrm flipH="1">
            <a:off x="3959767" y="3570475"/>
            <a:ext cx="405095" cy="0"/>
          </a:xfrm>
          <a:prstGeom prst="straightConnector1">
            <a:avLst/>
          </a:prstGeom>
          <a:ln w="57150">
            <a:solidFill>
              <a:schemeClr val="accent6"/>
            </a:solidFill>
            <a:tailEnd type="triangle"/>
          </a:ln>
        </p:spPr>
        <p:style>
          <a:lnRef idx="1">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41314AF-2B72-2144-A582-A2AEFCECF18D}"/>
              </a:ext>
            </a:extLst>
          </p:cNvPr>
          <p:cNvCxnSpPr>
            <a:cxnSpLocks/>
            <a:stCxn id="44" idx="1"/>
            <a:endCxn id="45" idx="5"/>
          </p:cNvCxnSpPr>
          <p:nvPr/>
        </p:nvCxnSpPr>
        <p:spPr>
          <a:xfrm flipH="1">
            <a:off x="2996459" y="3570475"/>
            <a:ext cx="405095" cy="0"/>
          </a:xfrm>
          <a:prstGeom prst="straightConnector1">
            <a:avLst/>
          </a:prstGeom>
          <a:ln w="57150">
            <a:solidFill>
              <a:schemeClr val="accent6"/>
            </a:solidFill>
            <a:tailEnd type="triangle"/>
          </a:ln>
        </p:spPr>
        <p:style>
          <a:lnRef idx="1">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8FCD0C95-95BD-0B4D-88A4-68E746060BB3}"/>
              </a:ext>
            </a:extLst>
          </p:cNvPr>
          <p:cNvCxnSpPr>
            <a:cxnSpLocks/>
            <a:stCxn id="45" idx="1"/>
            <a:endCxn id="46" idx="5"/>
          </p:cNvCxnSpPr>
          <p:nvPr/>
        </p:nvCxnSpPr>
        <p:spPr>
          <a:xfrm flipH="1">
            <a:off x="2033151" y="3570475"/>
            <a:ext cx="405095" cy="0"/>
          </a:xfrm>
          <a:prstGeom prst="straightConnector1">
            <a:avLst/>
          </a:prstGeom>
          <a:ln w="57150">
            <a:solidFill>
              <a:schemeClr val="accent6"/>
            </a:solidFill>
            <a:tailEnd type="triangle"/>
          </a:ln>
        </p:spPr>
        <p:style>
          <a:lnRef idx="1">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26339309-3E90-094D-B410-6756321FCC8B}"/>
              </a:ext>
            </a:extLst>
          </p:cNvPr>
          <p:cNvCxnSpPr>
            <a:cxnSpLocks/>
            <a:stCxn id="46" idx="1"/>
            <a:endCxn id="47" idx="5"/>
          </p:cNvCxnSpPr>
          <p:nvPr/>
        </p:nvCxnSpPr>
        <p:spPr>
          <a:xfrm flipH="1">
            <a:off x="1069842" y="3570475"/>
            <a:ext cx="405095" cy="0"/>
          </a:xfrm>
          <a:prstGeom prst="straightConnector1">
            <a:avLst/>
          </a:prstGeom>
          <a:ln w="57150">
            <a:solidFill>
              <a:schemeClr val="accent6"/>
            </a:solidFill>
            <a:tailEnd type="triangle"/>
          </a:ln>
        </p:spPr>
        <p:style>
          <a:lnRef idx="1">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FAE7F248-988E-4044-8C6C-28149E7ADD70}"/>
              </a:ext>
            </a:extLst>
          </p:cNvPr>
          <p:cNvCxnSpPr>
            <a:cxnSpLocks/>
            <a:stCxn id="14" idx="4"/>
            <a:endCxn id="43" idx="0"/>
          </p:cNvCxnSpPr>
          <p:nvPr/>
        </p:nvCxnSpPr>
        <p:spPr>
          <a:xfrm>
            <a:off x="4643970"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339A133B-24A5-7A44-93EC-19336AA5FBD5}"/>
              </a:ext>
            </a:extLst>
          </p:cNvPr>
          <p:cNvCxnSpPr>
            <a:cxnSpLocks/>
            <a:stCxn id="13" idx="4"/>
            <a:endCxn id="44" idx="0"/>
          </p:cNvCxnSpPr>
          <p:nvPr/>
        </p:nvCxnSpPr>
        <p:spPr>
          <a:xfrm>
            <a:off x="3680661"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9B8F4B34-2D32-2648-BC85-25A03EA7A8F5}"/>
              </a:ext>
            </a:extLst>
          </p:cNvPr>
          <p:cNvCxnSpPr>
            <a:cxnSpLocks/>
            <a:stCxn id="12" idx="4"/>
            <a:endCxn id="45" idx="0"/>
          </p:cNvCxnSpPr>
          <p:nvPr/>
        </p:nvCxnSpPr>
        <p:spPr>
          <a:xfrm>
            <a:off x="2717353"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31D9B38B-35AD-3649-931E-7DDB56C0B82E}"/>
              </a:ext>
            </a:extLst>
          </p:cNvPr>
          <p:cNvCxnSpPr>
            <a:cxnSpLocks/>
            <a:stCxn id="11" idx="4"/>
            <a:endCxn id="46" idx="0"/>
          </p:cNvCxnSpPr>
          <p:nvPr/>
        </p:nvCxnSpPr>
        <p:spPr>
          <a:xfrm>
            <a:off x="1754044" y="3077389"/>
            <a:ext cx="0" cy="290020"/>
          </a:xfrm>
          <a:prstGeom prst="straightConnector1">
            <a:avLst/>
          </a:prstGeom>
          <a:ln w="57150">
            <a:solidFill>
              <a:schemeClr val="bg1">
                <a:lumMod val="65000"/>
              </a:schemeClr>
            </a:solidFill>
            <a:tailEnd type="triangle"/>
          </a:ln>
        </p:spPr>
        <p:style>
          <a:lnRef idx="1">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125AA7F5-A40B-104E-B6D4-BB278A9433BE}"/>
              </a:ext>
            </a:extLst>
          </p:cNvPr>
          <p:cNvCxnSpPr>
            <a:cxnSpLocks/>
            <a:stCxn id="10" idx="4"/>
            <a:endCxn id="47" idx="0"/>
          </p:cNvCxnSpPr>
          <p:nvPr/>
        </p:nvCxnSpPr>
        <p:spPr>
          <a:xfrm>
            <a:off x="790736"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E5607B8E-788D-2040-8CC7-00DE80E5A839}"/>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87" name="TextBox 86">
            <a:extLst>
              <a:ext uri="{FF2B5EF4-FFF2-40B4-BE49-F238E27FC236}">
                <a16:creationId xmlns:a16="http://schemas.microsoft.com/office/drawing/2014/main" id="{BB6719D5-C65D-9240-B1F8-B80D5DBA4A0C}"/>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
        <p:nvSpPr>
          <p:cNvPr id="48" name="Oval 47">
            <a:extLst>
              <a:ext uri="{FF2B5EF4-FFF2-40B4-BE49-F238E27FC236}">
                <a16:creationId xmlns:a16="http://schemas.microsoft.com/office/drawing/2014/main" id="{15C43ADF-79FB-274F-860C-349F481E57BC}"/>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53" name="Oval 52">
            <a:extLst>
              <a:ext uri="{FF2B5EF4-FFF2-40B4-BE49-F238E27FC236}">
                <a16:creationId xmlns:a16="http://schemas.microsoft.com/office/drawing/2014/main" id="{9E9C8497-05CE-AC49-9728-A0888E513D96}"/>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55" name="Oval 54">
            <a:extLst>
              <a:ext uri="{FF2B5EF4-FFF2-40B4-BE49-F238E27FC236}">
                <a16:creationId xmlns:a16="http://schemas.microsoft.com/office/drawing/2014/main" id="{3F2FE32C-64D1-BB42-BCEA-45D2CF39D529}"/>
              </a:ext>
            </a:extLst>
          </p:cNvPr>
          <p:cNvSpPr/>
          <p:nvPr/>
        </p:nvSpPr>
        <p:spPr>
          <a:xfrm>
            <a:off x="7310259" y="3462199"/>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56" name="Oval 55">
            <a:extLst>
              <a:ext uri="{FF2B5EF4-FFF2-40B4-BE49-F238E27FC236}">
                <a16:creationId xmlns:a16="http://schemas.microsoft.com/office/drawing/2014/main" id="{9CD62614-EF3C-214A-A1A3-0B92D235C062}"/>
              </a:ext>
            </a:extLst>
          </p:cNvPr>
          <p:cNvSpPr/>
          <p:nvPr/>
        </p:nvSpPr>
        <p:spPr>
          <a:xfrm>
            <a:off x="7718923" y="296586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57" name="Oval 56">
            <a:extLst>
              <a:ext uri="{FF2B5EF4-FFF2-40B4-BE49-F238E27FC236}">
                <a16:creationId xmlns:a16="http://schemas.microsoft.com/office/drawing/2014/main" id="{2CFFDF61-8690-CC4D-B2FF-7B0BCEC222FE}"/>
              </a:ext>
            </a:extLst>
          </p:cNvPr>
          <p:cNvSpPr/>
          <p:nvPr/>
        </p:nvSpPr>
        <p:spPr>
          <a:xfrm>
            <a:off x="8127587" y="2469525"/>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68" name="Regular Pentagon 67">
            <a:extLst>
              <a:ext uri="{FF2B5EF4-FFF2-40B4-BE49-F238E27FC236}">
                <a16:creationId xmlns:a16="http://schemas.microsoft.com/office/drawing/2014/main" id="{EC749116-84EA-BC41-8E09-2DF39688525C}"/>
              </a:ext>
            </a:extLst>
          </p:cNvPr>
          <p:cNvSpPr/>
          <p:nvPr/>
        </p:nvSpPr>
        <p:spPr>
          <a:xfrm>
            <a:off x="8536249"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42" name="Straight Arrow Connector 41">
            <a:extLst>
              <a:ext uri="{FF2B5EF4-FFF2-40B4-BE49-F238E27FC236}">
                <a16:creationId xmlns:a16="http://schemas.microsoft.com/office/drawing/2014/main" id="{5BCE979F-77E4-D549-A1B7-7139AFAF9723}"/>
              </a:ext>
            </a:extLst>
          </p:cNvPr>
          <p:cNvCxnSpPr>
            <a:stCxn id="48" idx="7"/>
            <a:endCxn id="53"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1D5E96B5-09F1-4B4E-B593-2E47CA01B29F}"/>
              </a:ext>
            </a:extLst>
          </p:cNvPr>
          <p:cNvCxnSpPr>
            <a:cxnSpLocks/>
            <a:stCxn id="53" idx="7"/>
            <a:endCxn id="55" idx="3"/>
          </p:cNvCxnSpPr>
          <p:nvPr/>
        </p:nvCxnSpPr>
        <p:spPr>
          <a:xfrm flipV="1">
            <a:off x="7135342" y="3695946"/>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0BF73ADD-99DE-534C-8BB2-9D6902185EBB}"/>
              </a:ext>
            </a:extLst>
          </p:cNvPr>
          <p:cNvCxnSpPr>
            <a:cxnSpLocks/>
            <a:stCxn id="55" idx="7"/>
            <a:endCxn id="56" idx="3"/>
          </p:cNvCxnSpPr>
          <p:nvPr/>
        </p:nvCxnSpPr>
        <p:spPr>
          <a:xfrm flipV="1">
            <a:off x="7544006" y="3199609"/>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FFD50F20-1523-A141-BFE0-1ED2A152BDA0}"/>
              </a:ext>
            </a:extLst>
          </p:cNvPr>
          <p:cNvCxnSpPr>
            <a:cxnSpLocks/>
            <a:stCxn id="56" idx="7"/>
            <a:endCxn id="57" idx="3"/>
          </p:cNvCxnSpPr>
          <p:nvPr/>
        </p:nvCxnSpPr>
        <p:spPr>
          <a:xfrm flipV="1">
            <a:off x="7952670" y="2703272"/>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41B3DA84-DFFC-3E4C-B083-112E4B353CAA}"/>
              </a:ext>
            </a:extLst>
          </p:cNvPr>
          <p:cNvCxnSpPr>
            <a:cxnSpLocks/>
            <a:stCxn id="57" idx="7"/>
            <a:endCxn id="68" idx="2"/>
          </p:cNvCxnSpPr>
          <p:nvPr/>
        </p:nvCxnSpPr>
        <p:spPr>
          <a:xfrm flipV="1">
            <a:off x="8361334" y="2247038"/>
            <a:ext cx="239775" cy="262592"/>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C7401A9D-BE5E-F94E-AF2B-A59B431F297B}"/>
              </a:ext>
            </a:extLst>
          </p:cNvPr>
          <p:cNvGrpSpPr/>
          <p:nvPr/>
        </p:nvGrpSpPr>
        <p:grpSpPr>
          <a:xfrm>
            <a:off x="12864954" y="3187768"/>
            <a:ext cx="355484" cy="273852"/>
            <a:chOff x="8614988" y="2484145"/>
            <a:chExt cx="355484" cy="273852"/>
          </a:xfrm>
        </p:grpSpPr>
        <p:sp>
          <p:nvSpPr>
            <p:cNvPr id="71" name="Oval 70">
              <a:extLst>
                <a:ext uri="{FF2B5EF4-FFF2-40B4-BE49-F238E27FC236}">
                  <a16:creationId xmlns:a16="http://schemas.microsoft.com/office/drawing/2014/main" id="{E7C6CA3A-73DC-4847-8A25-9820250BAC37}"/>
                </a:ext>
              </a:extLst>
            </p:cNvPr>
            <p:cNvSpPr/>
            <p:nvPr/>
          </p:nvSpPr>
          <p:spPr>
            <a:xfrm>
              <a:off x="8635276" y="2484145"/>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73" name="Straight Connector 72">
              <a:extLst>
                <a:ext uri="{FF2B5EF4-FFF2-40B4-BE49-F238E27FC236}">
                  <a16:creationId xmlns:a16="http://schemas.microsoft.com/office/drawing/2014/main" id="{D6362514-ACE2-F14D-804E-C1A2D5DD43EA}"/>
                </a:ext>
              </a:extLst>
            </p:cNvPr>
            <p:cNvCxnSpPr/>
            <p:nvPr/>
          </p:nvCxnSpPr>
          <p:spPr>
            <a:xfrm>
              <a:off x="8645441" y="2505012"/>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75" name="Straight Connector 74">
              <a:extLst>
                <a:ext uri="{FF2B5EF4-FFF2-40B4-BE49-F238E27FC236}">
                  <a16:creationId xmlns:a16="http://schemas.microsoft.com/office/drawing/2014/main" id="{A5E89DB1-FAD1-ED43-8D98-348462F433FE}"/>
                </a:ext>
              </a:extLst>
            </p:cNvPr>
            <p:cNvCxnSpPr>
              <a:cxnSpLocks/>
            </p:cNvCxnSpPr>
            <p:nvPr/>
          </p:nvCxnSpPr>
          <p:spPr>
            <a:xfrm flipV="1">
              <a:off x="8614988" y="2484146"/>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76" name="Regular Pentagon 75">
            <a:extLst>
              <a:ext uri="{FF2B5EF4-FFF2-40B4-BE49-F238E27FC236}">
                <a16:creationId xmlns:a16="http://schemas.microsoft.com/office/drawing/2014/main" id="{51649C6D-1D05-9841-AD52-94672334B8AE}"/>
              </a:ext>
            </a:extLst>
          </p:cNvPr>
          <p:cNvSpPr/>
          <p:nvPr/>
        </p:nvSpPr>
        <p:spPr>
          <a:xfrm>
            <a:off x="9229667"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cxnSp>
        <p:nvCxnSpPr>
          <p:cNvPr id="79" name="Straight Arrow Connector 78">
            <a:extLst>
              <a:ext uri="{FF2B5EF4-FFF2-40B4-BE49-F238E27FC236}">
                <a16:creationId xmlns:a16="http://schemas.microsoft.com/office/drawing/2014/main" id="{ABBC5B71-87DF-2C4E-9BA9-4E5A7B1F8A54}"/>
              </a:ext>
            </a:extLst>
          </p:cNvPr>
          <p:cNvCxnSpPr>
            <a:cxnSpLocks/>
            <a:stCxn id="68" idx="5"/>
            <a:endCxn id="76" idx="1"/>
          </p:cNvCxnSpPr>
          <p:nvPr/>
        </p:nvCxnSpPr>
        <p:spPr>
          <a:xfrm>
            <a:off x="8875861" y="2065314"/>
            <a:ext cx="353806"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5" name="Oval 84">
            <a:extLst>
              <a:ext uri="{FF2B5EF4-FFF2-40B4-BE49-F238E27FC236}">
                <a16:creationId xmlns:a16="http://schemas.microsoft.com/office/drawing/2014/main" id="{9E5D67BF-257B-5B4B-9380-79DB1E08461C}"/>
              </a:ext>
            </a:extLst>
          </p:cNvPr>
          <p:cNvSpPr/>
          <p:nvPr/>
        </p:nvSpPr>
        <p:spPr>
          <a:xfrm>
            <a:off x="13272761" y="2202860"/>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grpSp>
        <p:nvGrpSpPr>
          <p:cNvPr id="89" name="Group 88">
            <a:extLst>
              <a:ext uri="{FF2B5EF4-FFF2-40B4-BE49-F238E27FC236}">
                <a16:creationId xmlns:a16="http://schemas.microsoft.com/office/drawing/2014/main" id="{52B4349E-08E2-BB49-A2F6-C5A9C4A2A41E}"/>
              </a:ext>
            </a:extLst>
          </p:cNvPr>
          <p:cNvGrpSpPr/>
          <p:nvPr/>
        </p:nvGrpSpPr>
        <p:grpSpPr>
          <a:xfrm>
            <a:off x="13255363" y="3899044"/>
            <a:ext cx="355484" cy="262007"/>
            <a:chOff x="9009582" y="3595733"/>
            <a:chExt cx="355484" cy="262007"/>
          </a:xfrm>
        </p:grpSpPr>
        <p:cxnSp>
          <p:nvCxnSpPr>
            <p:cNvPr id="90" name="Straight Connector 89">
              <a:extLst>
                <a:ext uri="{FF2B5EF4-FFF2-40B4-BE49-F238E27FC236}">
                  <a16:creationId xmlns:a16="http://schemas.microsoft.com/office/drawing/2014/main" id="{C3985A91-FC5A-1947-8AD7-8C6BC1ED9B9C}"/>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91" name="Straight Connector 90">
              <a:extLst>
                <a:ext uri="{FF2B5EF4-FFF2-40B4-BE49-F238E27FC236}">
                  <a16:creationId xmlns:a16="http://schemas.microsoft.com/office/drawing/2014/main" id="{84DBD7D0-C362-0246-9424-C663A9FC420C}"/>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93" name="Regular Pentagon 92">
            <a:extLst>
              <a:ext uri="{FF2B5EF4-FFF2-40B4-BE49-F238E27FC236}">
                <a16:creationId xmlns:a16="http://schemas.microsoft.com/office/drawing/2014/main" id="{325A59CE-C251-B443-AC68-82A2DDCE8CFA}"/>
              </a:ext>
            </a:extLst>
          </p:cNvPr>
          <p:cNvSpPr/>
          <p:nvPr/>
        </p:nvSpPr>
        <p:spPr>
          <a:xfrm>
            <a:off x="9935911"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cxnSp>
        <p:nvCxnSpPr>
          <p:cNvPr id="94" name="Straight Arrow Connector 93">
            <a:extLst>
              <a:ext uri="{FF2B5EF4-FFF2-40B4-BE49-F238E27FC236}">
                <a16:creationId xmlns:a16="http://schemas.microsoft.com/office/drawing/2014/main" id="{3C21F194-7430-C44E-B5B9-726BE9DD8E30}"/>
              </a:ext>
            </a:extLst>
          </p:cNvPr>
          <p:cNvCxnSpPr>
            <a:cxnSpLocks/>
            <a:stCxn id="76" idx="5"/>
            <a:endCxn id="93" idx="1"/>
          </p:cNvCxnSpPr>
          <p:nvPr/>
        </p:nvCxnSpPr>
        <p:spPr>
          <a:xfrm>
            <a:off x="9569279" y="2065314"/>
            <a:ext cx="366632"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2" name="Regular Pentagon 81">
            <a:extLst>
              <a:ext uri="{FF2B5EF4-FFF2-40B4-BE49-F238E27FC236}">
                <a16:creationId xmlns:a16="http://schemas.microsoft.com/office/drawing/2014/main" id="{B4CA2719-2ECC-3940-BEC3-F91CAC701006}"/>
              </a:ext>
            </a:extLst>
          </p:cNvPr>
          <p:cNvSpPr/>
          <p:nvPr/>
        </p:nvSpPr>
        <p:spPr>
          <a:xfrm>
            <a:off x="10567813"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92" name="Regular Pentagon 91">
            <a:extLst>
              <a:ext uri="{FF2B5EF4-FFF2-40B4-BE49-F238E27FC236}">
                <a16:creationId xmlns:a16="http://schemas.microsoft.com/office/drawing/2014/main" id="{C87F6EB7-0B6C-8D4A-8009-62C3B779ADF7}"/>
              </a:ext>
            </a:extLst>
          </p:cNvPr>
          <p:cNvSpPr/>
          <p:nvPr/>
        </p:nvSpPr>
        <p:spPr>
          <a:xfrm>
            <a:off x="11177413" y="1953002"/>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cxnSp>
        <p:nvCxnSpPr>
          <p:cNvPr id="97" name="Straight Arrow Connector 96">
            <a:extLst>
              <a:ext uri="{FF2B5EF4-FFF2-40B4-BE49-F238E27FC236}">
                <a16:creationId xmlns:a16="http://schemas.microsoft.com/office/drawing/2014/main" id="{CFEC4F9D-3F26-3F41-8B77-444A6AFE7612}"/>
              </a:ext>
            </a:extLst>
          </p:cNvPr>
          <p:cNvCxnSpPr>
            <a:cxnSpLocks/>
            <a:stCxn id="93" idx="5"/>
            <a:endCxn id="82" idx="1"/>
          </p:cNvCxnSpPr>
          <p:nvPr/>
        </p:nvCxnSpPr>
        <p:spPr>
          <a:xfrm>
            <a:off x="10275523" y="2065314"/>
            <a:ext cx="29229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8" name="Straight Arrow Connector 97">
            <a:extLst>
              <a:ext uri="{FF2B5EF4-FFF2-40B4-BE49-F238E27FC236}">
                <a16:creationId xmlns:a16="http://schemas.microsoft.com/office/drawing/2014/main" id="{0263A479-C18E-5B49-90EA-867597318F14}"/>
              </a:ext>
            </a:extLst>
          </p:cNvPr>
          <p:cNvCxnSpPr>
            <a:cxnSpLocks/>
            <a:stCxn id="82" idx="5"/>
            <a:endCxn id="92" idx="1"/>
          </p:cNvCxnSpPr>
          <p:nvPr/>
        </p:nvCxnSpPr>
        <p:spPr>
          <a:xfrm>
            <a:off x="10907425" y="2065314"/>
            <a:ext cx="269988"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32" name="Group 31">
            <a:extLst>
              <a:ext uri="{FF2B5EF4-FFF2-40B4-BE49-F238E27FC236}">
                <a16:creationId xmlns:a16="http://schemas.microsoft.com/office/drawing/2014/main" id="{65DDF50A-0958-E248-A214-C51D675076B2}"/>
              </a:ext>
            </a:extLst>
          </p:cNvPr>
          <p:cNvGrpSpPr/>
          <p:nvPr/>
        </p:nvGrpSpPr>
        <p:grpSpPr>
          <a:xfrm>
            <a:off x="13433105" y="1604021"/>
            <a:ext cx="355484" cy="279782"/>
            <a:chOff x="10042343" y="2476712"/>
            <a:chExt cx="355484" cy="279782"/>
          </a:xfrm>
        </p:grpSpPr>
        <p:sp>
          <p:nvSpPr>
            <p:cNvPr id="100" name="Oval 99">
              <a:extLst>
                <a:ext uri="{FF2B5EF4-FFF2-40B4-BE49-F238E27FC236}">
                  <a16:creationId xmlns:a16="http://schemas.microsoft.com/office/drawing/2014/main" id="{6AA75230-9394-9B42-9E36-0767D8A71D8F}"/>
                </a:ext>
              </a:extLst>
            </p:cNvPr>
            <p:cNvSpPr/>
            <p:nvPr/>
          </p:nvSpPr>
          <p:spPr>
            <a:xfrm>
              <a:off x="10068113" y="248264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grpSp>
          <p:nvGrpSpPr>
            <p:cNvPr id="101" name="Group 100">
              <a:extLst>
                <a:ext uri="{FF2B5EF4-FFF2-40B4-BE49-F238E27FC236}">
                  <a16:creationId xmlns:a16="http://schemas.microsoft.com/office/drawing/2014/main" id="{A112CD35-1692-1C4B-83A6-719EBAA2C7E8}"/>
                </a:ext>
              </a:extLst>
            </p:cNvPr>
            <p:cNvGrpSpPr/>
            <p:nvPr/>
          </p:nvGrpSpPr>
          <p:grpSpPr>
            <a:xfrm>
              <a:off x="10042343" y="2476712"/>
              <a:ext cx="355484" cy="262007"/>
              <a:chOff x="9009582" y="3595733"/>
              <a:chExt cx="355484" cy="262007"/>
            </a:xfrm>
          </p:grpSpPr>
          <p:cxnSp>
            <p:nvCxnSpPr>
              <p:cNvPr id="102" name="Straight Connector 101">
                <a:extLst>
                  <a:ext uri="{FF2B5EF4-FFF2-40B4-BE49-F238E27FC236}">
                    <a16:creationId xmlns:a16="http://schemas.microsoft.com/office/drawing/2014/main" id="{16E2DD30-A0C6-D249-BA9B-C4E12E334645}"/>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03" name="Straight Connector 102">
                <a:extLst>
                  <a:ext uri="{FF2B5EF4-FFF2-40B4-BE49-F238E27FC236}">
                    <a16:creationId xmlns:a16="http://schemas.microsoft.com/office/drawing/2014/main" id="{AF4C1ECD-D79D-1647-A0E2-E5B78F4DABE9}"/>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grpSp>
      <p:grpSp>
        <p:nvGrpSpPr>
          <p:cNvPr id="31" name="Group 30">
            <a:extLst>
              <a:ext uri="{FF2B5EF4-FFF2-40B4-BE49-F238E27FC236}">
                <a16:creationId xmlns:a16="http://schemas.microsoft.com/office/drawing/2014/main" id="{D4323EBB-45AC-8F47-A1CB-0E600382DC04}"/>
              </a:ext>
            </a:extLst>
          </p:cNvPr>
          <p:cNvGrpSpPr/>
          <p:nvPr/>
        </p:nvGrpSpPr>
        <p:grpSpPr>
          <a:xfrm>
            <a:off x="13732528" y="2548148"/>
            <a:ext cx="355484" cy="279782"/>
            <a:chOff x="10733719" y="2476712"/>
            <a:chExt cx="355484" cy="279782"/>
          </a:xfrm>
        </p:grpSpPr>
        <p:sp>
          <p:nvSpPr>
            <p:cNvPr id="104" name="Oval 103">
              <a:extLst>
                <a:ext uri="{FF2B5EF4-FFF2-40B4-BE49-F238E27FC236}">
                  <a16:creationId xmlns:a16="http://schemas.microsoft.com/office/drawing/2014/main" id="{60D79EA6-D1C1-B948-A539-DE447BFBF0A3}"/>
                </a:ext>
              </a:extLst>
            </p:cNvPr>
            <p:cNvSpPr/>
            <p:nvPr/>
          </p:nvSpPr>
          <p:spPr>
            <a:xfrm>
              <a:off x="10759489" y="248264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cxnSp>
          <p:nvCxnSpPr>
            <p:cNvPr id="106" name="Straight Connector 105">
              <a:extLst>
                <a:ext uri="{FF2B5EF4-FFF2-40B4-BE49-F238E27FC236}">
                  <a16:creationId xmlns:a16="http://schemas.microsoft.com/office/drawing/2014/main" id="{910E17E1-A893-0D47-A2C2-C497F329EA9A}"/>
                </a:ext>
              </a:extLst>
            </p:cNvPr>
            <p:cNvCxnSpPr/>
            <p:nvPr/>
          </p:nvCxnSpPr>
          <p:spPr>
            <a:xfrm>
              <a:off x="10764172" y="2497578"/>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07" name="Straight Connector 106">
              <a:extLst>
                <a:ext uri="{FF2B5EF4-FFF2-40B4-BE49-F238E27FC236}">
                  <a16:creationId xmlns:a16="http://schemas.microsoft.com/office/drawing/2014/main" id="{CCFCA2B7-78B0-FB41-9115-EFFD4158D7D5}"/>
                </a:ext>
              </a:extLst>
            </p:cNvPr>
            <p:cNvCxnSpPr>
              <a:cxnSpLocks/>
            </p:cNvCxnSpPr>
            <p:nvPr/>
          </p:nvCxnSpPr>
          <p:spPr>
            <a:xfrm flipV="1">
              <a:off x="10733719" y="2476712"/>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11" name="TextBox 110">
            <a:extLst>
              <a:ext uri="{FF2B5EF4-FFF2-40B4-BE49-F238E27FC236}">
                <a16:creationId xmlns:a16="http://schemas.microsoft.com/office/drawing/2014/main" id="{756A1CE7-5F1D-CF49-82DD-CCF40F8E1345}"/>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112" name="Straight Arrow Connector 111">
            <a:extLst>
              <a:ext uri="{FF2B5EF4-FFF2-40B4-BE49-F238E27FC236}">
                <a16:creationId xmlns:a16="http://schemas.microsoft.com/office/drawing/2014/main" id="{CC0A8123-EBA9-FC44-BD20-A5BE6FF0EF69}"/>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13" name="TextBox 112">
            <a:extLst>
              <a:ext uri="{FF2B5EF4-FFF2-40B4-BE49-F238E27FC236}">
                <a16:creationId xmlns:a16="http://schemas.microsoft.com/office/drawing/2014/main" id="{DF23B779-B16A-044B-A9D1-8DD97ACAAC37}"/>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115" name="Straight Arrow Connector 114">
            <a:extLst>
              <a:ext uri="{FF2B5EF4-FFF2-40B4-BE49-F238E27FC236}">
                <a16:creationId xmlns:a16="http://schemas.microsoft.com/office/drawing/2014/main" id="{8250BCB8-9D8D-9443-A0B1-FC4F7E705A98}"/>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cxnSp>
        <p:nvCxnSpPr>
          <p:cNvPr id="8" name="Curved Connector 7">
            <a:extLst>
              <a:ext uri="{FF2B5EF4-FFF2-40B4-BE49-F238E27FC236}">
                <a16:creationId xmlns:a16="http://schemas.microsoft.com/office/drawing/2014/main" id="{72621319-C9C9-7740-9C27-B65F8537AC1A}"/>
              </a:ext>
            </a:extLst>
          </p:cNvPr>
          <p:cNvCxnSpPr>
            <a:stCxn id="48" idx="6"/>
            <a:endCxn id="92" idx="3"/>
          </p:cNvCxnSpPr>
          <p:nvPr/>
        </p:nvCxnSpPr>
        <p:spPr>
          <a:xfrm flipV="1">
            <a:off x="6766783" y="2247039"/>
            <a:ext cx="4580436" cy="2344761"/>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urved Connector 115">
            <a:extLst>
              <a:ext uri="{FF2B5EF4-FFF2-40B4-BE49-F238E27FC236}">
                <a16:creationId xmlns:a16="http://schemas.microsoft.com/office/drawing/2014/main" id="{72E64FE2-8604-3D43-B847-B4A63353C0AA}"/>
              </a:ext>
            </a:extLst>
          </p:cNvPr>
          <p:cNvCxnSpPr>
            <a:cxnSpLocks/>
            <a:stCxn id="53" idx="6"/>
            <a:endCxn id="82" idx="3"/>
          </p:cNvCxnSpPr>
          <p:nvPr/>
        </p:nvCxnSpPr>
        <p:spPr>
          <a:xfrm flipV="1">
            <a:off x="7175447" y="2247039"/>
            <a:ext cx="3562172" cy="1848423"/>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urved Connector 121">
            <a:extLst>
              <a:ext uri="{FF2B5EF4-FFF2-40B4-BE49-F238E27FC236}">
                <a16:creationId xmlns:a16="http://schemas.microsoft.com/office/drawing/2014/main" id="{CFE1A07C-4422-A748-B88C-0279E9ABC255}"/>
              </a:ext>
            </a:extLst>
          </p:cNvPr>
          <p:cNvCxnSpPr>
            <a:cxnSpLocks/>
          </p:cNvCxnSpPr>
          <p:nvPr/>
        </p:nvCxnSpPr>
        <p:spPr>
          <a:xfrm flipV="1">
            <a:off x="7584111" y="2247039"/>
            <a:ext cx="2521606" cy="1352086"/>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urved Connector 122">
            <a:extLst>
              <a:ext uri="{FF2B5EF4-FFF2-40B4-BE49-F238E27FC236}">
                <a16:creationId xmlns:a16="http://schemas.microsoft.com/office/drawing/2014/main" id="{41E451E9-6B1F-CF43-A751-A639AAB146DA}"/>
              </a:ext>
            </a:extLst>
          </p:cNvPr>
          <p:cNvCxnSpPr>
            <a:cxnSpLocks/>
          </p:cNvCxnSpPr>
          <p:nvPr/>
        </p:nvCxnSpPr>
        <p:spPr>
          <a:xfrm flipV="1">
            <a:off x="7992775" y="2247039"/>
            <a:ext cx="1406698" cy="855749"/>
          </a:xfrm>
          <a:prstGeom prst="curvedConnector2">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E4613FE-1CE1-3647-BE91-4BC7AE3C4CF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 name="Group 2">
            <a:extLst>
              <a:ext uri="{FF2B5EF4-FFF2-40B4-BE49-F238E27FC236}">
                <a16:creationId xmlns:a16="http://schemas.microsoft.com/office/drawing/2014/main" id="{D79C9232-B18D-9A42-8C08-C732B790BF91}"/>
              </a:ext>
            </a:extLst>
          </p:cNvPr>
          <p:cNvGrpSpPr/>
          <p:nvPr/>
        </p:nvGrpSpPr>
        <p:grpSpPr>
          <a:xfrm>
            <a:off x="6375222" y="1559246"/>
            <a:ext cx="4880782" cy="369332"/>
            <a:chOff x="6375222" y="1559246"/>
            <a:chExt cx="4880782" cy="369332"/>
          </a:xfrm>
        </p:grpSpPr>
        <p:cxnSp>
          <p:nvCxnSpPr>
            <p:cNvPr id="96" name="Straight Connector 95">
              <a:extLst>
                <a:ext uri="{FF2B5EF4-FFF2-40B4-BE49-F238E27FC236}">
                  <a16:creationId xmlns:a16="http://schemas.microsoft.com/office/drawing/2014/main" id="{AD24287E-BB03-6A41-9175-F3D1113E4733}"/>
                </a:ext>
              </a:extLst>
            </p:cNvPr>
            <p:cNvCxnSpPr/>
            <p:nvPr/>
          </p:nvCxnSpPr>
          <p:spPr>
            <a:xfrm>
              <a:off x="6375222" y="1928578"/>
              <a:ext cx="4880782" cy="0"/>
            </a:xfrm>
            <a:prstGeom prst="line">
              <a:avLst/>
            </a:prstGeom>
            <a:ln w="28575" cap="flat" cmpd="sng" algn="ctr">
              <a:solidFill>
                <a:srgbClr val="C762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9" name="TextBox 98">
              <a:extLst>
                <a:ext uri="{FF2B5EF4-FFF2-40B4-BE49-F238E27FC236}">
                  <a16:creationId xmlns:a16="http://schemas.microsoft.com/office/drawing/2014/main" id="{59E68C6D-63EC-8041-ACFB-FC8509651048}"/>
                </a:ext>
              </a:extLst>
            </p:cNvPr>
            <p:cNvSpPr txBox="1"/>
            <p:nvPr/>
          </p:nvSpPr>
          <p:spPr>
            <a:xfrm>
              <a:off x="6419790" y="1559246"/>
              <a:ext cx="1337226"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762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Peak RAM</a:t>
              </a:r>
            </a:p>
          </p:txBody>
        </p:sp>
      </p:grpSp>
      <p:sp>
        <p:nvSpPr>
          <p:cNvPr id="95" name="Rectangle 94">
            <a:extLst>
              <a:ext uri="{FF2B5EF4-FFF2-40B4-BE49-F238E27FC236}">
                <a16:creationId xmlns:a16="http://schemas.microsoft.com/office/drawing/2014/main" id="{B796D566-393F-7E49-8A5A-4198FB266D2F}"/>
              </a:ext>
            </a:extLst>
          </p:cNvPr>
          <p:cNvSpPr/>
          <p:nvPr/>
        </p:nvSpPr>
        <p:spPr>
          <a:xfrm>
            <a:off x="328592" y="231627"/>
            <a:ext cx="7368364"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Tree>
    <p:extLst>
      <p:ext uri="{BB962C8B-B14F-4D97-AF65-F5344CB8AC3E}">
        <p14:creationId xmlns:p14="http://schemas.microsoft.com/office/powerpoint/2010/main" val="2680042770"/>
      </p:ext>
    </p:extLst>
  </p:cSld>
  <p:clrMapOvr>
    <a:masterClrMapping/>
  </p:clrMapOvr>
  <mc:AlternateContent xmlns:mc="http://schemas.openxmlformats.org/markup-compatibility/2006" xmlns:p159="http://schemas.microsoft.com/office/powerpoint/2015/09/main">
    <mc:Choice Requires="p159">
      <p:transition advClick="0" advTm="0">
        <p159:morph option="byObject"/>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400DD-4B4C-BD46-8696-49D7C5F4F5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Freeform 29">
            <a:extLst>
              <a:ext uri="{FF2B5EF4-FFF2-40B4-BE49-F238E27FC236}">
                <a16:creationId xmlns:a16="http://schemas.microsoft.com/office/drawing/2014/main" id="{6583AFB0-83AD-C04A-8FF1-B5FA2786C33D}"/>
              </a:ext>
            </a:extLst>
          </p:cNvPr>
          <p:cNvSpPr/>
          <p:nvPr/>
        </p:nvSpPr>
        <p:spPr>
          <a:xfrm>
            <a:off x="2714713" y="2564537"/>
            <a:ext cx="5284258" cy="2231388"/>
          </a:xfrm>
          <a:custGeom>
            <a:avLst/>
            <a:gdLst>
              <a:gd name="connsiteX0" fmla="*/ 0 w 5284258"/>
              <a:gd name="connsiteY0" fmla="*/ 0 h 2231388"/>
              <a:gd name="connsiteX1" fmla="*/ 1281824 w 5284258"/>
              <a:gd name="connsiteY1" fmla="*/ 1388130 h 2231388"/>
              <a:gd name="connsiteX2" fmla="*/ 5284258 w 5284258"/>
              <a:gd name="connsiteY2" fmla="*/ 2231388 h 2231388"/>
              <a:gd name="connsiteX3" fmla="*/ 5284258 w 5284258"/>
              <a:gd name="connsiteY3" fmla="*/ 2231388 h 2231388"/>
            </a:gdLst>
            <a:ahLst/>
            <a:cxnLst>
              <a:cxn ang="0">
                <a:pos x="connsiteX0" y="connsiteY0"/>
              </a:cxn>
              <a:cxn ang="0">
                <a:pos x="connsiteX1" y="connsiteY1"/>
              </a:cxn>
              <a:cxn ang="0">
                <a:pos x="connsiteX2" y="connsiteY2"/>
              </a:cxn>
              <a:cxn ang="0">
                <a:pos x="connsiteX3" y="connsiteY3"/>
              </a:cxn>
            </a:cxnLst>
            <a:rect l="l" t="t" r="r" b="b"/>
            <a:pathLst>
              <a:path w="5284258" h="2231388" extrusionOk="0">
                <a:moveTo>
                  <a:pt x="0" y="0"/>
                </a:moveTo>
                <a:cubicBezTo>
                  <a:pt x="65965" y="425096"/>
                  <a:pt x="349533" y="1035592"/>
                  <a:pt x="1281824" y="1388130"/>
                </a:cubicBezTo>
                <a:cubicBezTo>
                  <a:pt x="2162535" y="1760029"/>
                  <a:pt x="5284257" y="2231388"/>
                  <a:pt x="5284258" y="2231388"/>
                </a:cubicBezTo>
                <a:lnTo>
                  <a:pt x="5284258" y="2231388"/>
                </a:lnTo>
              </a:path>
            </a:pathLst>
          </a:custGeom>
          <a:noFill/>
          <a:ln w="76200">
            <a:solidFill>
              <a:schemeClr val="accent1">
                <a:lumMod val="75000"/>
              </a:schemeClr>
            </a:solidFill>
            <a:prstDash val="dash"/>
            <a:extLst>
              <a:ext uri="{C807C97D-BFC1-408E-A445-0C87EB9F89A2}">
                <ask:lineSketchStyleProps xmlns:ask="http://schemas.microsoft.com/office/drawing/2018/sketchyshapes" sd="1219033472">
                  <a:custGeom>
                    <a:avLst/>
                    <a:gdLst>
                      <a:gd name="connsiteX0" fmla="*/ 0 w 6596743"/>
                      <a:gd name="connsiteY0" fmla="*/ 0 h 2808514"/>
                      <a:gd name="connsiteX1" fmla="*/ 1600200 w 6596743"/>
                      <a:gd name="connsiteY1" fmla="*/ 1747157 h 2808514"/>
                      <a:gd name="connsiteX2" fmla="*/ 6596743 w 6596743"/>
                      <a:gd name="connsiteY2" fmla="*/ 2808514 h 2808514"/>
                      <a:gd name="connsiteX3" fmla="*/ 6596743 w 6596743"/>
                      <a:gd name="connsiteY3" fmla="*/ 2808514 h 2808514"/>
                    </a:gdLst>
                    <a:ahLst/>
                    <a:cxnLst>
                      <a:cxn ang="0">
                        <a:pos x="connsiteX0" y="connsiteY0"/>
                      </a:cxn>
                      <a:cxn ang="0">
                        <a:pos x="connsiteX1" y="connsiteY1"/>
                      </a:cxn>
                      <a:cxn ang="0">
                        <a:pos x="connsiteX2" y="connsiteY2"/>
                      </a:cxn>
                      <a:cxn ang="0">
                        <a:pos x="connsiteX3" y="connsiteY3"/>
                      </a:cxn>
                    </a:cxnLst>
                    <a:rect l="l" t="t" r="r" b="b"/>
                    <a:pathLst>
                      <a:path w="6596743" h="2808514">
                        <a:moveTo>
                          <a:pt x="0" y="0"/>
                        </a:moveTo>
                        <a:cubicBezTo>
                          <a:pt x="250371" y="639535"/>
                          <a:pt x="500743" y="1279071"/>
                          <a:pt x="1600200" y="1747157"/>
                        </a:cubicBezTo>
                        <a:cubicBezTo>
                          <a:pt x="2699657" y="2215243"/>
                          <a:pt x="6596743" y="2808514"/>
                          <a:pt x="6596743" y="2808514"/>
                        </a:cubicBezTo>
                        <a:lnTo>
                          <a:pt x="6596743" y="2808514"/>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5118A888-9574-2B44-B58D-1820BAC32BED}"/>
              </a:ext>
            </a:extLst>
          </p:cNvPr>
          <p:cNvCxnSpPr>
            <a:cxnSpLocks/>
          </p:cNvCxnSpPr>
          <p:nvPr/>
        </p:nvCxnSpPr>
        <p:spPr>
          <a:xfrm flipV="1">
            <a:off x="1878528" y="1697271"/>
            <a:ext cx="0" cy="4155034"/>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8C07E9E9-47AA-A54F-A2BE-0C311583DC3F}"/>
              </a:ext>
            </a:extLst>
          </p:cNvPr>
          <p:cNvSpPr txBox="1"/>
          <p:nvPr/>
        </p:nvSpPr>
        <p:spPr>
          <a:xfrm>
            <a:off x="1938188" y="1280015"/>
            <a:ext cx="1072777" cy="744299"/>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p:txBody>
      </p:sp>
      <p:cxnSp>
        <p:nvCxnSpPr>
          <p:cNvPr id="34" name="Straight Arrow Connector 33">
            <a:extLst>
              <a:ext uri="{FF2B5EF4-FFF2-40B4-BE49-F238E27FC236}">
                <a16:creationId xmlns:a16="http://schemas.microsoft.com/office/drawing/2014/main" id="{46767D1D-8CFA-484C-8E76-DB6244D6B9A7}"/>
              </a:ext>
            </a:extLst>
          </p:cNvPr>
          <p:cNvCxnSpPr>
            <a:cxnSpLocks/>
          </p:cNvCxnSpPr>
          <p:nvPr/>
        </p:nvCxnSpPr>
        <p:spPr>
          <a:xfrm>
            <a:off x="1870759" y="5840568"/>
            <a:ext cx="7086507" cy="11736"/>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1781C37-730E-1248-A456-7A3D53960657}"/>
                  </a:ext>
                </a:extLst>
              </p:cNvPr>
              <p:cNvSpPr txBox="1"/>
              <p:nvPr/>
            </p:nvSpPr>
            <p:spPr>
              <a:xfrm>
                <a:off x="7053967" y="2856118"/>
                <a:ext cx="3714607" cy="713593"/>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every </a:t>
                </a:r>
                <a14:m>
                  <m:oMath xmlns:m="http://schemas.openxmlformats.org/officeDocument/2006/math">
                    <m:rad>
                      <m:radPr>
                        <m:degHide m:val="on"/>
                        <m:ctrlP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ctrlPr>
                      </m:radPr>
                      <m:deg/>
                      <m:e>
                        <m: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t>𝒏</m:t>
                        </m:r>
                      </m:e>
                    </m:rad>
                  </m:oMath>
                </a14:m>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 layers in 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Chen et al (2016)</a:t>
                </a:r>
              </a:p>
            </p:txBody>
          </p:sp>
        </mc:Choice>
        <mc:Fallback xmlns="">
          <p:sp>
            <p:nvSpPr>
              <p:cNvPr id="35" name="TextBox 34">
                <a:extLst>
                  <a:ext uri="{FF2B5EF4-FFF2-40B4-BE49-F238E27FC236}">
                    <a16:creationId xmlns:a16="http://schemas.microsoft.com/office/drawing/2014/main" id="{01781C37-730E-1248-A456-7A3D53960657}"/>
                  </a:ext>
                </a:extLst>
              </p:cNvPr>
              <p:cNvSpPr txBox="1">
                <a:spLocks noRot="1" noChangeAspect="1" noMove="1" noResize="1" noEditPoints="1" noAdjustHandles="1" noChangeArrowheads="1" noChangeShapeType="1" noTextEdit="1"/>
              </p:cNvSpPr>
              <p:nvPr/>
            </p:nvSpPr>
            <p:spPr>
              <a:xfrm>
                <a:off x="7053967" y="2856118"/>
                <a:ext cx="3714607" cy="713593"/>
              </a:xfrm>
              <a:prstGeom prst="rect">
                <a:avLst/>
              </a:prstGeom>
              <a:blipFill>
                <a:blip r:embed="rId3"/>
                <a:stretch>
                  <a:fillRect l="-1361" t="-3509" r="-680" b="-12281"/>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5CA08B2B-A805-354D-B37A-6E0BCFD9B001}"/>
              </a:ext>
            </a:extLst>
          </p:cNvPr>
          <p:cNvSpPr txBox="1"/>
          <p:nvPr/>
        </p:nvSpPr>
        <p:spPr>
          <a:xfrm>
            <a:off x="9111361" y="5386283"/>
            <a:ext cx="2747041" cy="7442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a:t>
            </a:r>
          </a:p>
        </p:txBody>
      </p:sp>
      <p:sp>
        <p:nvSpPr>
          <p:cNvPr id="39" name="Cross 38">
            <a:extLst>
              <a:ext uri="{FF2B5EF4-FFF2-40B4-BE49-F238E27FC236}">
                <a16:creationId xmlns:a16="http://schemas.microsoft.com/office/drawing/2014/main" id="{C362B859-87DC-9F4C-9048-37EB5950F947}"/>
              </a:ext>
            </a:extLst>
          </p:cNvPr>
          <p:cNvSpPr/>
          <p:nvPr/>
        </p:nvSpPr>
        <p:spPr>
          <a:xfrm rot="2700000">
            <a:off x="6436753" y="2970664"/>
            <a:ext cx="601041" cy="601041"/>
          </a:xfrm>
          <a:prstGeom prst="plus">
            <a:avLst>
              <a:gd name="adj" fmla="val 38031"/>
            </a:avLst>
          </a:prstGeom>
          <a:solidFill>
            <a:srgbClr val="FFC8CA"/>
          </a:solidFill>
          <a:ln w="28575">
            <a:solidFill>
              <a:srgbClr val="C0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3795B0ED-2CB9-8D4D-B969-F6AA2F85B7D4}"/>
              </a:ext>
            </a:extLst>
          </p:cNvPr>
          <p:cNvSpPr txBox="1"/>
          <p:nvPr/>
        </p:nvSpPr>
        <p:spPr>
          <a:xfrm>
            <a:off x="3010965" y="2240054"/>
            <a:ext cx="2927404"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
        <p:nvSpPr>
          <p:cNvPr id="40" name="Cross 39">
            <a:extLst>
              <a:ext uri="{FF2B5EF4-FFF2-40B4-BE49-F238E27FC236}">
                <a16:creationId xmlns:a16="http://schemas.microsoft.com/office/drawing/2014/main" id="{8FCBB81A-3B78-D94F-9A2A-A8228CCC8366}"/>
              </a:ext>
            </a:extLst>
          </p:cNvPr>
          <p:cNvSpPr/>
          <p:nvPr/>
        </p:nvSpPr>
        <p:spPr>
          <a:xfrm rot="2700000">
            <a:off x="2400232" y="2148794"/>
            <a:ext cx="601041" cy="601041"/>
          </a:xfrm>
          <a:prstGeom prst="plus">
            <a:avLst>
              <a:gd name="adj" fmla="val 38031"/>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B50DD3E-E866-CA4D-A7FB-636FDDEA0C77}"/>
              </a:ext>
            </a:extLst>
          </p:cNvPr>
          <p:cNvSpPr/>
          <p:nvPr/>
        </p:nvSpPr>
        <p:spPr>
          <a:xfrm>
            <a:off x="328592" y="231627"/>
            <a:ext cx="821955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all layers as needed, storing none</a:t>
            </a:r>
          </a:p>
        </p:txBody>
      </p:sp>
      <p:sp>
        <p:nvSpPr>
          <p:cNvPr id="3" name="Rectangle 2">
            <a:extLst>
              <a:ext uri="{FF2B5EF4-FFF2-40B4-BE49-F238E27FC236}">
                <a16:creationId xmlns:a16="http://schemas.microsoft.com/office/drawing/2014/main" id="{C0BCACC3-D01C-D14E-AB9F-985F50416DB4}"/>
              </a:ext>
            </a:extLst>
          </p:cNvPr>
          <p:cNvSpPr/>
          <p:nvPr/>
        </p:nvSpPr>
        <p:spPr>
          <a:xfrm>
            <a:off x="2275752" y="1834801"/>
            <a:ext cx="9235777" cy="3551482"/>
          </a:xfrm>
          <a:prstGeom prst="rect">
            <a:avLst/>
          </a:prstGeom>
          <a:solidFill>
            <a:srgbClr val="FFFFFF">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ross 40">
            <a:extLst>
              <a:ext uri="{FF2B5EF4-FFF2-40B4-BE49-F238E27FC236}">
                <a16:creationId xmlns:a16="http://schemas.microsoft.com/office/drawing/2014/main" id="{4BEE667C-81DB-9C4A-9B09-450978B5F725}"/>
              </a:ext>
            </a:extLst>
          </p:cNvPr>
          <p:cNvSpPr/>
          <p:nvPr/>
        </p:nvSpPr>
        <p:spPr>
          <a:xfrm rot="2700000">
            <a:off x="7875714" y="4489452"/>
            <a:ext cx="601041" cy="601041"/>
          </a:xfrm>
          <a:prstGeom prst="plus">
            <a:avLst>
              <a:gd name="adj" fmla="val 38031"/>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E9CD987-3405-8B45-A801-EFEA69363869}"/>
              </a:ext>
            </a:extLst>
          </p:cNvPr>
          <p:cNvSpPr txBox="1"/>
          <p:nvPr/>
        </p:nvSpPr>
        <p:spPr>
          <a:xfrm>
            <a:off x="8470589" y="4589917"/>
            <a:ext cx="3040940"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all layers</a:t>
            </a:r>
          </a:p>
        </p:txBody>
      </p:sp>
    </p:spTree>
    <p:extLst>
      <p:ext uri="{BB962C8B-B14F-4D97-AF65-F5344CB8AC3E}">
        <p14:creationId xmlns:p14="http://schemas.microsoft.com/office/powerpoint/2010/main" val="4252853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a:extLst>
              <a:ext uri="{FF2B5EF4-FFF2-40B4-BE49-F238E27FC236}">
                <a16:creationId xmlns:a16="http://schemas.microsoft.com/office/drawing/2014/main" id="{756A1CE7-5F1D-CF49-82DD-CCF40F8E1345}"/>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112" name="Straight Arrow Connector 111">
            <a:extLst>
              <a:ext uri="{FF2B5EF4-FFF2-40B4-BE49-F238E27FC236}">
                <a16:creationId xmlns:a16="http://schemas.microsoft.com/office/drawing/2014/main" id="{CC0A8123-EBA9-FC44-BD20-A5BE6FF0EF69}"/>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13" name="TextBox 112">
            <a:extLst>
              <a:ext uri="{FF2B5EF4-FFF2-40B4-BE49-F238E27FC236}">
                <a16:creationId xmlns:a16="http://schemas.microsoft.com/office/drawing/2014/main" id="{DF23B779-B16A-044B-A9D1-8DD97ACAAC37}"/>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115" name="Straight Arrow Connector 114">
            <a:extLst>
              <a:ext uri="{FF2B5EF4-FFF2-40B4-BE49-F238E27FC236}">
                <a16:creationId xmlns:a16="http://schemas.microsoft.com/office/drawing/2014/main" id="{8250BCB8-9D8D-9443-A0B1-FC4F7E705A98}"/>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78" name="TextBox 177">
            <a:extLst>
              <a:ext uri="{FF2B5EF4-FFF2-40B4-BE49-F238E27FC236}">
                <a16:creationId xmlns:a16="http://schemas.microsoft.com/office/drawing/2014/main" id="{C3B7C83A-07F5-BD46-9BB3-BE5FC1D6A1A1}"/>
              </a:ext>
            </a:extLst>
          </p:cNvPr>
          <p:cNvSpPr txBox="1"/>
          <p:nvPr/>
        </p:nvSpPr>
        <p:spPr>
          <a:xfrm>
            <a:off x="421584" y="5365312"/>
            <a:ext cx="6236003" cy="58477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can we use less memory?</a:t>
            </a:r>
          </a:p>
        </p:txBody>
      </p:sp>
      <p:sp>
        <p:nvSpPr>
          <p:cNvPr id="179" name="TextBox 178">
            <a:extLst>
              <a:ext uri="{FF2B5EF4-FFF2-40B4-BE49-F238E27FC236}">
                <a16:creationId xmlns:a16="http://schemas.microsoft.com/office/drawing/2014/main" id="{D63BCF31-79D0-E54B-86CD-4B98F2050C54}"/>
              </a:ext>
            </a:extLst>
          </p:cNvPr>
          <p:cNvSpPr txBox="1"/>
          <p:nvPr/>
        </p:nvSpPr>
        <p:spPr>
          <a:xfrm>
            <a:off x="571495" y="5830580"/>
            <a:ext cx="4749011" cy="58477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B0068"/>
                </a:solidFill>
                <a:effectLst/>
                <a:uLnTx/>
                <a:uFillTx/>
                <a:latin typeface="Helvetica Neue" panose="02000503000000020004" pitchFamily="2" charset="0"/>
                <a:ea typeface="Helvetica Neue" panose="02000503000000020004" pitchFamily="2" charset="0"/>
                <a:cs typeface="Helvetica Neue" panose="02000503000000020004" pitchFamily="2" charset="0"/>
              </a:rPr>
              <a:t>Free early &amp; recompute</a:t>
            </a:r>
          </a:p>
        </p:txBody>
      </p:sp>
      <p:sp>
        <p:nvSpPr>
          <p:cNvPr id="98" name="Rectangle 97">
            <a:extLst>
              <a:ext uri="{FF2B5EF4-FFF2-40B4-BE49-F238E27FC236}">
                <a16:creationId xmlns:a16="http://schemas.microsoft.com/office/drawing/2014/main" id="{6F9FBEA6-E0C3-F041-A280-72D7029FBC52}"/>
              </a:ext>
            </a:extLst>
          </p:cNvPr>
          <p:cNvSpPr/>
          <p:nvPr/>
        </p:nvSpPr>
        <p:spPr>
          <a:xfrm>
            <a:off x="328592" y="231627"/>
            <a:ext cx="821955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t>
            </a:r>
            <a:r>
              <a:rPr kumimoji="0" lang="en-US" sz="2400" b="0" i="0" u="none" strike="noStrike" kern="1200" cap="none" spc="0" normalizeH="0" baseline="0" noProof="0" dirty="0">
                <a:ln>
                  <a:noFill/>
                </a:ln>
                <a:solidFill>
                  <a:prstClr val="black"/>
                </a:solidFill>
                <a:effectLst/>
                <a:highlight>
                  <a:srgbClr val="FFFF00"/>
                </a:highlight>
                <a:uLnTx/>
                <a:uFillTx/>
                <a:latin typeface="Helvetica Neue" panose="02000503000000020004" pitchFamily="2" charset="0"/>
                <a:ea typeface="Helvetica Neue" panose="02000503000000020004" pitchFamily="2" charset="0"/>
                <a:cs typeface="Helvetica Neue" panose="02000503000000020004" pitchFamily="2" charset="0"/>
              </a:rPr>
              <a:t>all layers</a:t>
            </a:r>
            <a:endPar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3B2D5FF8-9031-0146-9141-4DCCEA8E22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0" name="Straight Connector 99">
            <a:extLst>
              <a:ext uri="{FF2B5EF4-FFF2-40B4-BE49-F238E27FC236}">
                <a16:creationId xmlns:a16="http://schemas.microsoft.com/office/drawing/2014/main" id="{A539E650-7C73-2C49-99E7-D7F6646F5370}"/>
              </a:ext>
            </a:extLst>
          </p:cNvPr>
          <p:cNvCxnSpPr/>
          <p:nvPr/>
        </p:nvCxnSpPr>
        <p:spPr>
          <a:xfrm>
            <a:off x="6375222" y="1928578"/>
            <a:ext cx="4880782" cy="0"/>
          </a:xfrm>
          <a:prstGeom prst="line">
            <a:avLst/>
          </a:prstGeom>
          <a:ln w="2857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1" name="TextBox 100">
            <a:extLst>
              <a:ext uri="{FF2B5EF4-FFF2-40B4-BE49-F238E27FC236}">
                <a16:creationId xmlns:a16="http://schemas.microsoft.com/office/drawing/2014/main" id="{1B006486-B77D-3E47-B718-8851567A8803}"/>
              </a:ext>
            </a:extLst>
          </p:cNvPr>
          <p:cNvSpPr txBox="1"/>
          <p:nvPr/>
        </p:nvSpPr>
        <p:spPr>
          <a:xfrm>
            <a:off x="6419790" y="1559246"/>
            <a:ext cx="3492303"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Peak RAM (no </a:t>
            </a:r>
            <a:r>
              <a:rPr kumimoji="0" lang="en-US" sz="1800" b="1" i="0" u="none" strike="noStrike" kern="1200" cap="none" spc="0" normalizeH="0" baseline="0" noProof="0" dirty="0" err="1">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recomputation</a:t>
            </a: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90" name="Straight Arrow Connector 89">
            <a:extLst>
              <a:ext uri="{FF2B5EF4-FFF2-40B4-BE49-F238E27FC236}">
                <a16:creationId xmlns:a16="http://schemas.microsoft.com/office/drawing/2014/main" id="{2650CAD1-C86D-294A-8C96-BE5877E7002E}"/>
              </a:ext>
            </a:extLst>
          </p:cNvPr>
          <p:cNvCxnSpPr>
            <a:cxnSpLocks/>
            <a:stCxn id="102" idx="6"/>
            <a:endCxn id="139" idx="1"/>
          </p:cNvCxnSpPr>
          <p:nvPr/>
        </p:nvCxnSpPr>
        <p:spPr>
          <a:xfrm>
            <a:off x="4908540" y="2812819"/>
            <a:ext cx="412415" cy="491486"/>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8D95AADC-2E07-CE45-AADE-6FF536C433EC}"/>
              </a:ext>
            </a:extLst>
          </p:cNvPr>
          <p:cNvCxnSpPr>
            <a:cxnSpLocks/>
            <a:stCxn id="139" idx="1"/>
            <a:endCxn id="116" idx="5"/>
          </p:cNvCxnSpPr>
          <p:nvPr/>
        </p:nvCxnSpPr>
        <p:spPr>
          <a:xfrm flipH="1">
            <a:off x="4923076" y="3304305"/>
            <a:ext cx="397879" cy="266171"/>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0D3CC92F-BC7E-724B-8153-48FCE800DD05}"/>
              </a:ext>
            </a:extLst>
          </p:cNvPr>
          <p:cNvSpPr/>
          <p:nvPr/>
        </p:nvSpPr>
        <p:spPr>
          <a:xfrm>
            <a:off x="526165"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93" name="!!B">
            <a:extLst>
              <a:ext uri="{FF2B5EF4-FFF2-40B4-BE49-F238E27FC236}">
                <a16:creationId xmlns:a16="http://schemas.microsoft.com/office/drawing/2014/main" id="{09D47BF0-6A26-E643-8A6F-201C7293F3BC}"/>
              </a:ext>
            </a:extLst>
          </p:cNvPr>
          <p:cNvSpPr/>
          <p:nvPr/>
        </p:nvSpPr>
        <p:spPr>
          <a:xfrm>
            <a:off x="1489473"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94" name="!!C">
            <a:extLst>
              <a:ext uri="{FF2B5EF4-FFF2-40B4-BE49-F238E27FC236}">
                <a16:creationId xmlns:a16="http://schemas.microsoft.com/office/drawing/2014/main" id="{B72B013A-D473-5C47-8BBC-FB032C6A7DFA}"/>
              </a:ext>
            </a:extLst>
          </p:cNvPr>
          <p:cNvSpPr/>
          <p:nvPr/>
        </p:nvSpPr>
        <p:spPr>
          <a:xfrm>
            <a:off x="2452782"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97" name="!!D">
            <a:extLst>
              <a:ext uri="{FF2B5EF4-FFF2-40B4-BE49-F238E27FC236}">
                <a16:creationId xmlns:a16="http://schemas.microsoft.com/office/drawing/2014/main" id="{EDEFD941-EF92-D048-9B7E-51909A8AC52C}"/>
              </a:ext>
            </a:extLst>
          </p:cNvPr>
          <p:cNvSpPr/>
          <p:nvPr/>
        </p:nvSpPr>
        <p:spPr>
          <a:xfrm>
            <a:off x="3416091"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02" name="!!E">
            <a:extLst>
              <a:ext uri="{FF2B5EF4-FFF2-40B4-BE49-F238E27FC236}">
                <a16:creationId xmlns:a16="http://schemas.microsoft.com/office/drawing/2014/main" id="{3CBC1D36-B555-3245-805A-8138380FDC4B}"/>
              </a:ext>
            </a:extLst>
          </p:cNvPr>
          <p:cNvSpPr/>
          <p:nvPr/>
        </p:nvSpPr>
        <p:spPr>
          <a:xfrm>
            <a:off x="4379399"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03" name="Straight Arrow Connector 102">
            <a:extLst>
              <a:ext uri="{FF2B5EF4-FFF2-40B4-BE49-F238E27FC236}">
                <a16:creationId xmlns:a16="http://schemas.microsoft.com/office/drawing/2014/main" id="{4AFCD550-E2E1-1A4A-9BC5-757D8FE1C731}"/>
              </a:ext>
            </a:extLst>
          </p:cNvPr>
          <p:cNvCxnSpPr>
            <a:stCxn id="92" idx="6"/>
            <a:endCxn id="93" idx="2"/>
          </p:cNvCxnSpPr>
          <p:nvPr/>
        </p:nvCxnSpPr>
        <p:spPr>
          <a:xfrm>
            <a:off x="1055306"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CAF071ED-3155-E942-8D65-1F1A02CC48CC}"/>
              </a:ext>
            </a:extLst>
          </p:cNvPr>
          <p:cNvCxnSpPr>
            <a:cxnSpLocks/>
            <a:stCxn id="93" idx="6"/>
            <a:endCxn id="94" idx="2"/>
          </p:cNvCxnSpPr>
          <p:nvPr/>
        </p:nvCxnSpPr>
        <p:spPr>
          <a:xfrm>
            <a:off x="2018615"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2CEE94E5-59B4-4048-9005-648DE07B899B}"/>
              </a:ext>
            </a:extLst>
          </p:cNvPr>
          <p:cNvCxnSpPr>
            <a:cxnSpLocks/>
            <a:stCxn id="94" idx="6"/>
            <a:endCxn id="97" idx="2"/>
          </p:cNvCxnSpPr>
          <p:nvPr/>
        </p:nvCxnSpPr>
        <p:spPr>
          <a:xfrm>
            <a:off x="2981924"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68B3CF2D-FE27-804E-A95C-616D08DF38D2}"/>
              </a:ext>
            </a:extLst>
          </p:cNvPr>
          <p:cNvCxnSpPr>
            <a:cxnSpLocks/>
            <a:stCxn id="97" idx="6"/>
            <a:endCxn id="102" idx="2"/>
          </p:cNvCxnSpPr>
          <p:nvPr/>
        </p:nvCxnSpPr>
        <p:spPr>
          <a:xfrm>
            <a:off x="3945232"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E28D751D-6DAA-0B4B-9209-4999B9D6AAD7}"/>
              </a:ext>
            </a:extLst>
          </p:cNvPr>
          <p:cNvCxnSpPr>
            <a:cxnSpLocks/>
            <a:endCxn id="92" idx="2"/>
          </p:cNvCxnSpPr>
          <p:nvPr/>
        </p:nvCxnSpPr>
        <p:spPr>
          <a:xfrm>
            <a:off x="186972" y="2812819"/>
            <a:ext cx="339193"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C15F971B-3AD0-AE40-BCC4-14A666D32B89}"/>
              </a:ext>
            </a:extLst>
          </p:cNvPr>
          <p:cNvCxnSpPr>
            <a:cxnSpLocks/>
            <a:stCxn id="102" idx="6"/>
            <a:endCxn id="114" idx="1"/>
          </p:cNvCxnSpPr>
          <p:nvPr/>
        </p:nvCxnSpPr>
        <p:spPr>
          <a:xfrm>
            <a:off x="4908540" y="2812819"/>
            <a:ext cx="290091" cy="22367"/>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594F031F-0C4E-7844-89CA-C18295D11E5F}"/>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116" name="Regular Pentagon 115">
            <a:extLst>
              <a:ext uri="{FF2B5EF4-FFF2-40B4-BE49-F238E27FC236}">
                <a16:creationId xmlns:a16="http://schemas.microsoft.com/office/drawing/2014/main" id="{3D326D1C-0845-2E46-A246-9E80CB6C9BA6}"/>
              </a:ext>
            </a:extLst>
          </p:cNvPr>
          <p:cNvSpPr/>
          <p:nvPr/>
        </p:nvSpPr>
        <p:spPr>
          <a:xfrm>
            <a:off x="4364862"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119" name="Regular Pentagon 118">
            <a:extLst>
              <a:ext uri="{FF2B5EF4-FFF2-40B4-BE49-F238E27FC236}">
                <a16:creationId xmlns:a16="http://schemas.microsoft.com/office/drawing/2014/main" id="{3B91C0B7-4221-2C4A-974E-13D751FF89FD}"/>
              </a:ext>
            </a:extLst>
          </p:cNvPr>
          <p:cNvSpPr/>
          <p:nvPr/>
        </p:nvSpPr>
        <p:spPr>
          <a:xfrm>
            <a:off x="3401554"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22" name="Regular Pentagon 121">
            <a:extLst>
              <a:ext uri="{FF2B5EF4-FFF2-40B4-BE49-F238E27FC236}">
                <a16:creationId xmlns:a16="http://schemas.microsoft.com/office/drawing/2014/main" id="{EA6FC584-FA7A-D74E-B7B9-7079E40EE6A9}"/>
              </a:ext>
            </a:extLst>
          </p:cNvPr>
          <p:cNvSpPr/>
          <p:nvPr/>
        </p:nvSpPr>
        <p:spPr>
          <a:xfrm>
            <a:off x="2438245"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23" name="Regular Pentagon 122">
            <a:extLst>
              <a:ext uri="{FF2B5EF4-FFF2-40B4-BE49-F238E27FC236}">
                <a16:creationId xmlns:a16="http://schemas.microsoft.com/office/drawing/2014/main" id="{44C7E786-A891-1C4E-B0FE-348B9F96D087}"/>
              </a:ext>
            </a:extLst>
          </p:cNvPr>
          <p:cNvSpPr/>
          <p:nvPr/>
        </p:nvSpPr>
        <p:spPr>
          <a:xfrm>
            <a:off x="1474936"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37" name="Regular Pentagon 136">
            <a:extLst>
              <a:ext uri="{FF2B5EF4-FFF2-40B4-BE49-F238E27FC236}">
                <a16:creationId xmlns:a16="http://schemas.microsoft.com/office/drawing/2014/main" id="{4F942B0C-600F-2642-837E-944AA15F8128}"/>
              </a:ext>
            </a:extLst>
          </p:cNvPr>
          <p:cNvSpPr/>
          <p:nvPr/>
        </p:nvSpPr>
        <p:spPr>
          <a:xfrm>
            <a:off x="511628"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39" name="Rectangle 138">
            <a:extLst>
              <a:ext uri="{FF2B5EF4-FFF2-40B4-BE49-F238E27FC236}">
                <a16:creationId xmlns:a16="http://schemas.microsoft.com/office/drawing/2014/main" id="{EDA8FC92-063F-0B43-B605-81A97AE0BABB}"/>
              </a:ext>
            </a:extLst>
          </p:cNvPr>
          <p:cNvSpPr/>
          <p:nvPr/>
        </p:nvSpPr>
        <p:spPr>
          <a:xfrm>
            <a:off x="5320955" y="3190594"/>
            <a:ext cx="565424" cy="22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140" name="Straight Arrow Connector 139">
            <a:extLst>
              <a:ext uri="{FF2B5EF4-FFF2-40B4-BE49-F238E27FC236}">
                <a16:creationId xmlns:a16="http://schemas.microsoft.com/office/drawing/2014/main" id="{A54A1A28-8811-C848-A5B1-53835FBC55F4}"/>
              </a:ext>
            </a:extLst>
          </p:cNvPr>
          <p:cNvCxnSpPr>
            <a:cxnSpLocks/>
            <a:stCxn id="116" idx="1"/>
            <a:endCxn id="119" idx="5"/>
          </p:cNvCxnSpPr>
          <p:nvPr/>
        </p:nvCxnSpPr>
        <p:spPr>
          <a:xfrm flipH="1">
            <a:off x="3959767"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1C90FD39-00A4-294A-8932-12D64A58AE16}"/>
              </a:ext>
            </a:extLst>
          </p:cNvPr>
          <p:cNvCxnSpPr>
            <a:cxnSpLocks/>
            <a:stCxn id="119" idx="1"/>
            <a:endCxn id="122" idx="5"/>
          </p:cNvCxnSpPr>
          <p:nvPr/>
        </p:nvCxnSpPr>
        <p:spPr>
          <a:xfrm flipH="1">
            <a:off x="2996459"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CF391BF9-C661-574E-95EB-489780DC94DD}"/>
              </a:ext>
            </a:extLst>
          </p:cNvPr>
          <p:cNvCxnSpPr>
            <a:cxnSpLocks/>
            <a:stCxn id="122" idx="1"/>
            <a:endCxn id="123" idx="5"/>
          </p:cNvCxnSpPr>
          <p:nvPr/>
        </p:nvCxnSpPr>
        <p:spPr>
          <a:xfrm flipH="1">
            <a:off x="2033151"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B062A7B4-6227-0F45-8F1A-8102D17AB2BF}"/>
              </a:ext>
            </a:extLst>
          </p:cNvPr>
          <p:cNvCxnSpPr>
            <a:cxnSpLocks/>
            <a:stCxn id="123" idx="1"/>
            <a:endCxn id="137" idx="5"/>
          </p:cNvCxnSpPr>
          <p:nvPr/>
        </p:nvCxnSpPr>
        <p:spPr>
          <a:xfrm flipH="1">
            <a:off x="1069842"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26961122-A21A-5845-844D-78982ADBB796}"/>
              </a:ext>
            </a:extLst>
          </p:cNvPr>
          <p:cNvCxnSpPr>
            <a:cxnSpLocks/>
            <a:stCxn id="102" idx="4"/>
            <a:endCxn id="116" idx="0"/>
          </p:cNvCxnSpPr>
          <p:nvPr/>
        </p:nvCxnSpPr>
        <p:spPr>
          <a:xfrm>
            <a:off x="4643970"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571686B9-D57E-9745-8475-6AFE02ACC15E}"/>
              </a:ext>
            </a:extLst>
          </p:cNvPr>
          <p:cNvCxnSpPr>
            <a:cxnSpLocks/>
            <a:stCxn id="97" idx="4"/>
            <a:endCxn id="119" idx="0"/>
          </p:cNvCxnSpPr>
          <p:nvPr/>
        </p:nvCxnSpPr>
        <p:spPr>
          <a:xfrm>
            <a:off x="3680661"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01BC20AA-A93F-BD47-BE6C-50AC0ADC774C}"/>
              </a:ext>
            </a:extLst>
          </p:cNvPr>
          <p:cNvCxnSpPr>
            <a:cxnSpLocks/>
            <a:stCxn id="94" idx="4"/>
            <a:endCxn id="122" idx="0"/>
          </p:cNvCxnSpPr>
          <p:nvPr/>
        </p:nvCxnSpPr>
        <p:spPr>
          <a:xfrm>
            <a:off x="2717353"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55F5F0A7-B8D3-D941-B564-C8E09D30CB79}"/>
              </a:ext>
            </a:extLst>
          </p:cNvPr>
          <p:cNvCxnSpPr>
            <a:cxnSpLocks/>
            <a:stCxn id="93" idx="4"/>
            <a:endCxn id="123" idx="0"/>
          </p:cNvCxnSpPr>
          <p:nvPr/>
        </p:nvCxnSpPr>
        <p:spPr>
          <a:xfrm>
            <a:off x="1754044"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270650A7-CD9A-F049-B8A3-3B1B28E7C6E4}"/>
              </a:ext>
            </a:extLst>
          </p:cNvPr>
          <p:cNvCxnSpPr>
            <a:cxnSpLocks/>
            <a:stCxn id="92" idx="4"/>
            <a:endCxn id="137" idx="0"/>
          </p:cNvCxnSpPr>
          <p:nvPr/>
        </p:nvCxnSpPr>
        <p:spPr>
          <a:xfrm>
            <a:off x="790736"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8C181F0C-88A4-9C47-99E5-1ACA7B24479A}"/>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159" name="TextBox 158">
            <a:extLst>
              <a:ext uri="{FF2B5EF4-FFF2-40B4-BE49-F238E27FC236}">
                <a16:creationId xmlns:a16="http://schemas.microsoft.com/office/drawing/2014/main" id="{F05B3C68-F6E1-9A49-B826-024697078B85}"/>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
        <p:nvSpPr>
          <p:cNvPr id="67" name="Oval 66">
            <a:extLst>
              <a:ext uri="{FF2B5EF4-FFF2-40B4-BE49-F238E27FC236}">
                <a16:creationId xmlns:a16="http://schemas.microsoft.com/office/drawing/2014/main" id="{32A2F1F8-3EA5-DF4E-85D1-DC8D36A0680B}"/>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68" name="Oval 67">
            <a:extLst>
              <a:ext uri="{FF2B5EF4-FFF2-40B4-BE49-F238E27FC236}">
                <a16:creationId xmlns:a16="http://schemas.microsoft.com/office/drawing/2014/main" id="{112815D6-DF85-DD4D-B960-C11C340FEE16}"/>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69" name="Oval 68">
            <a:extLst>
              <a:ext uri="{FF2B5EF4-FFF2-40B4-BE49-F238E27FC236}">
                <a16:creationId xmlns:a16="http://schemas.microsoft.com/office/drawing/2014/main" id="{A273C25B-FE33-EB4F-86BE-D631CD256A2E}"/>
              </a:ext>
            </a:extLst>
          </p:cNvPr>
          <p:cNvSpPr/>
          <p:nvPr/>
        </p:nvSpPr>
        <p:spPr>
          <a:xfrm>
            <a:off x="7310259" y="3462199"/>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70" name="Oval 69">
            <a:extLst>
              <a:ext uri="{FF2B5EF4-FFF2-40B4-BE49-F238E27FC236}">
                <a16:creationId xmlns:a16="http://schemas.microsoft.com/office/drawing/2014/main" id="{FEB2A5B7-AD78-FB4A-8217-A31776A87BA7}"/>
              </a:ext>
            </a:extLst>
          </p:cNvPr>
          <p:cNvSpPr/>
          <p:nvPr/>
        </p:nvSpPr>
        <p:spPr>
          <a:xfrm>
            <a:off x="7718923" y="296586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cxnSp>
        <p:nvCxnSpPr>
          <p:cNvPr id="71" name="Straight Arrow Connector 70">
            <a:extLst>
              <a:ext uri="{FF2B5EF4-FFF2-40B4-BE49-F238E27FC236}">
                <a16:creationId xmlns:a16="http://schemas.microsoft.com/office/drawing/2014/main" id="{8E79A9E4-2A7E-A742-90A1-63681EC72EC5}"/>
              </a:ext>
            </a:extLst>
          </p:cNvPr>
          <p:cNvCxnSpPr>
            <a:stCxn id="67" idx="7"/>
            <a:endCxn id="68"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C26FB454-C15C-D24B-8C05-559F2323FD31}"/>
              </a:ext>
            </a:extLst>
          </p:cNvPr>
          <p:cNvCxnSpPr>
            <a:cxnSpLocks/>
            <a:stCxn id="68" idx="7"/>
            <a:endCxn id="69" idx="3"/>
          </p:cNvCxnSpPr>
          <p:nvPr/>
        </p:nvCxnSpPr>
        <p:spPr>
          <a:xfrm flipV="1">
            <a:off x="7135342" y="3695946"/>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44F93403-83BA-B740-8135-6128C3FDB031}"/>
              </a:ext>
            </a:extLst>
          </p:cNvPr>
          <p:cNvCxnSpPr>
            <a:cxnSpLocks/>
            <a:stCxn id="69" idx="7"/>
            <a:endCxn id="70" idx="3"/>
          </p:cNvCxnSpPr>
          <p:nvPr/>
        </p:nvCxnSpPr>
        <p:spPr>
          <a:xfrm flipV="1">
            <a:off x="7544006" y="3199609"/>
            <a:ext cx="215022" cy="302695"/>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911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a:extLst>
              <a:ext uri="{FF2B5EF4-FFF2-40B4-BE49-F238E27FC236}">
                <a16:creationId xmlns:a16="http://schemas.microsoft.com/office/drawing/2014/main" id="{756A1CE7-5F1D-CF49-82DD-CCF40F8E1345}"/>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112" name="Straight Arrow Connector 111">
            <a:extLst>
              <a:ext uri="{FF2B5EF4-FFF2-40B4-BE49-F238E27FC236}">
                <a16:creationId xmlns:a16="http://schemas.microsoft.com/office/drawing/2014/main" id="{CC0A8123-EBA9-FC44-BD20-A5BE6FF0EF69}"/>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13" name="TextBox 112">
            <a:extLst>
              <a:ext uri="{FF2B5EF4-FFF2-40B4-BE49-F238E27FC236}">
                <a16:creationId xmlns:a16="http://schemas.microsoft.com/office/drawing/2014/main" id="{DF23B779-B16A-044B-A9D1-8DD97ACAAC37}"/>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115" name="Straight Arrow Connector 114">
            <a:extLst>
              <a:ext uri="{FF2B5EF4-FFF2-40B4-BE49-F238E27FC236}">
                <a16:creationId xmlns:a16="http://schemas.microsoft.com/office/drawing/2014/main" id="{8250BCB8-9D8D-9443-A0B1-FC4F7E705A98}"/>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95" name="Oval 94">
            <a:extLst>
              <a:ext uri="{FF2B5EF4-FFF2-40B4-BE49-F238E27FC236}">
                <a16:creationId xmlns:a16="http://schemas.microsoft.com/office/drawing/2014/main" id="{549B7FCE-27E1-CB4F-872E-193296B6E93C}"/>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96" name="Oval 95">
            <a:extLst>
              <a:ext uri="{FF2B5EF4-FFF2-40B4-BE49-F238E27FC236}">
                <a16:creationId xmlns:a16="http://schemas.microsoft.com/office/drawing/2014/main" id="{9DA80E13-C9D1-F446-AB69-74D820F57888}"/>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08" name="Oval 107">
            <a:extLst>
              <a:ext uri="{FF2B5EF4-FFF2-40B4-BE49-F238E27FC236}">
                <a16:creationId xmlns:a16="http://schemas.microsoft.com/office/drawing/2014/main" id="{70FC0E97-C2CE-5840-A2D6-ED8A67C67D38}"/>
              </a:ext>
            </a:extLst>
          </p:cNvPr>
          <p:cNvSpPr/>
          <p:nvPr/>
        </p:nvSpPr>
        <p:spPr>
          <a:xfrm>
            <a:off x="7310259"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09" name="Straight Arrow Connector 108">
            <a:extLst>
              <a:ext uri="{FF2B5EF4-FFF2-40B4-BE49-F238E27FC236}">
                <a16:creationId xmlns:a16="http://schemas.microsoft.com/office/drawing/2014/main" id="{41B81045-5A4F-1C48-80CE-D2C5A4607396}"/>
              </a:ext>
            </a:extLst>
          </p:cNvPr>
          <p:cNvCxnSpPr>
            <a:stCxn id="95" idx="7"/>
            <a:endCxn id="96"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37551374-7331-994B-A0E4-1993185497F7}"/>
              </a:ext>
            </a:extLst>
          </p:cNvPr>
          <p:cNvCxnSpPr>
            <a:cxnSpLocks/>
            <a:stCxn id="96" idx="7"/>
            <a:endCxn id="108" idx="3"/>
          </p:cNvCxnSpPr>
          <p:nvPr/>
        </p:nvCxnSpPr>
        <p:spPr>
          <a:xfrm flipV="1">
            <a:off x="7135342" y="3692229"/>
            <a:ext cx="215022" cy="306412"/>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25" name="Oval 124">
            <a:extLst>
              <a:ext uri="{FF2B5EF4-FFF2-40B4-BE49-F238E27FC236}">
                <a16:creationId xmlns:a16="http://schemas.microsoft.com/office/drawing/2014/main" id="{E8F28155-5E2D-EA42-ADFD-2810E8FC1C2B}"/>
              </a:ext>
            </a:extLst>
          </p:cNvPr>
          <p:cNvSpPr/>
          <p:nvPr/>
        </p:nvSpPr>
        <p:spPr>
          <a:xfrm>
            <a:off x="7898403"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126" name="Straight Arrow Connector 125">
            <a:extLst>
              <a:ext uri="{FF2B5EF4-FFF2-40B4-BE49-F238E27FC236}">
                <a16:creationId xmlns:a16="http://schemas.microsoft.com/office/drawing/2014/main" id="{9A0AA84B-73EA-3542-97BF-1B01D720672E}"/>
              </a:ext>
            </a:extLst>
          </p:cNvPr>
          <p:cNvCxnSpPr>
            <a:cxnSpLocks/>
            <a:stCxn id="108" idx="6"/>
            <a:endCxn id="125" idx="2"/>
          </p:cNvCxnSpPr>
          <p:nvPr/>
        </p:nvCxnSpPr>
        <p:spPr>
          <a:xfrm>
            <a:off x="7584111" y="3595408"/>
            <a:ext cx="31429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2A35A259-3BB5-414B-AFFD-37CC917C9FD5}"/>
              </a:ext>
            </a:extLst>
          </p:cNvPr>
          <p:cNvGrpSpPr/>
          <p:nvPr/>
        </p:nvGrpSpPr>
        <p:grpSpPr>
          <a:xfrm>
            <a:off x="7364590" y="3948119"/>
            <a:ext cx="1523577" cy="289953"/>
            <a:chOff x="7364590" y="3948119"/>
            <a:chExt cx="1523577" cy="289953"/>
          </a:xfrm>
        </p:grpSpPr>
        <p:sp>
          <p:nvSpPr>
            <p:cNvPr id="118" name="Oval 117">
              <a:extLst>
                <a:ext uri="{FF2B5EF4-FFF2-40B4-BE49-F238E27FC236}">
                  <a16:creationId xmlns:a16="http://schemas.microsoft.com/office/drawing/2014/main" id="{F7660F00-7F67-F141-B261-438E0FDD0F0E}"/>
                </a:ext>
              </a:extLst>
            </p:cNvPr>
            <p:cNvSpPr/>
            <p:nvPr/>
          </p:nvSpPr>
          <p:spPr>
            <a:xfrm>
              <a:off x="7399682"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nvGrpSpPr>
            <p:cNvPr id="120" name="Group 119">
              <a:extLst>
                <a:ext uri="{FF2B5EF4-FFF2-40B4-BE49-F238E27FC236}">
                  <a16:creationId xmlns:a16="http://schemas.microsoft.com/office/drawing/2014/main" id="{68F2F7B2-AC54-9E4A-AA3B-51B353C3B9C7}"/>
                </a:ext>
              </a:extLst>
            </p:cNvPr>
            <p:cNvGrpSpPr/>
            <p:nvPr/>
          </p:nvGrpSpPr>
          <p:grpSpPr>
            <a:xfrm>
              <a:off x="7364590" y="3962947"/>
              <a:ext cx="355484" cy="262007"/>
              <a:chOff x="9009582" y="3595733"/>
              <a:chExt cx="355484" cy="262007"/>
            </a:xfrm>
          </p:grpSpPr>
          <p:cxnSp>
            <p:nvCxnSpPr>
              <p:cNvPr id="121" name="Straight Connector 120">
                <a:extLst>
                  <a:ext uri="{FF2B5EF4-FFF2-40B4-BE49-F238E27FC236}">
                    <a16:creationId xmlns:a16="http://schemas.microsoft.com/office/drawing/2014/main" id="{C50DC18D-F1C9-7940-A1F4-BC488008098E}"/>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24" name="Straight Connector 123">
                <a:extLst>
                  <a:ext uri="{FF2B5EF4-FFF2-40B4-BE49-F238E27FC236}">
                    <a16:creationId xmlns:a16="http://schemas.microsoft.com/office/drawing/2014/main" id="{A8875320-2806-EA4F-873D-98AB307391AC}"/>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27" name="Oval 126">
              <a:extLst>
                <a:ext uri="{FF2B5EF4-FFF2-40B4-BE49-F238E27FC236}">
                  <a16:creationId xmlns:a16="http://schemas.microsoft.com/office/drawing/2014/main" id="{8AB6C033-1063-E24D-B358-1B1036E58846}"/>
                </a:ext>
              </a:extLst>
            </p:cNvPr>
            <p:cNvSpPr/>
            <p:nvPr/>
          </p:nvSpPr>
          <p:spPr>
            <a:xfrm>
              <a:off x="7979761" y="3964220"/>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nvGrpSpPr>
            <p:cNvPr id="128" name="Group 127">
              <a:extLst>
                <a:ext uri="{FF2B5EF4-FFF2-40B4-BE49-F238E27FC236}">
                  <a16:creationId xmlns:a16="http://schemas.microsoft.com/office/drawing/2014/main" id="{C8F7B50A-E9CB-1440-A61E-ECCA83311C32}"/>
                </a:ext>
              </a:extLst>
            </p:cNvPr>
            <p:cNvGrpSpPr/>
            <p:nvPr/>
          </p:nvGrpSpPr>
          <p:grpSpPr>
            <a:xfrm>
              <a:off x="7951887" y="3955513"/>
              <a:ext cx="355484" cy="262007"/>
              <a:chOff x="9009582" y="3595733"/>
              <a:chExt cx="355484" cy="262007"/>
            </a:xfrm>
          </p:grpSpPr>
          <p:cxnSp>
            <p:nvCxnSpPr>
              <p:cNvPr id="129" name="Straight Connector 128">
                <a:extLst>
                  <a:ext uri="{FF2B5EF4-FFF2-40B4-BE49-F238E27FC236}">
                    <a16:creationId xmlns:a16="http://schemas.microsoft.com/office/drawing/2014/main" id="{61A6102D-C13A-274B-A175-7E3AC770A470}"/>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0" name="Straight Connector 129">
                <a:extLst>
                  <a:ext uri="{FF2B5EF4-FFF2-40B4-BE49-F238E27FC236}">
                    <a16:creationId xmlns:a16="http://schemas.microsoft.com/office/drawing/2014/main" id="{C4BBF588-CB9F-D243-B731-A2942E9D515F}"/>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33" name="Oval 132">
              <a:extLst>
                <a:ext uri="{FF2B5EF4-FFF2-40B4-BE49-F238E27FC236}">
                  <a16:creationId xmlns:a16="http://schemas.microsoft.com/office/drawing/2014/main" id="{1C10885C-2DCB-5C48-A77D-0479703AE4B7}"/>
                </a:ext>
              </a:extLst>
            </p:cNvPr>
            <p:cNvSpPr/>
            <p:nvPr/>
          </p:nvSpPr>
          <p:spPr>
            <a:xfrm>
              <a:off x="8555475" y="3951048"/>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nvGrpSpPr>
            <p:cNvPr id="134" name="Group 133">
              <a:extLst>
                <a:ext uri="{FF2B5EF4-FFF2-40B4-BE49-F238E27FC236}">
                  <a16:creationId xmlns:a16="http://schemas.microsoft.com/office/drawing/2014/main" id="{847AB1EA-95A4-A342-8889-41A73D0E77E5}"/>
                </a:ext>
              </a:extLst>
            </p:cNvPr>
            <p:cNvGrpSpPr/>
            <p:nvPr/>
          </p:nvGrpSpPr>
          <p:grpSpPr>
            <a:xfrm>
              <a:off x="8532683" y="3948119"/>
              <a:ext cx="355484" cy="262007"/>
              <a:chOff x="9009582" y="3595733"/>
              <a:chExt cx="355484" cy="262007"/>
            </a:xfrm>
          </p:grpSpPr>
          <p:cxnSp>
            <p:nvCxnSpPr>
              <p:cNvPr id="135" name="Straight Connector 134">
                <a:extLst>
                  <a:ext uri="{FF2B5EF4-FFF2-40B4-BE49-F238E27FC236}">
                    <a16:creationId xmlns:a16="http://schemas.microsoft.com/office/drawing/2014/main" id="{606DCAAA-AB14-724B-ABCB-5C9A90D2FA2A}"/>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6" name="Straight Connector 135">
                <a:extLst>
                  <a:ext uri="{FF2B5EF4-FFF2-40B4-BE49-F238E27FC236}">
                    <a16:creationId xmlns:a16="http://schemas.microsoft.com/office/drawing/2014/main" id="{25403056-1319-E144-8927-00B3317AB309}"/>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grpSp>
      <p:sp>
        <p:nvSpPr>
          <p:cNvPr id="178" name="TextBox 177">
            <a:extLst>
              <a:ext uri="{FF2B5EF4-FFF2-40B4-BE49-F238E27FC236}">
                <a16:creationId xmlns:a16="http://schemas.microsoft.com/office/drawing/2014/main" id="{C3B7C83A-07F5-BD46-9BB3-BE5FC1D6A1A1}"/>
              </a:ext>
            </a:extLst>
          </p:cNvPr>
          <p:cNvSpPr txBox="1"/>
          <p:nvPr/>
        </p:nvSpPr>
        <p:spPr>
          <a:xfrm>
            <a:off x="421584" y="5365312"/>
            <a:ext cx="6236003" cy="58477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can we use less memory?</a:t>
            </a:r>
          </a:p>
        </p:txBody>
      </p:sp>
      <p:sp>
        <p:nvSpPr>
          <p:cNvPr id="179" name="TextBox 178">
            <a:extLst>
              <a:ext uri="{FF2B5EF4-FFF2-40B4-BE49-F238E27FC236}">
                <a16:creationId xmlns:a16="http://schemas.microsoft.com/office/drawing/2014/main" id="{D63BCF31-79D0-E54B-86CD-4B98F2050C54}"/>
              </a:ext>
            </a:extLst>
          </p:cNvPr>
          <p:cNvSpPr txBox="1"/>
          <p:nvPr/>
        </p:nvSpPr>
        <p:spPr>
          <a:xfrm>
            <a:off x="571495" y="5830580"/>
            <a:ext cx="4749011" cy="58477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B0068"/>
                </a:solidFill>
                <a:effectLst/>
                <a:uLnTx/>
                <a:uFillTx/>
                <a:latin typeface="Helvetica Neue" panose="02000503000000020004" pitchFamily="2" charset="0"/>
                <a:ea typeface="Helvetica Neue" panose="02000503000000020004" pitchFamily="2" charset="0"/>
                <a:cs typeface="Helvetica Neue" panose="02000503000000020004" pitchFamily="2" charset="0"/>
              </a:rPr>
              <a:t>Free early &amp; recompute</a:t>
            </a:r>
          </a:p>
        </p:txBody>
      </p:sp>
      <p:sp>
        <p:nvSpPr>
          <p:cNvPr id="98" name="Rectangle 97">
            <a:extLst>
              <a:ext uri="{FF2B5EF4-FFF2-40B4-BE49-F238E27FC236}">
                <a16:creationId xmlns:a16="http://schemas.microsoft.com/office/drawing/2014/main" id="{6F9FBEA6-E0C3-F041-A280-72D7029FBC52}"/>
              </a:ext>
            </a:extLst>
          </p:cNvPr>
          <p:cNvSpPr/>
          <p:nvPr/>
        </p:nvSpPr>
        <p:spPr>
          <a:xfrm>
            <a:off x="328592" y="231627"/>
            <a:ext cx="821955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t>
            </a:r>
            <a:r>
              <a:rPr kumimoji="0" lang="en-US" sz="2400" b="0" i="0" u="none" strike="noStrike" kern="1200" cap="none" spc="0" normalizeH="0" baseline="0" noProof="0" dirty="0">
                <a:ln>
                  <a:noFill/>
                </a:ln>
                <a:solidFill>
                  <a:prstClr val="black"/>
                </a:solidFill>
                <a:effectLst/>
                <a:highlight>
                  <a:srgbClr val="FFFF00"/>
                </a:highlight>
                <a:uLnTx/>
                <a:uFillTx/>
                <a:latin typeface="Helvetica Neue" panose="02000503000000020004" pitchFamily="2" charset="0"/>
                <a:ea typeface="Helvetica Neue" panose="02000503000000020004" pitchFamily="2" charset="0"/>
                <a:cs typeface="Helvetica Neue" panose="02000503000000020004" pitchFamily="2" charset="0"/>
              </a:rPr>
              <a:t>all layers</a:t>
            </a:r>
            <a:endPar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3B2D5FF8-9031-0146-9141-4DCCEA8E22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0" name="Straight Connector 99">
            <a:extLst>
              <a:ext uri="{FF2B5EF4-FFF2-40B4-BE49-F238E27FC236}">
                <a16:creationId xmlns:a16="http://schemas.microsoft.com/office/drawing/2014/main" id="{A539E650-7C73-2C49-99E7-D7F6646F5370}"/>
              </a:ext>
            </a:extLst>
          </p:cNvPr>
          <p:cNvCxnSpPr/>
          <p:nvPr/>
        </p:nvCxnSpPr>
        <p:spPr>
          <a:xfrm>
            <a:off x="6375222" y="1928578"/>
            <a:ext cx="4880782" cy="0"/>
          </a:xfrm>
          <a:prstGeom prst="line">
            <a:avLst/>
          </a:prstGeom>
          <a:ln w="2857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1" name="TextBox 100">
            <a:extLst>
              <a:ext uri="{FF2B5EF4-FFF2-40B4-BE49-F238E27FC236}">
                <a16:creationId xmlns:a16="http://schemas.microsoft.com/office/drawing/2014/main" id="{1B006486-B77D-3E47-B718-8851567A8803}"/>
              </a:ext>
            </a:extLst>
          </p:cNvPr>
          <p:cNvSpPr txBox="1"/>
          <p:nvPr/>
        </p:nvSpPr>
        <p:spPr>
          <a:xfrm>
            <a:off x="6419790" y="1559246"/>
            <a:ext cx="3492303"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Peak RAM (no </a:t>
            </a:r>
            <a:r>
              <a:rPr kumimoji="0" lang="en-US" sz="1800" b="1" i="0" u="none" strike="noStrike" kern="1200" cap="none" spc="0" normalizeH="0" baseline="0" noProof="0" dirty="0" err="1">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recomputation</a:t>
            </a: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90" name="Straight Arrow Connector 89">
            <a:extLst>
              <a:ext uri="{FF2B5EF4-FFF2-40B4-BE49-F238E27FC236}">
                <a16:creationId xmlns:a16="http://schemas.microsoft.com/office/drawing/2014/main" id="{2650CAD1-C86D-294A-8C96-BE5877E7002E}"/>
              </a:ext>
            </a:extLst>
          </p:cNvPr>
          <p:cNvCxnSpPr>
            <a:cxnSpLocks/>
            <a:stCxn id="102" idx="6"/>
            <a:endCxn id="139" idx="1"/>
          </p:cNvCxnSpPr>
          <p:nvPr/>
        </p:nvCxnSpPr>
        <p:spPr>
          <a:xfrm>
            <a:off x="4908540" y="2812819"/>
            <a:ext cx="412415" cy="491486"/>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8D95AADC-2E07-CE45-AADE-6FF536C433EC}"/>
              </a:ext>
            </a:extLst>
          </p:cNvPr>
          <p:cNvCxnSpPr>
            <a:cxnSpLocks/>
            <a:stCxn id="139" idx="1"/>
            <a:endCxn id="116" idx="5"/>
          </p:cNvCxnSpPr>
          <p:nvPr/>
        </p:nvCxnSpPr>
        <p:spPr>
          <a:xfrm flipH="1">
            <a:off x="4923076" y="3304305"/>
            <a:ext cx="397879" cy="266171"/>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0D3CC92F-BC7E-724B-8153-48FCE800DD05}"/>
              </a:ext>
            </a:extLst>
          </p:cNvPr>
          <p:cNvSpPr/>
          <p:nvPr/>
        </p:nvSpPr>
        <p:spPr>
          <a:xfrm>
            <a:off x="526165"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93" name="!!B">
            <a:extLst>
              <a:ext uri="{FF2B5EF4-FFF2-40B4-BE49-F238E27FC236}">
                <a16:creationId xmlns:a16="http://schemas.microsoft.com/office/drawing/2014/main" id="{09D47BF0-6A26-E643-8A6F-201C7293F3BC}"/>
              </a:ext>
            </a:extLst>
          </p:cNvPr>
          <p:cNvSpPr/>
          <p:nvPr/>
        </p:nvSpPr>
        <p:spPr>
          <a:xfrm>
            <a:off x="1489473"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94" name="!!C">
            <a:extLst>
              <a:ext uri="{FF2B5EF4-FFF2-40B4-BE49-F238E27FC236}">
                <a16:creationId xmlns:a16="http://schemas.microsoft.com/office/drawing/2014/main" id="{B72B013A-D473-5C47-8BBC-FB032C6A7DFA}"/>
              </a:ext>
            </a:extLst>
          </p:cNvPr>
          <p:cNvSpPr/>
          <p:nvPr/>
        </p:nvSpPr>
        <p:spPr>
          <a:xfrm>
            <a:off x="2452782"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97" name="!!D">
            <a:extLst>
              <a:ext uri="{FF2B5EF4-FFF2-40B4-BE49-F238E27FC236}">
                <a16:creationId xmlns:a16="http://schemas.microsoft.com/office/drawing/2014/main" id="{EDEFD941-EF92-D048-9B7E-51909A8AC52C}"/>
              </a:ext>
            </a:extLst>
          </p:cNvPr>
          <p:cNvSpPr/>
          <p:nvPr/>
        </p:nvSpPr>
        <p:spPr>
          <a:xfrm>
            <a:off x="3416091"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02" name="!!E">
            <a:extLst>
              <a:ext uri="{FF2B5EF4-FFF2-40B4-BE49-F238E27FC236}">
                <a16:creationId xmlns:a16="http://schemas.microsoft.com/office/drawing/2014/main" id="{3CBC1D36-B555-3245-805A-8138380FDC4B}"/>
              </a:ext>
            </a:extLst>
          </p:cNvPr>
          <p:cNvSpPr/>
          <p:nvPr/>
        </p:nvSpPr>
        <p:spPr>
          <a:xfrm>
            <a:off x="4379399"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03" name="Straight Arrow Connector 102">
            <a:extLst>
              <a:ext uri="{FF2B5EF4-FFF2-40B4-BE49-F238E27FC236}">
                <a16:creationId xmlns:a16="http://schemas.microsoft.com/office/drawing/2014/main" id="{4AFCD550-E2E1-1A4A-9BC5-757D8FE1C731}"/>
              </a:ext>
            </a:extLst>
          </p:cNvPr>
          <p:cNvCxnSpPr>
            <a:stCxn id="92" idx="6"/>
            <a:endCxn id="93" idx="2"/>
          </p:cNvCxnSpPr>
          <p:nvPr/>
        </p:nvCxnSpPr>
        <p:spPr>
          <a:xfrm>
            <a:off x="1055306"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CAF071ED-3155-E942-8D65-1F1A02CC48CC}"/>
              </a:ext>
            </a:extLst>
          </p:cNvPr>
          <p:cNvCxnSpPr>
            <a:cxnSpLocks/>
            <a:stCxn id="93" idx="6"/>
            <a:endCxn id="94" idx="2"/>
          </p:cNvCxnSpPr>
          <p:nvPr/>
        </p:nvCxnSpPr>
        <p:spPr>
          <a:xfrm>
            <a:off x="2018615"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2CEE94E5-59B4-4048-9005-648DE07B899B}"/>
              </a:ext>
            </a:extLst>
          </p:cNvPr>
          <p:cNvCxnSpPr>
            <a:cxnSpLocks/>
            <a:stCxn id="94" idx="6"/>
            <a:endCxn id="97" idx="2"/>
          </p:cNvCxnSpPr>
          <p:nvPr/>
        </p:nvCxnSpPr>
        <p:spPr>
          <a:xfrm>
            <a:off x="2981924"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68B3CF2D-FE27-804E-A95C-616D08DF38D2}"/>
              </a:ext>
            </a:extLst>
          </p:cNvPr>
          <p:cNvCxnSpPr>
            <a:cxnSpLocks/>
            <a:stCxn id="97" idx="6"/>
            <a:endCxn id="102" idx="2"/>
          </p:cNvCxnSpPr>
          <p:nvPr/>
        </p:nvCxnSpPr>
        <p:spPr>
          <a:xfrm>
            <a:off x="3945232"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E28D751D-6DAA-0B4B-9209-4999B9D6AAD7}"/>
              </a:ext>
            </a:extLst>
          </p:cNvPr>
          <p:cNvCxnSpPr>
            <a:cxnSpLocks/>
            <a:endCxn id="92" idx="2"/>
          </p:cNvCxnSpPr>
          <p:nvPr/>
        </p:nvCxnSpPr>
        <p:spPr>
          <a:xfrm>
            <a:off x="186972" y="2812819"/>
            <a:ext cx="339193"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C15F971B-3AD0-AE40-BCC4-14A666D32B89}"/>
              </a:ext>
            </a:extLst>
          </p:cNvPr>
          <p:cNvCxnSpPr>
            <a:cxnSpLocks/>
            <a:stCxn id="102" idx="6"/>
            <a:endCxn id="114" idx="1"/>
          </p:cNvCxnSpPr>
          <p:nvPr/>
        </p:nvCxnSpPr>
        <p:spPr>
          <a:xfrm>
            <a:off x="4908540" y="2812819"/>
            <a:ext cx="290091" cy="22367"/>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594F031F-0C4E-7844-89CA-C18295D11E5F}"/>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116" name="Regular Pentagon 115">
            <a:extLst>
              <a:ext uri="{FF2B5EF4-FFF2-40B4-BE49-F238E27FC236}">
                <a16:creationId xmlns:a16="http://schemas.microsoft.com/office/drawing/2014/main" id="{3D326D1C-0845-2E46-A246-9E80CB6C9BA6}"/>
              </a:ext>
            </a:extLst>
          </p:cNvPr>
          <p:cNvSpPr/>
          <p:nvPr/>
        </p:nvSpPr>
        <p:spPr>
          <a:xfrm>
            <a:off x="4364862"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119" name="Regular Pentagon 118">
            <a:extLst>
              <a:ext uri="{FF2B5EF4-FFF2-40B4-BE49-F238E27FC236}">
                <a16:creationId xmlns:a16="http://schemas.microsoft.com/office/drawing/2014/main" id="{3B91C0B7-4221-2C4A-974E-13D751FF89FD}"/>
              </a:ext>
            </a:extLst>
          </p:cNvPr>
          <p:cNvSpPr/>
          <p:nvPr/>
        </p:nvSpPr>
        <p:spPr>
          <a:xfrm>
            <a:off x="3401554"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22" name="Regular Pentagon 121">
            <a:extLst>
              <a:ext uri="{FF2B5EF4-FFF2-40B4-BE49-F238E27FC236}">
                <a16:creationId xmlns:a16="http://schemas.microsoft.com/office/drawing/2014/main" id="{EA6FC584-FA7A-D74E-B7B9-7079E40EE6A9}"/>
              </a:ext>
            </a:extLst>
          </p:cNvPr>
          <p:cNvSpPr/>
          <p:nvPr/>
        </p:nvSpPr>
        <p:spPr>
          <a:xfrm>
            <a:off x="2438245"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23" name="Regular Pentagon 122">
            <a:extLst>
              <a:ext uri="{FF2B5EF4-FFF2-40B4-BE49-F238E27FC236}">
                <a16:creationId xmlns:a16="http://schemas.microsoft.com/office/drawing/2014/main" id="{44C7E786-A891-1C4E-B0FE-348B9F96D087}"/>
              </a:ext>
            </a:extLst>
          </p:cNvPr>
          <p:cNvSpPr/>
          <p:nvPr/>
        </p:nvSpPr>
        <p:spPr>
          <a:xfrm>
            <a:off x="1474936"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37" name="Regular Pentagon 136">
            <a:extLst>
              <a:ext uri="{FF2B5EF4-FFF2-40B4-BE49-F238E27FC236}">
                <a16:creationId xmlns:a16="http://schemas.microsoft.com/office/drawing/2014/main" id="{4F942B0C-600F-2642-837E-944AA15F8128}"/>
              </a:ext>
            </a:extLst>
          </p:cNvPr>
          <p:cNvSpPr/>
          <p:nvPr/>
        </p:nvSpPr>
        <p:spPr>
          <a:xfrm>
            <a:off x="511628"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39" name="Rectangle 138">
            <a:extLst>
              <a:ext uri="{FF2B5EF4-FFF2-40B4-BE49-F238E27FC236}">
                <a16:creationId xmlns:a16="http://schemas.microsoft.com/office/drawing/2014/main" id="{EDA8FC92-063F-0B43-B605-81A97AE0BABB}"/>
              </a:ext>
            </a:extLst>
          </p:cNvPr>
          <p:cNvSpPr/>
          <p:nvPr/>
        </p:nvSpPr>
        <p:spPr>
          <a:xfrm>
            <a:off x="5320955" y="3190594"/>
            <a:ext cx="565424" cy="22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140" name="Straight Arrow Connector 139">
            <a:extLst>
              <a:ext uri="{FF2B5EF4-FFF2-40B4-BE49-F238E27FC236}">
                <a16:creationId xmlns:a16="http://schemas.microsoft.com/office/drawing/2014/main" id="{A54A1A28-8811-C848-A5B1-53835FBC55F4}"/>
              </a:ext>
            </a:extLst>
          </p:cNvPr>
          <p:cNvCxnSpPr>
            <a:cxnSpLocks/>
            <a:stCxn id="116" idx="1"/>
            <a:endCxn id="119" idx="5"/>
          </p:cNvCxnSpPr>
          <p:nvPr/>
        </p:nvCxnSpPr>
        <p:spPr>
          <a:xfrm flipH="1">
            <a:off x="3959767"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1C90FD39-00A4-294A-8932-12D64A58AE16}"/>
              </a:ext>
            </a:extLst>
          </p:cNvPr>
          <p:cNvCxnSpPr>
            <a:cxnSpLocks/>
            <a:stCxn id="119" idx="1"/>
            <a:endCxn id="122" idx="5"/>
          </p:cNvCxnSpPr>
          <p:nvPr/>
        </p:nvCxnSpPr>
        <p:spPr>
          <a:xfrm flipH="1">
            <a:off x="2996459"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CF391BF9-C661-574E-95EB-489780DC94DD}"/>
              </a:ext>
            </a:extLst>
          </p:cNvPr>
          <p:cNvCxnSpPr>
            <a:cxnSpLocks/>
            <a:stCxn id="122" idx="1"/>
            <a:endCxn id="123" idx="5"/>
          </p:cNvCxnSpPr>
          <p:nvPr/>
        </p:nvCxnSpPr>
        <p:spPr>
          <a:xfrm flipH="1">
            <a:off x="2033151"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B062A7B4-6227-0F45-8F1A-8102D17AB2BF}"/>
              </a:ext>
            </a:extLst>
          </p:cNvPr>
          <p:cNvCxnSpPr>
            <a:cxnSpLocks/>
            <a:stCxn id="123" idx="1"/>
            <a:endCxn id="137" idx="5"/>
          </p:cNvCxnSpPr>
          <p:nvPr/>
        </p:nvCxnSpPr>
        <p:spPr>
          <a:xfrm flipH="1">
            <a:off x="1069842"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26961122-A21A-5845-844D-78982ADBB796}"/>
              </a:ext>
            </a:extLst>
          </p:cNvPr>
          <p:cNvCxnSpPr>
            <a:cxnSpLocks/>
            <a:stCxn id="102" idx="4"/>
            <a:endCxn id="116" idx="0"/>
          </p:cNvCxnSpPr>
          <p:nvPr/>
        </p:nvCxnSpPr>
        <p:spPr>
          <a:xfrm>
            <a:off x="4643970"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571686B9-D57E-9745-8475-6AFE02ACC15E}"/>
              </a:ext>
            </a:extLst>
          </p:cNvPr>
          <p:cNvCxnSpPr>
            <a:cxnSpLocks/>
            <a:stCxn id="97" idx="4"/>
            <a:endCxn id="119" idx="0"/>
          </p:cNvCxnSpPr>
          <p:nvPr/>
        </p:nvCxnSpPr>
        <p:spPr>
          <a:xfrm>
            <a:off x="3680661"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01BC20AA-A93F-BD47-BE6C-50AC0ADC774C}"/>
              </a:ext>
            </a:extLst>
          </p:cNvPr>
          <p:cNvCxnSpPr>
            <a:cxnSpLocks/>
            <a:stCxn id="94" idx="4"/>
            <a:endCxn id="122" idx="0"/>
          </p:cNvCxnSpPr>
          <p:nvPr/>
        </p:nvCxnSpPr>
        <p:spPr>
          <a:xfrm>
            <a:off x="2717353"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55F5F0A7-B8D3-D941-B564-C8E09D30CB79}"/>
              </a:ext>
            </a:extLst>
          </p:cNvPr>
          <p:cNvCxnSpPr>
            <a:cxnSpLocks/>
            <a:stCxn id="93" idx="4"/>
            <a:endCxn id="123" idx="0"/>
          </p:cNvCxnSpPr>
          <p:nvPr/>
        </p:nvCxnSpPr>
        <p:spPr>
          <a:xfrm>
            <a:off x="1754044"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270650A7-CD9A-F049-B8A3-3B1B28E7C6E4}"/>
              </a:ext>
            </a:extLst>
          </p:cNvPr>
          <p:cNvCxnSpPr>
            <a:cxnSpLocks/>
            <a:stCxn id="92" idx="4"/>
            <a:endCxn id="137" idx="0"/>
          </p:cNvCxnSpPr>
          <p:nvPr/>
        </p:nvCxnSpPr>
        <p:spPr>
          <a:xfrm>
            <a:off x="790736"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8C181F0C-88A4-9C47-99E5-1ACA7B24479A}"/>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159" name="TextBox 158">
            <a:extLst>
              <a:ext uri="{FF2B5EF4-FFF2-40B4-BE49-F238E27FC236}">
                <a16:creationId xmlns:a16="http://schemas.microsoft.com/office/drawing/2014/main" id="{F05B3C68-F6E1-9A49-B826-024697078B85}"/>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Tree>
    <p:extLst>
      <p:ext uri="{BB962C8B-B14F-4D97-AF65-F5344CB8AC3E}">
        <p14:creationId xmlns:p14="http://schemas.microsoft.com/office/powerpoint/2010/main" val="389093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a:extLst>
              <a:ext uri="{FF2B5EF4-FFF2-40B4-BE49-F238E27FC236}">
                <a16:creationId xmlns:a16="http://schemas.microsoft.com/office/drawing/2014/main" id="{756A1CE7-5F1D-CF49-82DD-CCF40F8E1345}"/>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112" name="Straight Arrow Connector 111">
            <a:extLst>
              <a:ext uri="{FF2B5EF4-FFF2-40B4-BE49-F238E27FC236}">
                <a16:creationId xmlns:a16="http://schemas.microsoft.com/office/drawing/2014/main" id="{CC0A8123-EBA9-FC44-BD20-A5BE6FF0EF69}"/>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13" name="TextBox 112">
            <a:extLst>
              <a:ext uri="{FF2B5EF4-FFF2-40B4-BE49-F238E27FC236}">
                <a16:creationId xmlns:a16="http://schemas.microsoft.com/office/drawing/2014/main" id="{DF23B779-B16A-044B-A9D1-8DD97ACAAC37}"/>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115" name="Straight Arrow Connector 114">
            <a:extLst>
              <a:ext uri="{FF2B5EF4-FFF2-40B4-BE49-F238E27FC236}">
                <a16:creationId xmlns:a16="http://schemas.microsoft.com/office/drawing/2014/main" id="{8250BCB8-9D8D-9443-A0B1-FC4F7E705A98}"/>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95" name="Oval 94">
            <a:extLst>
              <a:ext uri="{FF2B5EF4-FFF2-40B4-BE49-F238E27FC236}">
                <a16:creationId xmlns:a16="http://schemas.microsoft.com/office/drawing/2014/main" id="{549B7FCE-27E1-CB4F-872E-193296B6E93C}"/>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96" name="Oval 95">
            <a:extLst>
              <a:ext uri="{FF2B5EF4-FFF2-40B4-BE49-F238E27FC236}">
                <a16:creationId xmlns:a16="http://schemas.microsoft.com/office/drawing/2014/main" id="{9DA80E13-C9D1-F446-AB69-74D820F57888}"/>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08" name="Oval 107">
            <a:extLst>
              <a:ext uri="{FF2B5EF4-FFF2-40B4-BE49-F238E27FC236}">
                <a16:creationId xmlns:a16="http://schemas.microsoft.com/office/drawing/2014/main" id="{70FC0E97-C2CE-5840-A2D6-ED8A67C67D38}"/>
              </a:ext>
            </a:extLst>
          </p:cNvPr>
          <p:cNvSpPr/>
          <p:nvPr/>
        </p:nvSpPr>
        <p:spPr>
          <a:xfrm>
            <a:off x="7310259"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09" name="Straight Arrow Connector 108">
            <a:extLst>
              <a:ext uri="{FF2B5EF4-FFF2-40B4-BE49-F238E27FC236}">
                <a16:creationId xmlns:a16="http://schemas.microsoft.com/office/drawing/2014/main" id="{41B81045-5A4F-1C48-80CE-D2C5A4607396}"/>
              </a:ext>
            </a:extLst>
          </p:cNvPr>
          <p:cNvCxnSpPr>
            <a:stCxn id="95" idx="7"/>
            <a:endCxn id="96"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37551374-7331-994B-A0E4-1993185497F7}"/>
              </a:ext>
            </a:extLst>
          </p:cNvPr>
          <p:cNvCxnSpPr>
            <a:cxnSpLocks/>
            <a:stCxn id="96" idx="7"/>
            <a:endCxn id="108" idx="3"/>
          </p:cNvCxnSpPr>
          <p:nvPr/>
        </p:nvCxnSpPr>
        <p:spPr>
          <a:xfrm flipV="1">
            <a:off x="7135342" y="3692229"/>
            <a:ext cx="215022" cy="306412"/>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18" name="Oval 117">
            <a:extLst>
              <a:ext uri="{FF2B5EF4-FFF2-40B4-BE49-F238E27FC236}">
                <a16:creationId xmlns:a16="http://schemas.microsoft.com/office/drawing/2014/main" id="{F7660F00-7F67-F141-B261-438E0FDD0F0E}"/>
              </a:ext>
            </a:extLst>
          </p:cNvPr>
          <p:cNvSpPr/>
          <p:nvPr/>
        </p:nvSpPr>
        <p:spPr>
          <a:xfrm>
            <a:off x="7399682"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nvGrpSpPr>
          <p:cNvPr id="120" name="Group 119">
            <a:extLst>
              <a:ext uri="{FF2B5EF4-FFF2-40B4-BE49-F238E27FC236}">
                <a16:creationId xmlns:a16="http://schemas.microsoft.com/office/drawing/2014/main" id="{68F2F7B2-AC54-9E4A-AA3B-51B353C3B9C7}"/>
              </a:ext>
            </a:extLst>
          </p:cNvPr>
          <p:cNvGrpSpPr/>
          <p:nvPr/>
        </p:nvGrpSpPr>
        <p:grpSpPr>
          <a:xfrm>
            <a:off x="7364590" y="3962947"/>
            <a:ext cx="355484" cy="262007"/>
            <a:chOff x="9009582" y="3595733"/>
            <a:chExt cx="355484" cy="262007"/>
          </a:xfrm>
        </p:grpSpPr>
        <p:cxnSp>
          <p:nvCxnSpPr>
            <p:cNvPr id="121" name="Straight Connector 120">
              <a:extLst>
                <a:ext uri="{FF2B5EF4-FFF2-40B4-BE49-F238E27FC236}">
                  <a16:creationId xmlns:a16="http://schemas.microsoft.com/office/drawing/2014/main" id="{C50DC18D-F1C9-7940-A1F4-BC488008098E}"/>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24" name="Straight Connector 123">
              <a:extLst>
                <a:ext uri="{FF2B5EF4-FFF2-40B4-BE49-F238E27FC236}">
                  <a16:creationId xmlns:a16="http://schemas.microsoft.com/office/drawing/2014/main" id="{A8875320-2806-EA4F-873D-98AB307391AC}"/>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25" name="Oval 124">
            <a:extLst>
              <a:ext uri="{FF2B5EF4-FFF2-40B4-BE49-F238E27FC236}">
                <a16:creationId xmlns:a16="http://schemas.microsoft.com/office/drawing/2014/main" id="{E8F28155-5E2D-EA42-ADFD-2810E8FC1C2B}"/>
              </a:ext>
            </a:extLst>
          </p:cNvPr>
          <p:cNvSpPr/>
          <p:nvPr/>
        </p:nvSpPr>
        <p:spPr>
          <a:xfrm>
            <a:off x="7898403"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126" name="Straight Arrow Connector 125">
            <a:extLst>
              <a:ext uri="{FF2B5EF4-FFF2-40B4-BE49-F238E27FC236}">
                <a16:creationId xmlns:a16="http://schemas.microsoft.com/office/drawing/2014/main" id="{9A0AA84B-73EA-3542-97BF-1B01D720672E}"/>
              </a:ext>
            </a:extLst>
          </p:cNvPr>
          <p:cNvCxnSpPr>
            <a:cxnSpLocks/>
            <a:stCxn id="108" idx="6"/>
            <a:endCxn id="125" idx="2"/>
          </p:cNvCxnSpPr>
          <p:nvPr/>
        </p:nvCxnSpPr>
        <p:spPr>
          <a:xfrm>
            <a:off x="7584111" y="3595408"/>
            <a:ext cx="31429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27" name="Oval 126">
            <a:extLst>
              <a:ext uri="{FF2B5EF4-FFF2-40B4-BE49-F238E27FC236}">
                <a16:creationId xmlns:a16="http://schemas.microsoft.com/office/drawing/2014/main" id="{8AB6C033-1063-E24D-B358-1B1036E58846}"/>
              </a:ext>
            </a:extLst>
          </p:cNvPr>
          <p:cNvSpPr/>
          <p:nvPr/>
        </p:nvSpPr>
        <p:spPr>
          <a:xfrm>
            <a:off x="7979761" y="3964220"/>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nvGrpSpPr>
          <p:cNvPr id="128" name="Group 127">
            <a:extLst>
              <a:ext uri="{FF2B5EF4-FFF2-40B4-BE49-F238E27FC236}">
                <a16:creationId xmlns:a16="http://schemas.microsoft.com/office/drawing/2014/main" id="{C8F7B50A-E9CB-1440-A61E-ECCA83311C32}"/>
              </a:ext>
            </a:extLst>
          </p:cNvPr>
          <p:cNvGrpSpPr/>
          <p:nvPr/>
        </p:nvGrpSpPr>
        <p:grpSpPr>
          <a:xfrm>
            <a:off x="7951887" y="3955513"/>
            <a:ext cx="355484" cy="262007"/>
            <a:chOff x="9009582" y="3595733"/>
            <a:chExt cx="355484" cy="262007"/>
          </a:xfrm>
        </p:grpSpPr>
        <p:cxnSp>
          <p:nvCxnSpPr>
            <p:cNvPr id="129" name="Straight Connector 128">
              <a:extLst>
                <a:ext uri="{FF2B5EF4-FFF2-40B4-BE49-F238E27FC236}">
                  <a16:creationId xmlns:a16="http://schemas.microsoft.com/office/drawing/2014/main" id="{61A6102D-C13A-274B-A175-7E3AC770A470}"/>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0" name="Straight Connector 129">
              <a:extLst>
                <a:ext uri="{FF2B5EF4-FFF2-40B4-BE49-F238E27FC236}">
                  <a16:creationId xmlns:a16="http://schemas.microsoft.com/office/drawing/2014/main" id="{C4BBF588-CB9F-D243-B731-A2942E9D515F}"/>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31" name="Oval 130">
            <a:extLst>
              <a:ext uri="{FF2B5EF4-FFF2-40B4-BE49-F238E27FC236}">
                <a16:creationId xmlns:a16="http://schemas.microsoft.com/office/drawing/2014/main" id="{A7B40599-47E2-C246-BABE-A2D8AC9F8225}"/>
              </a:ext>
            </a:extLst>
          </p:cNvPr>
          <p:cNvSpPr/>
          <p:nvPr/>
        </p:nvSpPr>
        <p:spPr>
          <a:xfrm>
            <a:off x="8478267"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132" name="Straight Arrow Connector 131">
            <a:extLst>
              <a:ext uri="{FF2B5EF4-FFF2-40B4-BE49-F238E27FC236}">
                <a16:creationId xmlns:a16="http://schemas.microsoft.com/office/drawing/2014/main" id="{6E688E44-DF47-6341-80EE-8DF7576683B8}"/>
              </a:ext>
            </a:extLst>
          </p:cNvPr>
          <p:cNvCxnSpPr>
            <a:cxnSpLocks/>
            <a:stCxn id="125" idx="6"/>
            <a:endCxn id="131" idx="2"/>
          </p:cNvCxnSpPr>
          <p:nvPr/>
        </p:nvCxnSpPr>
        <p:spPr>
          <a:xfrm>
            <a:off x="8172255" y="3595408"/>
            <a:ext cx="30601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33" name="Oval 132">
            <a:extLst>
              <a:ext uri="{FF2B5EF4-FFF2-40B4-BE49-F238E27FC236}">
                <a16:creationId xmlns:a16="http://schemas.microsoft.com/office/drawing/2014/main" id="{1C10885C-2DCB-5C48-A77D-0479703AE4B7}"/>
              </a:ext>
            </a:extLst>
          </p:cNvPr>
          <p:cNvSpPr/>
          <p:nvPr/>
        </p:nvSpPr>
        <p:spPr>
          <a:xfrm>
            <a:off x="8555475" y="3951048"/>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nvGrpSpPr>
          <p:cNvPr id="134" name="Group 133">
            <a:extLst>
              <a:ext uri="{FF2B5EF4-FFF2-40B4-BE49-F238E27FC236}">
                <a16:creationId xmlns:a16="http://schemas.microsoft.com/office/drawing/2014/main" id="{847AB1EA-95A4-A342-8889-41A73D0E77E5}"/>
              </a:ext>
            </a:extLst>
          </p:cNvPr>
          <p:cNvGrpSpPr/>
          <p:nvPr/>
        </p:nvGrpSpPr>
        <p:grpSpPr>
          <a:xfrm>
            <a:off x="8532683" y="3948119"/>
            <a:ext cx="355484" cy="262007"/>
            <a:chOff x="9009582" y="3595733"/>
            <a:chExt cx="355484" cy="262007"/>
          </a:xfrm>
        </p:grpSpPr>
        <p:cxnSp>
          <p:nvCxnSpPr>
            <p:cNvPr id="135" name="Straight Connector 134">
              <a:extLst>
                <a:ext uri="{FF2B5EF4-FFF2-40B4-BE49-F238E27FC236}">
                  <a16:creationId xmlns:a16="http://schemas.microsoft.com/office/drawing/2014/main" id="{606DCAAA-AB14-724B-ABCB-5C9A90D2FA2A}"/>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6" name="Straight Connector 135">
              <a:extLst>
                <a:ext uri="{FF2B5EF4-FFF2-40B4-BE49-F238E27FC236}">
                  <a16:creationId xmlns:a16="http://schemas.microsoft.com/office/drawing/2014/main" id="{25403056-1319-E144-8927-00B3317AB309}"/>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38" name="Regular Pentagon 137">
            <a:extLst>
              <a:ext uri="{FF2B5EF4-FFF2-40B4-BE49-F238E27FC236}">
                <a16:creationId xmlns:a16="http://schemas.microsoft.com/office/drawing/2014/main" id="{C787C933-2AD1-534A-89DE-AD2D5AA9E8FA}"/>
              </a:ext>
            </a:extLst>
          </p:cNvPr>
          <p:cNvSpPr/>
          <p:nvPr/>
        </p:nvSpPr>
        <p:spPr>
          <a:xfrm>
            <a:off x="9025735" y="3462656"/>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143" name="Regular Pentagon 142">
            <a:extLst>
              <a:ext uri="{FF2B5EF4-FFF2-40B4-BE49-F238E27FC236}">
                <a16:creationId xmlns:a16="http://schemas.microsoft.com/office/drawing/2014/main" id="{47F93583-85AA-6E42-A4FD-B81ACA48011C}"/>
              </a:ext>
            </a:extLst>
          </p:cNvPr>
          <p:cNvSpPr/>
          <p:nvPr/>
        </p:nvSpPr>
        <p:spPr>
          <a:xfrm>
            <a:off x="9610242" y="3448953"/>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144" name="Straight Arrow Connector 143">
            <a:extLst>
              <a:ext uri="{FF2B5EF4-FFF2-40B4-BE49-F238E27FC236}">
                <a16:creationId xmlns:a16="http://schemas.microsoft.com/office/drawing/2014/main" id="{09428FBF-A771-8B45-94D2-07C5948FCD88}"/>
              </a:ext>
            </a:extLst>
          </p:cNvPr>
          <p:cNvCxnSpPr>
            <a:cxnSpLocks/>
          </p:cNvCxnSpPr>
          <p:nvPr/>
        </p:nvCxnSpPr>
        <p:spPr>
          <a:xfrm flipV="1">
            <a:off x="9366026" y="3596165"/>
            <a:ext cx="244216" cy="6975"/>
          </a:xfrm>
          <a:prstGeom prst="straightConnector1">
            <a:avLst/>
          </a:prstGeom>
          <a:ln>
            <a:solidFill>
              <a:schemeClr val="accent6"/>
            </a:solidFill>
            <a:tailEnd type="triangle"/>
          </a:ln>
        </p:spPr>
        <p:style>
          <a:lnRef idx="3">
            <a:schemeClr val="accent6"/>
          </a:lnRef>
          <a:fillRef idx="0">
            <a:schemeClr val="accent6"/>
          </a:fillRef>
          <a:effectRef idx="2">
            <a:schemeClr val="accent6"/>
          </a:effectRef>
          <a:fontRef idx="minor">
            <a:schemeClr val="tx1"/>
          </a:fontRef>
        </p:style>
      </p:cxnSp>
      <p:cxnSp>
        <p:nvCxnSpPr>
          <p:cNvPr id="176" name="Straight Arrow Connector 175">
            <a:extLst>
              <a:ext uri="{FF2B5EF4-FFF2-40B4-BE49-F238E27FC236}">
                <a16:creationId xmlns:a16="http://schemas.microsoft.com/office/drawing/2014/main" id="{A0C6F2F1-6DAD-2142-A0E6-BF0B7A853326}"/>
              </a:ext>
            </a:extLst>
          </p:cNvPr>
          <p:cNvCxnSpPr>
            <a:cxnSpLocks/>
          </p:cNvCxnSpPr>
          <p:nvPr/>
        </p:nvCxnSpPr>
        <p:spPr>
          <a:xfrm>
            <a:off x="8728308" y="3595408"/>
            <a:ext cx="30601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177" name="Curved Connector 176">
            <a:extLst>
              <a:ext uri="{FF2B5EF4-FFF2-40B4-BE49-F238E27FC236}">
                <a16:creationId xmlns:a16="http://schemas.microsoft.com/office/drawing/2014/main" id="{43BEFD28-DA69-1946-89E4-AB001906A89F}"/>
              </a:ext>
            </a:extLst>
          </p:cNvPr>
          <p:cNvCxnSpPr>
            <a:cxnSpLocks/>
            <a:stCxn id="125" idx="0"/>
            <a:endCxn id="143" idx="0"/>
          </p:cNvCxnSpPr>
          <p:nvPr/>
        </p:nvCxnSpPr>
        <p:spPr>
          <a:xfrm rot="5400000" flipH="1" flipV="1">
            <a:off x="8902924" y="2581359"/>
            <a:ext cx="9529" cy="1744719"/>
          </a:xfrm>
          <a:prstGeom prst="curvedConnector3">
            <a:avLst>
              <a:gd name="adj1" fmla="val 249899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C3B7C83A-07F5-BD46-9BB3-BE5FC1D6A1A1}"/>
              </a:ext>
            </a:extLst>
          </p:cNvPr>
          <p:cNvSpPr txBox="1"/>
          <p:nvPr/>
        </p:nvSpPr>
        <p:spPr>
          <a:xfrm>
            <a:off x="421584" y="5365312"/>
            <a:ext cx="6236003" cy="58477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can we use less memory?</a:t>
            </a:r>
          </a:p>
        </p:txBody>
      </p:sp>
      <p:sp>
        <p:nvSpPr>
          <p:cNvPr id="179" name="TextBox 178">
            <a:extLst>
              <a:ext uri="{FF2B5EF4-FFF2-40B4-BE49-F238E27FC236}">
                <a16:creationId xmlns:a16="http://schemas.microsoft.com/office/drawing/2014/main" id="{D63BCF31-79D0-E54B-86CD-4B98F2050C54}"/>
              </a:ext>
            </a:extLst>
          </p:cNvPr>
          <p:cNvSpPr txBox="1"/>
          <p:nvPr/>
        </p:nvSpPr>
        <p:spPr>
          <a:xfrm>
            <a:off x="571495" y="5830580"/>
            <a:ext cx="4749011" cy="58477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B0068"/>
                </a:solidFill>
                <a:effectLst/>
                <a:uLnTx/>
                <a:uFillTx/>
                <a:latin typeface="Helvetica Neue" panose="02000503000000020004" pitchFamily="2" charset="0"/>
                <a:ea typeface="Helvetica Neue" panose="02000503000000020004" pitchFamily="2" charset="0"/>
                <a:cs typeface="Helvetica Neue" panose="02000503000000020004" pitchFamily="2" charset="0"/>
              </a:rPr>
              <a:t>Free early &amp; recompute</a:t>
            </a:r>
          </a:p>
        </p:txBody>
      </p:sp>
      <p:sp>
        <p:nvSpPr>
          <p:cNvPr id="98" name="Rectangle 97">
            <a:extLst>
              <a:ext uri="{FF2B5EF4-FFF2-40B4-BE49-F238E27FC236}">
                <a16:creationId xmlns:a16="http://schemas.microsoft.com/office/drawing/2014/main" id="{6F9FBEA6-E0C3-F041-A280-72D7029FBC52}"/>
              </a:ext>
            </a:extLst>
          </p:cNvPr>
          <p:cNvSpPr/>
          <p:nvPr/>
        </p:nvSpPr>
        <p:spPr>
          <a:xfrm>
            <a:off x="328592" y="231627"/>
            <a:ext cx="821955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t>
            </a:r>
            <a:r>
              <a:rPr kumimoji="0" lang="en-US" sz="2400" b="0" i="0" u="none" strike="noStrike" kern="1200" cap="none" spc="0" normalizeH="0" baseline="0" noProof="0" dirty="0">
                <a:ln>
                  <a:noFill/>
                </a:ln>
                <a:solidFill>
                  <a:prstClr val="black"/>
                </a:solidFill>
                <a:effectLst/>
                <a:highlight>
                  <a:srgbClr val="FFFF00"/>
                </a:highlight>
                <a:uLnTx/>
                <a:uFillTx/>
                <a:latin typeface="Helvetica Neue" panose="02000503000000020004" pitchFamily="2" charset="0"/>
                <a:ea typeface="Helvetica Neue" panose="02000503000000020004" pitchFamily="2" charset="0"/>
                <a:cs typeface="Helvetica Neue" panose="02000503000000020004" pitchFamily="2" charset="0"/>
              </a:rPr>
              <a:t>all layers</a:t>
            </a:r>
            <a:endPar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3B2D5FF8-9031-0146-9141-4DCCEA8E22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0" name="Straight Connector 99">
            <a:extLst>
              <a:ext uri="{FF2B5EF4-FFF2-40B4-BE49-F238E27FC236}">
                <a16:creationId xmlns:a16="http://schemas.microsoft.com/office/drawing/2014/main" id="{A539E650-7C73-2C49-99E7-D7F6646F5370}"/>
              </a:ext>
            </a:extLst>
          </p:cNvPr>
          <p:cNvCxnSpPr/>
          <p:nvPr/>
        </p:nvCxnSpPr>
        <p:spPr>
          <a:xfrm>
            <a:off x="6375222" y="1928578"/>
            <a:ext cx="4880782" cy="0"/>
          </a:xfrm>
          <a:prstGeom prst="line">
            <a:avLst/>
          </a:prstGeom>
          <a:ln w="2857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1" name="TextBox 100">
            <a:extLst>
              <a:ext uri="{FF2B5EF4-FFF2-40B4-BE49-F238E27FC236}">
                <a16:creationId xmlns:a16="http://schemas.microsoft.com/office/drawing/2014/main" id="{1B006486-B77D-3E47-B718-8851567A8803}"/>
              </a:ext>
            </a:extLst>
          </p:cNvPr>
          <p:cNvSpPr txBox="1"/>
          <p:nvPr/>
        </p:nvSpPr>
        <p:spPr>
          <a:xfrm>
            <a:off x="6419790" y="1559246"/>
            <a:ext cx="3492303"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Peak RAM (no </a:t>
            </a:r>
            <a:r>
              <a:rPr kumimoji="0" lang="en-US" sz="1800" b="1" i="0" u="none" strike="noStrike" kern="1200" cap="none" spc="0" normalizeH="0" baseline="0" noProof="0" dirty="0" err="1">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recomputation</a:t>
            </a: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90" name="Straight Arrow Connector 89">
            <a:extLst>
              <a:ext uri="{FF2B5EF4-FFF2-40B4-BE49-F238E27FC236}">
                <a16:creationId xmlns:a16="http://schemas.microsoft.com/office/drawing/2014/main" id="{2650CAD1-C86D-294A-8C96-BE5877E7002E}"/>
              </a:ext>
            </a:extLst>
          </p:cNvPr>
          <p:cNvCxnSpPr>
            <a:cxnSpLocks/>
            <a:stCxn id="102" idx="6"/>
            <a:endCxn id="139" idx="1"/>
          </p:cNvCxnSpPr>
          <p:nvPr/>
        </p:nvCxnSpPr>
        <p:spPr>
          <a:xfrm>
            <a:off x="4908540" y="2812819"/>
            <a:ext cx="412415" cy="491486"/>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8D95AADC-2E07-CE45-AADE-6FF536C433EC}"/>
              </a:ext>
            </a:extLst>
          </p:cNvPr>
          <p:cNvCxnSpPr>
            <a:cxnSpLocks/>
            <a:stCxn id="139" idx="1"/>
            <a:endCxn id="116" idx="5"/>
          </p:cNvCxnSpPr>
          <p:nvPr/>
        </p:nvCxnSpPr>
        <p:spPr>
          <a:xfrm flipH="1">
            <a:off x="4923076" y="3304305"/>
            <a:ext cx="397879" cy="266171"/>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0D3CC92F-BC7E-724B-8153-48FCE800DD05}"/>
              </a:ext>
            </a:extLst>
          </p:cNvPr>
          <p:cNvSpPr/>
          <p:nvPr/>
        </p:nvSpPr>
        <p:spPr>
          <a:xfrm>
            <a:off x="526165"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93" name="!!B">
            <a:extLst>
              <a:ext uri="{FF2B5EF4-FFF2-40B4-BE49-F238E27FC236}">
                <a16:creationId xmlns:a16="http://schemas.microsoft.com/office/drawing/2014/main" id="{09D47BF0-6A26-E643-8A6F-201C7293F3BC}"/>
              </a:ext>
            </a:extLst>
          </p:cNvPr>
          <p:cNvSpPr/>
          <p:nvPr/>
        </p:nvSpPr>
        <p:spPr>
          <a:xfrm>
            <a:off x="1489473"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94" name="!!C">
            <a:extLst>
              <a:ext uri="{FF2B5EF4-FFF2-40B4-BE49-F238E27FC236}">
                <a16:creationId xmlns:a16="http://schemas.microsoft.com/office/drawing/2014/main" id="{B72B013A-D473-5C47-8BBC-FB032C6A7DFA}"/>
              </a:ext>
            </a:extLst>
          </p:cNvPr>
          <p:cNvSpPr/>
          <p:nvPr/>
        </p:nvSpPr>
        <p:spPr>
          <a:xfrm>
            <a:off x="2452782"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97" name="!!D">
            <a:extLst>
              <a:ext uri="{FF2B5EF4-FFF2-40B4-BE49-F238E27FC236}">
                <a16:creationId xmlns:a16="http://schemas.microsoft.com/office/drawing/2014/main" id="{EDEFD941-EF92-D048-9B7E-51909A8AC52C}"/>
              </a:ext>
            </a:extLst>
          </p:cNvPr>
          <p:cNvSpPr/>
          <p:nvPr/>
        </p:nvSpPr>
        <p:spPr>
          <a:xfrm>
            <a:off x="3416091"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02" name="!!E">
            <a:extLst>
              <a:ext uri="{FF2B5EF4-FFF2-40B4-BE49-F238E27FC236}">
                <a16:creationId xmlns:a16="http://schemas.microsoft.com/office/drawing/2014/main" id="{3CBC1D36-B555-3245-805A-8138380FDC4B}"/>
              </a:ext>
            </a:extLst>
          </p:cNvPr>
          <p:cNvSpPr/>
          <p:nvPr/>
        </p:nvSpPr>
        <p:spPr>
          <a:xfrm>
            <a:off x="4379399"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03" name="Straight Arrow Connector 102">
            <a:extLst>
              <a:ext uri="{FF2B5EF4-FFF2-40B4-BE49-F238E27FC236}">
                <a16:creationId xmlns:a16="http://schemas.microsoft.com/office/drawing/2014/main" id="{4AFCD550-E2E1-1A4A-9BC5-757D8FE1C731}"/>
              </a:ext>
            </a:extLst>
          </p:cNvPr>
          <p:cNvCxnSpPr>
            <a:stCxn id="92" idx="6"/>
            <a:endCxn id="93" idx="2"/>
          </p:cNvCxnSpPr>
          <p:nvPr/>
        </p:nvCxnSpPr>
        <p:spPr>
          <a:xfrm>
            <a:off x="1055306"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CAF071ED-3155-E942-8D65-1F1A02CC48CC}"/>
              </a:ext>
            </a:extLst>
          </p:cNvPr>
          <p:cNvCxnSpPr>
            <a:cxnSpLocks/>
            <a:stCxn id="93" idx="6"/>
            <a:endCxn id="94" idx="2"/>
          </p:cNvCxnSpPr>
          <p:nvPr/>
        </p:nvCxnSpPr>
        <p:spPr>
          <a:xfrm>
            <a:off x="2018615"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2CEE94E5-59B4-4048-9005-648DE07B899B}"/>
              </a:ext>
            </a:extLst>
          </p:cNvPr>
          <p:cNvCxnSpPr>
            <a:cxnSpLocks/>
            <a:stCxn id="94" idx="6"/>
            <a:endCxn id="97" idx="2"/>
          </p:cNvCxnSpPr>
          <p:nvPr/>
        </p:nvCxnSpPr>
        <p:spPr>
          <a:xfrm>
            <a:off x="2981924"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68B3CF2D-FE27-804E-A95C-616D08DF38D2}"/>
              </a:ext>
            </a:extLst>
          </p:cNvPr>
          <p:cNvCxnSpPr>
            <a:cxnSpLocks/>
            <a:stCxn id="97" idx="6"/>
            <a:endCxn id="102" idx="2"/>
          </p:cNvCxnSpPr>
          <p:nvPr/>
        </p:nvCxnSpPr>
        <p:spPr>
          <a:xfrm>
            <a:off x="3945232"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E28D751D-6DAA-0B4B-9209-4999B9D6AAD7}"/>
              </a:ext>
            </a:extLst>
          </p:cNvPr>
          <p:cNvCxnSpPr>
            <a:cxnSpLocks/>
            <a:endCxn id="92" idx="2"/>
          </p:cNvCxnSpPr>
          <p:nvPr/>
        </p:nvCxnSpPr>
        <p:spPr>
          <a:xfrm>
            <a:off x="186972" y="2812819"/>
            <a:ext cx="339193"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C15F971B-3AD0-AE40-BCC4-14A666D32B89}"/>
              </a:ext>
            </a:extLst>
          </p:cNvPr>
          <p:cNvCxnSpPr>
            <a:cxnSpLocks/>
            <a:stCxn id="102" idx="6"/>
            <a:endCxn id="114" idx="1"/>
          </p:cNvCxnSpPr>
          <p:nvPr/>
        </p:nvCxnSpPr>
        <p:spPr>
          <a:xfrm>
            <a:off x="4908540" y="2812819"/>
            <a:ext cx="290091" cy="22367"/>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594F031F-0C4E-7844-89CA-C18295D11E5F}"/>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116" name="Regular Pentagon 115">
            <a:extLst>
              <a:ext uri="{FF2B5EF4-FFF2-40B4-BE49-F238E27FC236}">
                <a16:creationId xmlns:a16="http://schemas.microsoft.com/office/drawing/2014/main" id="{3D326D1C-0845-2E46-A246-9E80CB6C9BA6}"/>
              </a:ext>
            </a:extLst>
          </p:cNvPr>
          <p:cNvSpPr/>
          <p:nvPr/>
        </p:nvSpPr>
        <p:spPr>
          <a:xfrm>
            <a:off x="4364862"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119" name="Regular Pentagon 118">
            <a:extLst>
              <a:ext uri="{FF2B5EF4-FFF2-40B4-BE49-F238E27FC236}">
                <a16:creationId xmlns:a16="http://schemas.microsoft.com/office/drawing/2014/main" id="{3B91C0B7-4221-2C4A-974E-13D751FF89FD}"/>
              </a:ext>
            </a:extLst>
          </p:cNvPr>
          <p:cNvSpPr/>
          <p:nvPr/>
        </p:nvSpPr>
        <p:spPr>
          <a:xfrm>
            <a:off x="3401554"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22" name="Regular Pentagon 121">
            <a:extLst>
              <a:ext uri="{FF2B5EF4-FFF2-40B4-BE49-F238E27FC236}">
                <a16:creationId xmlns:a16="http://schemas.microsoft.com/office/drawing/2014/main" id="{EA6FC584-FA7A-D74E-B7B9-7079E40EE6A9}"/>
              </a:ext>
            </a:extLst>
          </p:cNvPr>
          <p:cNvSpPr/>
          <p:nvPr/>
        </p:nvSpPr>
        <p:spPr>
          <a:xfrm>
            <a:off x="2438245"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23" name="Regular Pentagon 122">
            <a:extLst>
              <a:ext uri="{FF2B5EF4-FFF2-40B4-BE49-F238E27FC236}">
                <a16:creationId xmlns:a16="http://schemas.microsoft.com/office/drawing/2014/main" id="{44C7E786-A891-1C4E-B0FE-348B9F96D087}"/>
              </a:ext>
            </a:extLst>
          </p:cNvPr>
          <p:cNvSpPr/>
          <p:nvPr/>
        </p:nvSpPr>
        <p:spPr>
          <a:xfrm>
            <a:off x="1474936"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37" name="Regular Pentagon 136">
            <a:extLst>
              <a:ext uri="{FF2B5EF4-FFF2-40B4-BE49-F238E27FC236}">
                <a16:creationId xmlns:a16="http://schemas.microsoft.com/office/drawing/2014/main" id="{4F942B0C-600F-2642-837E-944AA15F8128}"/>
              </a:ext>
            </a:extLst>
          </p:cNvPr>
          <p:cNvSpPr/>
          <p:nvPr/>
        </p:nvSpPr>
        <p:spPr>
          <a:xfrm>
            <a:off x="511628"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39" name="Rectangle 138">
            <a:extLst>
              <a:ext uri="{FF2B5EF4-FFF2-40B4-BE49-F238E27FC236}">
                <a16:creationId xmlns:a16="http://schemas.microsoft.com/office/drawing/2014/main" id="{EDA8FC92-063F-0B43-B605-81A97AE0BABB}"/>
              </a:ext>
            </a:extLst>
          </p:cNvPr>
          <p:cNvSpPr/>
          <p:nvPr/>
        </p:nvSpPr>
        <p:spPr>
          <a:xfrm>
            <a:off x="5320955" y="3190594"/>
            <a:ext cx="565424" cy="22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140" name="Straight Arrow Connector 139">
            <a:extLst>
              <a:ext uri="{FF2B5EF4-FFF2-40B4-BE49-F238E27FC236}">
                <a16:creationId xmlns:a16="http://schemas.microsoft.com/office/drawing/2014/main" id="{A54A1A28-8811-C848-A5B1-53835FBC55F4}"/>
              </a:ext>
            </a:extLst>
          </p:cNvPr>
          <p:cNvCxnSpPr>
            <a:cxnSpLocks/>
            <a:stCxn id="116" idx="1"/>
            <a:endCxn id="119" idx="5"/>
          </p:cNvCxnSpPr>
          <p:nvPr/>
        </p:nvCxnSpPr>
        <p:spPr>
          <a:xfrm flipH="1">
            <a:off x="3959767"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1C90FD39-00A4-294A-8932-12D64A58AE16}"/>
              </a:ext>
            </a:extLst>
          </p:cNvPr>
          <p:cNvCxnSpPr>
            <a:cxnSpLocks/>
            <a:stCxn id="119" idx="1"/>
            <a:endCxn id="122" idx="5"/>
          </p:cNvCxnSpPr>
          <p:nvPr/>
        </p:nvCxnSpPr>
        <p:spPr>
          <a:xfrm flipH="1">
            <a:off x="2996459"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CF391BF9-C661-574E-95EB-489780DC94DD}"/>
              </a:ext>
            </a:extLst>
          </p:cNvPr>
          <p:cNvCxnSpPr>
            <a:cxnSpLocks/>
            <a:stCxn id="122" idx="1"/>
            <a:endCxn id="123" idx="5"/>
          </p:cNvCxnSpPr>
          <p:nvPr/>
        </p:nvCxnSpPr>
        <p:spPr>
          <a:xfrm flipH="1">
            <a:off x="2033151"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B062A7B4-6227-0F45-8F1A-8102D17AB2BF}"/>
              </a:ext>
            </a:extLst>
          </p:cNvPr>
          <p:cNvCxnSpPr>
            <a:cxnSpLocks/>
            <a:stCxn id="123" idx="1"/>
            <a:endCxn id="137" idx="5"/>
          </p:cNvCxnSpPr>
          <p:nvPr/>
        </p:nvCxnSpPr>
        <p:spPr>
          <a:xfrm flipH="1">
            <a:off x="1069842"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26961122-A21A-5845-844D-78982ADBB796}"/>
              </a:ext>
            </a:extLst>
          </p:cNvPr>
          <p:cNvCxnSpPr>
            <a:cxnSpLocks/>
            <a:stCxn id="102" idx="4"/>
            <a:endCxn id="116" idx="0"/>
          </p:cNvCxnSpPr>
          <p:nvPr/>
        </p:nvCxnSpPr>
        <p:spPr>
          <a:xfrm>
            <a:off x="4643970"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571686B9-D57E-9745-8475-6AFE02ACC15E}"/>
              </a:ext>
            </a:extLst>
          </p:cNvPr>
          <p:cNvCxnSpPr>
            <a:cxnSpLocks/>
            <a:stCxn id="97" idx="4"/>
            <a:endCxn id="119" idx="0"/>
          </p:cNvCxnSpPr>
          <p:nvPr/>
        </p:nvCxnSpPr>
        <p:spPr>
          <a:xfrm>
            <a:off x="3680661"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01BC20AA-A93F-BD47-BE6C-50AC0ADC774C}"/>
              </a:ext>
            </a:extLst>
          </p:cNvPr>
          <p:cNvCxnSpPr>
            <a:cxnSpLocks/>
            <a:stCxn id="94" idx="4"/>
            <a:endCxn id="122" idx="0"/>
          </p:cNvCxnSpPr>
          <p:nvPr/>
        </p:nvCxnSpPr>
        <p:spPr>
          <a:xfrm>
            <a:off x="2717353"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55F5F0A7-B8D3-D941-B564-C8E09D30CB79}"/>
              </a:ext>
            </a:extLst>
          </p:cNvPr>
          <p:cNvCxnSpPr>
            <a:cxnSpLocks/>
            <a:stCxn id="93" idx="4"/>
            <a:endCxn id="123" idx="0"/>
          </p:cNvCxnSpPr>
          <p:nvPr/>
        </p:nvCxnSpPr>
        <p:spPr>
          <a:xfrm>
            <a:off x="1754044"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270650A7-CD9A-F049-B8A3-3B1B28E7C6E4}"/>
              </a:ext>
            </a:extLst>
          </p:cNvPr>
          <p:cNvCxnSpPr>
            <a:cxnSpLocks/>
            <a:stCxn id="92" idx="4"/>
            <a:endCxn id="137" idx="0"/>
          </p:cNvCxnSpPr>
          <p:nvPr/>
        </p:nvCxnSpPr>
        <p:spPr>
          <a:xfrm>
            <a:off x="790736"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8C181F0C-88A4-9C47-99E5-1ACA7B24479A}"/>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159" name="TextBox 158">
            <a:extLst>
              <a:ext uri="{FF2B5EF4-FFF2-40B4-BE49-F238E27FC236}">
                <a16:creationId xmlns:a16="http://schemas.microsoft.com/office/drawing/2014/main" id="{F05B3C68-F6E1-9A49-B826-024697078B85}"/>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Tree>
    <p:extLst>
      <p:ext uri="{BB962C8B-B14F-4D97-AF65-F5344CB8AC3E}">
        <p14:creationId xmlns:p14="http://schemas.microsoft.com/office/powerpoint/2010/main" val="76810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10">
            <a:extLst>
              <a:ext uri="{FF2B5EF4-FFF2-40B4-BE49-F238E27FC236}">
                <a16:creationId xmlns:a16="http://schemas.microsoft.com/office/drawing/2014/main" id="{756A1CE7-5F1D-CF49-82DD-CCF40F8E1345}"/>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112" name="Straight Arrow Connector 111">
            <a:extLst>
              <a:ext uri="{FF2B5EF4-FFF2-40B4-BE49-F238E27FC236}">
                <a16:creationId xmlns:a16="http://schemas.microsoft.com/office/drawing/2014/main" id="{CC0A8123-EBA9-FC44-BD20-A5BE6FF0EF69}"/>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13" name="TextBox 112">
            <a:extLst>
              <a:ext uri="{FF2B5EF4-FFF2-40B4-BE49-F238E27FC236}">
                <a16:creationId xmlns:a16="http://schemas.microsoft.com/office/drawing/2014/main" id="{DF23B779-B16A-044B-A9D1-8DD97ACAAC37}"/>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115" name="Straight Arrow Connector 114">
            <a:extLst>
              <a:ext uri="{FF2B5EF4-FFF2-40B4-BE49-F238E27FC236}">
                <a16:creationId xmlns:a16="http://schemas.microsoft.com/office/drawing/2014/main" id="{8250BCB8-9D8D-9443-A0B1-FC4F7E705A98}"/>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95" name="Oval 94">
            <a:extLst>
              <a:ext uri="{FF2B5EF4-FFF2-40B4-BE49-F238E27FC236}">
                <a16:creationId xmlns:a16="http://schemas.microsoft.com/office/drawing/2014/main" id="{549B7FCE-27E1-CB4F-872E-193296B6E93C}"/>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96" name="Oval 95">
            <a:extLst>
              <a:ext uri="{FF2B5EF4-FFF2-40B4-BE49-F238E27FC236}">
                <a16:creationId xmlns:a16="http://schemas.microsoft.com/office/drawing/2014/main" id="{9DA80E13-C9D1-F446-AB69-74D820F57888}"/>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08" name="Oval 107">
            <a:extLst>
              <a:ext uri="{FF2B5EF4-FFF2-40B4-BE49-F238E27FC236}">
                <a16:creationId xmlns:a16="http://schemas.microsoft.com/office/drawing/2014/main" id="{70FC0E97-C2CE-5840-A2D6-ED8A67C67D38}"/>
              </a:ext>
            </a:extLst>
          </p:cNvPr>
          <p:cNvSpPr/>
          <p:nvPr/>
        </p:nvSpPr>
        <p:spPr>
          <a:xfrm>
            <a:off x="7310259"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09" name="Straight Arrow Connector 108">
            <a:extLst>
              <a:ext uri="{FF2B5EF4-FFF2-40B4-BE49-F238E27FC236}">
                <a16:creationId xmlns:a16="http://schemas.microsoft.com/office/drawing/2014/main" id="{41B81045-5A4F-1C48-80CE-D2C5A4607396}"/>
              </a:ext>
            </a:extLst>
          </p:cNvPr>
          <p:cNvCxnSpPr>
            <a:stCxn id="95" idx="7"/>
            <a:endCxn id="96"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37551374-7331-994B-A0E4-1993185497F7}"/>
              </a:ext>
            </a:extLst>
          </p:cNvPr>
          <p:cNvCxnSpPr>
            <a:cxnSpLocks/>
            <a:stCxn id="96" idx="7"/>
            <a:endCxn id="108" idx="3"/>
          </p:cNvCxnSpPr>
          <p:nvPr/>
        </p:nvCxnSpPr>
        <p:spPr>
          <a:xfrm flipV="1">
            <a:off x="7135342" y="3692229"/>
            <a:ext cx="215022" cy="306412"/>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18" name="Oval 117">
            <a:extLst>
              <a:ext uri="{FF2B5EF4-FFF2-40B4-BE49-F238E27FC236}">
                <a16:creationId xmlns:a16="http://schemas.microsoft.com/office/drawing/2014/main" id="{F7660F00-7F67-F141-B261-438E0FDD0F0E}"/>
              </a:ext>
            </a:extLst>
          </p:cNvPr>
          <p:cNvSpPr/>
          <p:nvPr/>
        </p:nvSpPr>
        <p:spPr>
          <a:xfrm>
            <a:off x="7399682"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nvGrpSpPr>
          <p:cNvPr id="120" name="Group 119">
            <a:extLst>
              <a:ext uri="{FF2B5EF4-FFF2-40B4-BE49-F238E27FC236}">
                <a16:creationId xmlns:a16="http://schemas.microsoft.com/office/drawing/2014/main" id="{68F2F7B2-AC54-9E4A-AA3B-51B353C3B9C7}"/>
              </a:ext>
            </a:extLst>
          </p:cNvPr>
          <p:cNvGrpSpPr/>
          <p:nvPr/>
        </p:nvGrpSpPr>
        <p:grpSpPr>
          <a:xfrm>
            <a:off x="7364590" y="3962947"/>
            <a:ext cx="355484" cy="262007"/>
            <a:chOff x="9009582" y="3595733"/>
            <a:chExt cx="355484" cy="262007"/>
          </a:xfrm>
        </p:grpSpPr>
        <p:cxnSp>
          <p:nvCxnSpPr>
            <p:cNvPr id="121" name="Straight Connector 120">
              <a:extLst>
                <a:ext uri="{FF2B5EF4-FFF2-40B4-BE49-F238E27FC236}">
                  <a16:creationId xmlns:a16="http://schemas.microsoft.com/office/drawing/2014/main" id="{C50DC18D-F1C9-7940-A1F4-BC488008098E}"/>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24" name="Straight Connector 123">
              <a:extLst>
                <a:ext uri="{FF2B5EF4-FFF2-40B4-BE49-F238E27FC236}">
                  <a16:creationId xmlns:a16="http://schemas.microsoft.com/office/drawing/2014/main" id="{A8875320-2806-EA4F-873D-98AB307391AC}"/>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25" name="Oval 124">
            <a:extLst>
              <a:ext uri="{FF2B5EF4-FFF2-40B4-BE49-F238E27FC236}">
                <a16:creationId xmlns:a16="http://schemas.microsoft.com/office/drawing/2014/main" id="{E8F28155-5E2D-EA42-ADFD-2810E8FC1C2B}"/>
              </a:ext>
            </a:extLst>
          </p:cNvPr>
          <p:cNvSpPr/>
          <p:nvPr/>
        </p:nvSpPr>
        <p:spPr>
          <a:xfrm>
            <a:off x="7898403"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126" name="Straight Arrow Connector 125">
            <a:extLst>
              <a:ext uri="{FF2B5EF4-FFF2-40B4-BE49-F238E27FC236}">
                <a16:creationId xmlns:a16="http://schemas.microsoft.com/office/drawing/2014/main" id="{9A0AA84B-73EA-3542-97BF-1B01D720672E}"/>
              </a:ext>
            </a:extLst>
          </p:cNvPr>
          <p:cNvCxnSpPr>
            <a:cxnSpLocks/>
            <a:stCxn id="108" idx="6"/>
            <a:endCxn id="125" idx="2"/>
          </p:cNvCxnSpPr>
          <p:nvPr/>
        </p:nvCxnSpPr>
        <p:spPr>
          <a:xfrm>
            <a:off x="7584111" y="3595408"/>
            <a:ext cx="31429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27" name="Oval 126">
            <a:extLst>
              <a:ext uri="{FF2B5EF4-FFF2-40B4-BE49-F238E27FC236}">
                <a16:creationId xmlns:a16="http://schemas.microsoft.com/office/drawing/2014/main" id="{8AB6C033-1063-E24D-B358-1B1036E58846}"/>
              </a:ext>
            </a:extLst>
          </p:cNvPr>
          <p:cNvSpPr/>
          <p:nvPr/>
        </p:nvSpPr>
        <p:spPr>
          <a:xfrm>
            <a:off x="7979761" y="3964220"/>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nvGrpSpPr>
          <p:cNvPr id="128" name="Group 127">
            <a:extLst>
              <a:ext uri="{FF2B5EF4-FFF2-40B4-BE49-F238E27FC236}">
                <a16:creationId xmlns:a16="http://schemas.microsoft.com/office/drawing/2014/main" id="{C8F7B50A-E9CB-1440-A61E-ECCA83311C32}"/>
              </a:ext>
            </a:extLst>
          </p:cNvPr>
          <p:cNvGrpSpPr/>
          <p:nvPr/>
        </p:nvGrpSpPr>
        <p:grpSpPr>
          <a:xfrm>
            <a:off x="7951887" y="3955513"/>
            <a:ext cx="355484" cy="262007"/>
            <a:chOff x="9009582" y="3595733"/>
            <a:chExt cx="355484" cy="262007"/>
          </a:xfrm>
        </p:grpSpPr>
        <p:cxnSp>
          <p:nvCxnSpPr>
            <p:cNvPr id="129" name="Straight Connector 128">
              <a:extLst>
                <a:ext uri="{FF2B5EF4-FFF2-40B4-BE49-F238E27FC236}">
                  <a16:creationId xmlns:a16="http://schemas.microsoft.com/office/drawing/2014/main" id="{61A6102D-C13A-274B-A175-7E3AC770A470}"/>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0" name="Straight Connector 129">
              <a:extLst>
                <a:ext uri="{FF2B5EF4-FFF2-40B4-BE49-F238E27FC236}">
                  <a16:creationId xmlns:a16="http://schemas.microsoft.com/office/drawing/2014/main" id="{C4BBF588-CB9F-D243-B731-A2942E9D515F}"/>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31" name="Oval 130">
            <a:extLst>
              <a:ext uri="{FF2B5EF4-FFF2-40B4-BE49-F238E27FC236}">
                <a16:creationId xmlns:a16="http://schemas.microsoft.com/office/drawing/2014/main" id="{A7B40599-47E2-C246-BABE-A2D8AC9F8225}"/>
              </a:ext>
            </a:extLst>
          </p:cNvPr>
          <p:cNvSpPr/>
          <p:nvPr/>
        </p:nvSpPr>
        <p:spPr>
          <a:xfrm>
            <a:off x="8478267"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132" name="Straight Arrow Connector 131">
            <a:extLst>
              <a:ext uri="{FF2B5EF4-FFF2-40B4-BE49-F238E27FC236}">
                <a16:creationId xmlns:a16="http://schemas.microsoft.com/office/drawing/2014/main" id="{6E688E44-DF47-6341-80EE-8DF7576683B8}"/>
              </a:ext>
            </a:extLst>
          </p:cNvPr>
          <p:cNvCxnSpPr>
            <a:cxnSpLocks/>
            <a:stCxn id="125" idx="6"/>
            <a:endCxn id="131" idx="2"/>
          </p:cNvCxnSpPr>
          <p:nvPr/>
        </p:nvCxnSpPr>
        <p:spPr>
          <a:xfrm>
            <a:off x="8172255" y="3595408"/>
            <a:ext cx="30601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33" name="Oval 132">
            <a:extLst>
              <a:ext uri="{FF2B5EF4-FFF2-40B4-BE49-F238E27FC236}">
                <a16:creationId xmlns:a16="http://schemas.microsoft.com/office/drawing/2014/main" id="{1C10885C-2DCB-5C48-A77D-0479703AE4B7}"/>
              </a:ext>
            </a:extLst>
          </p:cNvPr>
          <p:cNvSpPr/>
          <p:nvPr/>
        </p:nvSpPr>
        <p:spPr>
          <a:xfrm>
            <a:off x="8555475" y="3951048"/>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nvGrpSpPr>
          <p:cNvPr id="134" name="Group 133">
            <a:extLst>
              <a:ext uri="{FF2B5EF4-FFF2-40B4-BE49-F238E27FC236}">
                <a16:creationId xmlns:a16="http://schemas.microsoft.com/office/drawing/2014/main" id="{847AB1EA-95A4-A342-8889-41A73D0E77E5}"/>
              </a:ext>
            </a:extLst>
          </p:cNvPr>
          <p:cNvGrpSpPr/>
          <p:nvPr/>
        </p:nvGrpSpPr>
        <p:grpSpPr>
          <a:xfrm>
            <a:off x="8532683" y="3948119"/>
            <a:ext cx="355484" cy="262007"/>
            <a:chOff x="9009582" y="3595733"/>
            <a:chExt cx="355484" cy="262007"/>
          </a:xfrm>
        </p:grpSpPr>
        <p:cxnSp>
          <p:nvCxnSpPr>
            <p:cNvPr id="135" name="Straight Connector 134">
              <a:extLst>
                <a:ext uri="{FF2B5EF4-FFF2-40B4-BE49-F238E27FC236}">
                  <a16:creationId xmlns:a16="http://schemas.microsoft.com/office/drawing/2014/main" id="{606DCAAA-AB14-724B-ABCB-5C9A90D2FA2A}"/>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6" name="Straight Connector 135">
              <a:extLst>
                <a:ext uri="{FF2B5EF4-FFF2-40B4-BE49-F238E27FC236}">
                  <a16:creationId xmlns:a16="http://schemas.microsoft.com/office/drawing/2014/main" id="{25403056-1319-E144-8927-00B3317AB309}"/>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38" name="Regular Pentagon 137">
            <a:extLst>
              <a:ext uri="{FF2B5EF4-FFF2-40B4-BE49-F238E27FC236}">
                <a16:creationId xmlns:a16="http://schemas.microsoft.com/office/drawing/2014/main" id="{C787C933-2AD1-534A-89DE-AD2D5AA9E8FA}"/>
              </a:ext>
            </a:extLst>
          </p:cNvPr>
          <p:cNvSpPr/>
          <p:nvPr/>
        </p:nvSpPr>
        <p:spPr>
          <a:xfrm>
            <a:off x="9025735" y="3462656"/>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143" name="Regular Pentagon 142">
            <a:extLst>
              <a:ext uri="{FF2B5EF4-FFF2-40B4-BE49-F238E27FC236}">
                <a16:creationId xmlns:a16="http://schemas.microsoft.com/office/drawing/2014/main" id="{47F93583-85AA-6E42-A4FD-B81ACA48011C}"/>
              </a:ext>
            </a:extLst>
          </p:cNvPr>
          <p:cNvSpPr/>
          <p:nvPr/>
        </p:nvSpPr>
        <p:spPr>
          <a:xfrm>
            <a:off x="9610242" y="3448953"/>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144" name="Straight Arrow Connector 143">
            <a:extLst>
              <a:ext uri="{FF2B5EF4-FFF2-40B4-BE49-F238E27FC236}">
                <a16:creationId xmlns:a16="http://schemas.microsoft.com/office/drawing/2014/main" id="{09428FBF-A771-8B45-94D2-07C5948FCD88}"/>
              </a:ext>
            </a:extLst>
          </p:cNvPr>
          <p:cNvCxnSpPr>
            <a:cxnSpLocks/>
          </p:cNvCxnSpPr>
          <p:nvPr/>
        </p:nvCxnSpPr>
        <p:spPr>
          <a:xfrm flipV="1">
            <a:off x="9366026" y="3596165"/>
            <a:ext cx="244216" cy="6975"/>
          </a:xfrm>
          <a:prstGeom prst="straightConnector1">
            <a:avLst/>
          </a:prstGeom>
          <a:ln>
            <a:solidFill>
              <a:schemeClr val="accent6"/>
            </a:solidFill>
            <a:tailEnd type="triangle"/>
          </a:ln>
        </p:spPr>
        <p:style>
          <a:lnRef idx="3">
            <a:schemeClr val="accent6"/>
          </a:lnRef>
          <a:fillRef idx="0">
            <a:schemeClr val="accent6"/>
          </a:fillRef>
          <a:effectRef idx="2">
            <a:schemeClr val="accent6"/>
          </a:effectRef>
          <a:fontRef idx="minor">
            <a:schemeClr val="tx1"/>
          </a:fontRef>
        </p:style>
      </p:cxnSp>
      <p:grpSp>
        <p:nvGrpSpPr>
          <p:cNvPr id="4" name="Group 3">
            <a:extLst>
              <a:ext uri="{FF2B5EF4-FFF2-40B4-BE49-F238E27FC236}">
                <a16:creationId xmlns:a16="http://schemas.microsoft.com/office/drawing/2014/main" id="{E60B2D8F-E55B-BE40-8890-09F24B7C1728}"/>
              </a:ext>
            </a:extLst>
          </p:cNvPr>
          <p:cNvGrpSpPr/>
          <p:nvPr/>
        </p:nvGrpSpPr>
        <p:grpSpPr>
          <a:xfrm>
            <a:off x="10130796" y="3456159"/>
            <a:ext cx="1293216" cy="276675"/>
            <a:chOff x="10130796" y="3456159"/>
            <a:chExt cx="1293216" cy="276675"/>
          </a:xfrm>
        </p:grpSpPr>
        <p:sp>
          <p:nvSpPr>
            <p:cNvPr id="147" name="Oval 146">
              <a:extLst>
                <a:ext uri="{FF2B5EF4-FFF2-40B4-BE49-F238E27FC236}">
                  <a16:creationId xmlns:a16="http://schemas.microsoft.com/office/drawing/2014/main" id="{ADE5ED95-58DC-274F-9DE1-7BCD8B7E17B6}"/>
                </a:ext>
              </a:extLst>
            </p:cNvPr>
            <p:cNvSpPr/>
            <p:nvPr/>
          </p:nvSpPr>
          <p:spPr>
            <a:xfrm>
              <a:off x="10130796" y="3456159"/>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55" name="Oval 154">
              <a:extLst>
                <a:ext uri="{FF2B5EF4-FFF2-40B4-BE49-F238E27FC236}">
                  <a16:creationId xmlns:a16="http://schemas.microsoft.com/office/drawing/2014/main" id="{0F96C412-652A-1B4B-A865-465B97A752C8}"/>
                </a:ext>
              </a:extLst>
            </p:cNvPr>
            <p:cNvSpPr/>
            <p:nvPr/>
          </p:nvSpPr>
          <p:spPr>
            <a:xfrm>
              <a:off x="10618470" y="34589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156" name="Straight Arrow Connector 155">
              <a:extLst>
                <a:ext uri="{FF2B5EF4-FFF2-40B4-BE49-F238E27FC236}">
                  <a16:creationId xmlns:a16="http://schemas.microsoft.com/office/drawing/2014/main" id="{D9347B89-E051-B249-8D9B-AE8C83612CED}"/>
                </a:ext>
              </a:extLst>
            </p:cNvPr>
            <p:cNvCxnSpPr>
              <a:cxnSpLocks/>
              <a:stCxn id="147" idx="6"/>
              <a:endCxn id="155" idx="2"/>
            </p:cNvCxnSpPr>
            <p:nvPr/>
          </p:nvCxnSpPr>
          <p:spPr>
            <a:xfrm>
              <a:off x="10404648" y="3593085"/>
              <a:ext cx="213822" cy="2823"/>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61" name="Oval 160">
              <a:extLst>
                <a:ext uri="{FF2B5EF4-FFF2-40B4-BE49-F238E27FC236}">
                  <a16:creationId xmlns:a16="http://schemas.microsoft.com/office/drawing/2014/main" id="{BDBB2A1F-060D-BF44-A4C2-1AEEE64D784E}"/>
                </a:ext>
              </a:extLst>
            </p:cNvPr>
            <p:cNvSpPr/>
            <p:nvPr/>
          </p:nvSpPr>
          <p:spPr>
            <a:xfrm>
              <a:off x="11150160" y="34589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62" name="Straight Arrow Connector 161">
              <a:extLst>
                <a:ext uri="{FF2B5EF4-FFF2-40B4-BE49-F238E27FC236}">
                  <a16:creationId xmlns:a16="http://schemas.microsoft.com/office/drawing/2014/main" id="{B34F54B9-1B31-8344-A9EF-3E155C1E88CF}"/>
                </a:ext>
              </a:extLst>
            </p:cNvPr>
            <p:cNvCxnSpPr>
              <a:cxnSpLocks/>
              <a:stCxn id="155" idx="6"/>
              <a:endCxn id="161" idx="2"/>
            </p:cNvCxnSpPr>
            <p:nvPr/>
          </p:nvCxnSpPr>
          <p:spPr>
            <a:xfrm>
              <a:off x="10892322" y="3595908"/>
              <a:ext cx="257838"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grpSp>
      <p:sp>
        <p:nvSpPr>
          <p:cNvPr id="164" name="Donut 163">
            <a:extLst>
              <a:ext uri="{FF2B5EF4-FFF2-40B4-BE49-F238E27FC236}">
                <a16:creationId xmlns:a16="http://schemas.microsoft.com/office/drawing/2014/main" id="{B01AA897-38A0-C347-B9FE-956D3C0B32E7}"/>
              </a:ext>
            </a:extLst>
          </p:cNvPr>
          <p:cNvSpPr/>
          <p:nvPr/>
        </p:nvSpPr>
        <p:spPr>
          <a:xfrm rot="5400000">
            <a:off x="7792454" y="3224374"/>
            <a:ext cx="711418" cy="1766420"/>
          </a:xfrm>
          <a:prstGeom prst="donut">
            <a:avLst>
              <a:gd name="adj" fmla="val 12220"/>
            </a:avLst>
          </a:prstGeom>
          <a:solidFill>
            <a:srgbClr val="DB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76" name="Straight Arrow Connector 175">
            <a:extLst>
              <a:ext uri="{FF2B5EF4-FFF2-40B4-BE49-F238E27FC236}">
                <a16:creationId xmlns:a16="http://schemas.microsoft.com/office/drawing/2014/main" id="{A0C6F2F1-6DAD-2142-A0E6-BF0B7A853326}"/>
              </a:ext>
            </a:extLst>
          </p:cNvPr>
          <p:cNvCxnSpPr>
            <a:cxnSpLocks/>
          </p:cNvCxnSpPr>
          <p:nvPr/>
        </p:nvCxnSpPr>
        <p:spPr>
          <a:xfrm>
            <a:off x="8728308" y="3595408"/>
            <a:ext cx="30601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177" name="Curved Connector 176">
            <a:extLst>
              <a:ext uri="{FF2B5EF4-FFF2-40B4-BE49-F238E27FC236}">
                <a16:creationId xmlns:a16="http://schemas.microsoft.com/office/drawing/2014/main" id="{43BEFD28-DA69-1946-89E4-AB001906A89F}"/>
              </a:ext>
            </a:extLst>
          </p:cNvPr>
          <p:cNvCxnSpPr>
            <a:cxnSpLocks/>
            <a:stCxn id="125" idx="0"/>
            <a:endCxn id="143" idx="0"/>
          </p:cNvCxnSpPr>
          <p:nvPr/>
        </p:nvCxnSpPr>
        <p:spPr>
          <a:xfrm rot="5400000" flipH="1" flipV="1">
            <a:off x="8902924" y="2581359"/>
            <a:ext cx="9529" cy="1744719"/>
          </a:xfrm>
          <a:prstGeom prst="curvedConnector3">
            <a:avLst>
              <a:gd name="adj1" fmla="val 249899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C3B7C83A-07F5-BD46-9BB3-BE5FC1D6A1A1}"/>
              </a:ext>
            </a:extLst>
          </p:cNvPr>
          <p:cNvSpPr txBox="1"/>
          <p:nvPr/>
        </p:nvSpPr>
        <p:spPr>
          <a:xfrm>
            <a:off x="421584" y="5365312"/>
            <a:ext cx="6236003" cy="58477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can we use less memory?</a:t>
            </a:r>
          </a:p>
        </p:txBody>
      </p:sp>
      <p:sp>
        <p:nvSpPr>
          <p:cNvPr id="179" name="TextBox 178">
            <a:extLst>
              <a:ext uri="{FF2B5EF4-FFF2-40B4-BE49-F238E27FC236}">
                <a16:creationId xmlns:a16="http://schemas.microsoft.com/office/drawing/2014/main" id="{D63BCF31-79D0-E54B-86CD-4B98F2050C54}"/>
              </a:ext>
            </a:extLst>
          </p:cNvPr>
          <p:cNvSpPr txBox="1"/>
          <p:nvPr/>
        </p:nvSpPr>
        <p:spPr>
          <a:xfrm>
            <a:off x="571495" y="5830580"/>
            <a:ext cx="4749011" cy="58477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B0068"/>
                </a:solidFill>
                <a:effectLst/>
                <a:uLnTx/>
                <a:uFillTx/>
                <a:latin typeface="Helvetica Neue" panose="02000503000000020004" pitchFamily="2" charset="0"/>
                <a:ea typeface="Helvetica Neue" panose="02000503000000020004" pitchFamily="2" charset="0"/>
                <a:cs typeface="Helvetica Neue" panose="02000503000000020004" pitchFamily="2" charset="0"/>
              </a:rPr>
              <a:t>Free early &amp; recompute</a:t>
            </a:r>
          </a:p>
        </p:txBody>
      </p:sp>
      <p:cxnSp>
        <p:nvCxnSpPr>
          <p:cNvPr id="3" name="Straight Arrow Connector 2">
            <a:extLst>
              <a:ext uri="{FF2B5EF4-FFF2-40B4-BE49-F238E27FC236}">
                <a16:creationId xmlns:a16="http://schemas.microsoft.com/office/drawing/2014/main" id="{3F44A9DC-A65E-4341-A628-85B8611A0A2D}"/>
              </a:ext>
            </a:extLst>
          </p:cNvPr>
          <p:cNvCxnSpPr>
            <a:cxnSpLocks/>
          </p:cNvCxnSpPr>
          <p:nvPr/>
        </p:nvCxnSpPr>
        <p:spPr>
          <a:xfrm flipV="1">
            <a:off x="9061522" y="3724600"/>
            <a:ext cx="949469" cy="22222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6F9FBEA6-E0C3-F041-A280-72D7029FBC52}"/>
              </a:ext>
            </a:extLst>
          </p:cNvPr>
          <p:cNvSpPr/>
          <p:nvPr/>
        </p:nvSpPr>
        <p:spPr>
          <a:xfrm>
            <a:off x="328592" y="231627"/>
            <a:ext cx="821955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t>
            </a:r>
            <a:r>
              <a:rPr kumimoji="0" lang="en-US" sz="2400" b="0" i="0" u="none" strike="noStrike" kern="1200" cap="none" spc="0" normalizeH="0" baseline="0" noProof="0" dirty="0">
                <a:ln>
                  <a:noFill/>
                </a:ln>
                <a:solidFill>
                  <a:prstClr val="black"/>
                </a:solidFill>
                <a:effectLst/>
                <a:highlight>
                  <a:srgbClr val="FFFF00"/>
                </a:highlight>
                <a:uLnTx/>
                <a:uFillTx/>
                <a:latin typeface="Helvetica Neue" panose="02000503000000020004" pitchFamily="2" charset="0"/>
                <a:ea typeface="Helvetica Neue" panose="02000503000000020004" pitchFamily="2" charset="0"/>
                <a:cs typeface="Helvetica Neue" panose="02000503000000020004" pitchFamily="2" charset="0"/>
              </a:rPr>
              <a:t>all layers</a:t>
            </a:r>
            <a:endPar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3B2D5FF8-9031-0146-9141-4DCCEA8E22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0" name="Straight Connector 99">
            <a:extLst>
              <a:ext uri="{FF2B5EF4-FFF2-40B4-BE49-F238E27FC236}">
                <a16:creationId xmlns:a16="http://schemas.microsoft.com/office/drawing/2014/main" id="{A539E650-7C73-2C49-99E7-D7F6646F5370}"/>
              </a:ext>
            </a:extLst>
          </p:cNvPr>
          <p:cNvCxnSpPr/>
          <p:nvPr/>
        </p:nvCxnSpPr>
        <p:spPr>
          <a:xfrm>
            <a:off x="6375222" y="1928578"/>
            <a:ext cx="4880782" cy="0"/>
          </a:xfrm>
          <a:prstGeom prst="line">
            <a:avLst/>
          </a:prstGeom>
          <a:ln w="2857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1" name="TextBox 100">
            <a:extLst>
              <a:ext uri="{FF2B5EF4-FFF2-40B4-BE49-F238E27FC236}">
                <a16:creationId xmlns:a16="http://schemas.microsoft.com/office/drawing/2014/main" id="{1B006486-B77D-3E47-B718-8851567A8803}"/>
              </a:ext>
            </a:extLst>
          </p:cNvPr>
          <p:cNvSpPr txBox="1"/>
          <p:nvPr/>
        </p:nvSpPr>
        <p:spPr>
          <a:xfrm>
            <a:off x="6419790" y="1559246"/>
            <a:ext cx="3492303"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Peak RAM (no </a:t>
            </a:r>
            <a:r>
              <a:rPr kumimoji="0" lang="en-US" sz="1800" b="1" i="0" u="none" strike="noStrike" kern="1200" cap="none" spc="0" normalizeH="0" baseline="0" noProof="0" dirty="0" err="1">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recomputation</a:t>
            </a: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90" name="Straight Arrow Connector 89">
            <a:extLst>
              <a:ext uri="{FF2B5EF4-FFF2-40B4-BE49-F238E27FC236}">
                <a16:creationId xmlns:a16="http://schemas.microsoft.com/office/drawing/2014/main" id="{2650CAD1-C86D-294A-8C96-BE5877E7002E}"/>
              </a:ext>
            </a:extLst>
          </p:cNvPr>
          <p:cNvCxnSpPr>
            <a:cxnSpLocks/>
            <a:stCxn id="102" idx="6"/>
            <a:endCxn id="139" idx="1"/>
          </p:cNvCxnSpPr>
          <p:nvPr/>
        </p:nvCxnSpPr>
        <p:spPr>
          <a:xfrm>
            <a:off x="4908540" y="2812819"/>
            <a:ext cx="412415" cy="491486"/>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8D95AADC-2E07-CE45-AADE-6FF536C433EC}"/>
              </a:ext>
            </a:extLst>
          </p:cNvPr>
          <p:cNvCxnSpPr>
            <a:cxnSpLocks/>
            <a:stCxn id="139" idx="1"/>
            <a:endCxn id="116" idx="5"/>
          </p:cNvCxnSpPr>
          <p:nvPr/>
        </p:nvCxnSpPr>
        <p:spPr>
          <a:xfrm flipH="1">
            <a:off x="4923076" y="3304305"/>
            <a:ext cx="397879" cy="266171"/>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0D3CC92F-BC7E-724B-8153-48FCE800DD05}"/>
              </a:ext>
            </a:extLst>
          </p:cNvPr>
          <p:cNvSpPr/>
          <p:nvPr/>
        </p:nvSpPr>
        <p:spPr>
          <a:xfrm>
            <a:off x="526165"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93" name="!!B">
            <a:extLst>
              <a:ext uri="{FF2B5EF4-FFF2-40B4-BE49-F238E27FC236}">
                <a16:creationId xmlns:a16="http://schemas.microsoft.com/office/drawing/2014/main" id="{09D47BF0-6A26-E643-8A6F-201C7293F3BC}"/>
              </a:ext>
            </a:extLst>
          </p:cNvPr>
          <p:cNvSpPr/>
          <p:nvPr/>
        </p:nvSpPr>
        <p:spPr>
          <a:xfrm>
            <a:off x="1489473"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94" name="!!C">
            <a:extLst>
              <a:ext uri="{FF2B5EF4-FFF2-40B4-BE49-F238E27FC236}">
                <a16:creationId xmlns:a16="http://schemas.microsoft.com/office/drawing/2014/main" id="{B72B013A-D473-5C47-8BBC-FB032C6A7DFA}"/>
              </a:ext>
            </a:extLst>
          </p:cNvPr>
          <p:cNvSpPr/>
          <p:nvPr/>
        </p:nvSpPr>
        <p:spPr>
          <a:xfrm>
            <a:off x="2452782"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97" name="!!D">
            <a:extLst>
              <a:ext uri="{FF2B5EF4-FFF2-40B4-BE49-F238E27FC236}">
                <a16:creationId xmlns:a16="http://schemas.microsoft.com/office/drawing/2014/main" id="{EDEFD941-EF92-D048-9B7E-51909A8AC52C}"/>
              </a:ext>
            </a:extLst>
          </p:cNvPr>
          <p:cNvSpPr/>
          <p:nvPr/>
        </p:nvSpPr>
        <p:spPr>
          <a:xfrm>
            <a:off x="3416091"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02" name="!!E">
            <a:extLst>
              <a:ext uri="{FF2B5EF4-FFF2-40B4-BE49-F238E27FC236}">
                <a16:creationId xmlns:a16="http://schemas.microsoft.com/office/drawing/2014/main" id="{3CBC1D36-B555-3245-805A-8138380FDC4B}"/>
              </a:ext>
            </a:extLst>
          </p:cNvPr>
          <p:cNvSpPr/>
          <p:nvPr/>
        </p:nvSpPr>
        <p:spPr>
          <a:xfrm>
            <a:off x="4379399"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03" name="Straight Arrow Connector 102">
            <a:extLst>
              <a:ext uri="{FF2B5EF4-FFF2-40B4-BE49-F238E27FC236}">
                <a16:creationId xmlns:a16="http://schemas.microsoft.com/office/drawing/2014/main" id="{4AFCD550-E2E1-1A4A-9BC5-757D8FE1C731}"/>
              </a:ext>
            </a:extLst>
          </p:cNvPr>
          <p:cNvCxnSpPr>
            <a:stCxn id="92" idx="6"/>
            <a:endCxn id="93" idx="2"/>
          </p:cNvCxnSpPr>
          <p:nvPr/>
        </p:nvCxnSpPr>
        <p:spPr>
          <a:xfrm>
            <a:off x="1055306"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CAF071ED-3155-E942-8D65-1F1A02CC48CC}"/>
              </a:ext>
            </a:extLst>
          </p:cNvPr>
          <p:cNvCxnSpPr>
            <a:cxnSpLocks/>
            <a:stCxn id="93" idx="6"/>
            <a:endCxn id="94" idx="2"/>
          </p:cNvCxnSpPr>
          <p:nvPr/>
        </p:nvCxnSpPr>
        <p:spPr>
          <a:xfrm>
            <a:off x="2018615"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2CEE94E5-59B4-4048-9005-648DE07B899B}"/>
              </a:ext>
            </a:extLst>
          </p:cNvPr>
          <p:cNvCxnSpPr>
            <a:cxnSpLocks/>
            <a:stCxn id="94" idx="6"/>
            <a:endCxn id="97" idx="2"/>
          </p:cNvCxnSpPr>
          <p:nvPr/>
        </p:nvCxnSpPr>
        <p:spPr>
          <a:xfrm>
            <a:off x="2981924"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68B3CF2D-FE27-804E-A95C-616D08DF38D2}"/>
              </a:ext>
            </a:extLst>
          </p:cNvPr>
          <p:cNvCxnSpPr>
            <a:cxnSpLocks/>
            <a:stCxn id="97" idx="6"/>
            <a:endCxn id="102" idx="2"/>
          </p:cNvCxnSpPr>
          <p:nvPr/>
        </p:nvCxnSpPr>
        <p:spPr>
          <a:xfrm>
            <a:off x="3945232"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E28D751D-6DAA-0B4B-9209-4999B9D6AAD7}"/>
              </a:ext>
            </a:extLst>
          </p:cNvPr>
          <p:cNvCxnSpPr>
            <a:cxnSpLocks/>
            <a:endCxn id="92" idx="2"/>
          </p:cNvCxnSpPr>
          <p:nvPr/>
        </p:nvCxnSpPr>
        <p:spPr>
          <a:xfrm>
            <a:off x="186972" y="2812819"/>
            <a:ext cx="339193"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C15F971B-3AD0-AE40-BCC4-14A666D32B89}"/>
              </a:ext>
            </a:extLst>
          </p:cNvPr>
          <p:cNvCxnSpPr>
            <a:cxnSpLocks/>
            <a:stCxn id="102" idx="6"/>
            <a:endCxn id="114" idx="1"/>
          </p:cNvCxnSpPr>
          <p:nvPr/>
        </p:nvCxnSpPr>
        <p:spPr>
          <a:xfrm>
            <a:off x="4908540" y="2812819"/>
            <a:ext cx="290091" cy="22367"/>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594F031F-0C4E-7844-89CA-C18295D11E5F}"/>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116" name="Regular Pentagon 115">
            <a:extLst>
              <a:ext uri="{FF2B5EF4-FFF2-40B4-BE49-F238E27FC236}">
                <a16:creationId xmlns:a16="http://schemas.microsoft.com/office/drawing/2014/main" id="{3D326D1C-0845-2E46-A246-9E80CB6C9BA6}"/>
              </a:ext>
            </a:extLst>
          </p:cNvPr>
          <p:cNvSpPr/>
          <p:nvPr/>
        </p:nvSpPr>
        <p:spPr>
          <a:xfrm>
            <a:off x="4364862"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119" name="Regular Pentagon 118">
            <a:extLst>
              <a:ext uri="{FF2B5EF4-FFF2-40B4-BE49-F238E27FC236}">
                <a16:creationId xmlns:a16="http://schemas.microsoft.com/office/drawing/2014/main" id="{3B91C0B7-4221-2C4A-974E-13D751FF89FD}"/>
              </a:ext>
            </a:extLst>
          </p:cNvPr>
          <p:cNvSpPr/>
          <p:nvPr/>
        </p:nvSpPr>
        <p:spPr>
          <a:xfrm>
            <a:off x="3401554"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22" name="Regular Pentagon 121">
            <a:extLst>
              <a:ext uri="{FF2B5EF4-FFF2-40B4-BE49-F238E27FC236}">
                <a16:creationId xmlns:a16="http://schemas.microsoft.com/office/drawing/2014/main" id="{EA6FC584-FA7A-D74E-B7B9-7079E40EE6A9}"/>
              </a:ext>
            </a:extLst>
          </p:cNvPr>
          <p:cNvSpPr/>
          <p:nvPr/>
        </p:nvSpPr>
        <p:spPr>
          <a:xfrm>
            <a:off x="2438245"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23" name="Regular Pentagon 122">
            <a:extLst>
              <a:ext uri="{FF2B5EF4-FFF2-40B4-BE49-F238E27FC236}">
                <a16:creationId xmlns:a16="http://schemas.microsoft.com/office/drawing/2014/main" id="{44C7E786-A891-1C4E-B0FE-348B9F96D087}"/>
              </a:ext>
            </a:extLst>
          </p:cNvPr>
          <p:cNvSpPr/>
          <p:nvPr/>
        </p:nvSpPr>
        <p:spPr>
          <a:xfrm>
            <a:off x="1474936"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37" name="Regular Pentagon 136">
            <a:extLst>
              <a:ext uri="{FF2B5EF4-FFF2-40B4-BE49-F238E27FC236}">
                <a16:creationId xmlns:a16="http://schemas.microsoft.com/office/drawing/2014/main" id="{4F942B0C-600F-2642-837E-944AA15F8128}"/>
              </a:ext>
            </a:extLst>
          </p:cNvPr>
          <p:cNvSpPr/>
          <p:nvPr/>
        </p:nvSpPr>
        <p:spPr>
          <a:xfrm>
            <a:off x="511628"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39" name="Rectangle 138">
            <a:extLst>
              <a:ext uri="{FF2B5EF4-FFF2-40B4-BE49-F238E27FC236}">
                <a16:creationId xmlns:a16="http://schemas.microsoft.com/office/drawing/2014/main" id="{EDA8FC92-063F-0B43-B605-81A97AE0BABB}"/>
              </a:ext>
            </a:extLst>
          </p:cNvPr>
          <p:cNvSpPr/>
          <p:nvPr/>
        </p:nvSpPr>
        <p:spPr>
          <a:xfrm>
            <a:off x="5320955" y="3190594"/>
            <a:ext cx="565424" cy="22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140" name="Straight Arrow Connector 139">
            <a:extLst>
              <a:ext uri="{FF2B5EF4-FFF2-40B4-BE49-F238E27FC236}">
                <a16:creationId xmlns:a16="http://schemas.microsoft.com/office/drawing/2014/main" id="{A54A1A28-8811-C848-A5B1-53835FBC55F4}"/>
              </a:ext>
            </a:extLst>
          </p:cNvPr>
          <p:cNvCxnSpPr>
            <a:cxnSpLocks/>
            <a:stCxn id="116" idx="1"/>
            <a:endCxn id="119" idx="5"/>
          </p:cNvCxnSpPr>
          <p:nvPr/>
        </p:nvCxnSpPr>
        <p:spPr>
          <a:xfrm flipH="1">
            <a:off x="3959767"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1C90FD39-00A4-294A-8932-12D64A58AE16}"/>
              </a:ext>
            </a:extLst>
          </p:cNvPr>
          <p:cNvCxnSpPr>
            <a:cxnSpLocks/>
            <a:stCxn id="119" idx="1"/>
            <a:endCxn id="122" idx="5"/>
          </p:cNvCxnSpPr>
          <p:nvPr/>
        </p:nvCxnSpPr>
        <p:spPr>
          <a:xfrm flipH="1">
            <a:off x="2996459"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CF391BF9-C661-574E-95EB-489780DC94DD}"/>
              </a:ext>
            </a:extLst>
          </p:cNvPr>
          <p:cNvCxnSpPr>
            <a:cxnSpLocks/>
            <a:stCxn id="122" idx="1"/>
            <a:endCxn id="123" idx="5"/>
          </p:cNvCxnSpPr>
          <p:nvPr/>
        </p:nvCxnSpPr>
        <p:spPr>
          <a:xfrm flipH="1">
            <a:off x="2033151"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B062A7B4-6227-0F45-8F1A-8102D17AB2BF}"/>
              </a:ext>
            </a:extLst>
          </p:cNvPr>
          <p:cNvCxnSpPr>
            <a:cxnSpLocks/>
            <a:stCxn id="123" idx="1"/>
            <a:endCxn id="137" idx="5"/>
          </p:cNvCxnSpPr>
          <p:nvPr/>
        </p:nvCxnSpPr>
        <p:spPr>
          <a:xfrm flipH="1">
            <a:off x="1069842"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26961122-A21A-5845-844D-78982ADBB796}"/>
              </a:ext>
            </a:extLst>
          </p:cNvPr>
          <p:cNvCxnSpPr>
            <a:cxnSpLocks/>
            <a:stCxn id="102" idx="4"/>
            <a:endCxn id="116" idx="0"/>
          </p:cNvCxnSpPr>
          <p:nvPr/>
        </p:nvCxnSpPr>
        <p:spPr>
          <a:xfrm>
            <a:off x="4643970"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571686B9-D57E-9745-8475-6AFE02ACC15E}"/>
              </a:ext>
            </a:extLst>
          </p:cNvPr>
          <p:cNvCxnSpPr>
            <a:cxnSpLocks/>
            <a:stCxn id="97" idx="4"/>
            <a:endCxn id="119" idx="0"/>
          </p:cNvCxnSpPr>
          <p:nvPr/>
        </p:nvCxnSpPr>
        <p:spPr>
          <a:xfrm>
            <a:off x="3680661"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01BC20AA-A93F-BD47-BE6C-50AC0ADC774C}"/>
              </a:ext>
            </a:extLst>
          </p:cNvPr>
          <p:cNvCxnSpPr>
            <a:cxnSpLocks/>
            <a:stCxn id="94" idx="4"/>
            <a:endCxn id="122" idx="0"/>
          </p:cNvCxnSpPr>
          <p:nvPr/>
        </p:nvCxnSpPr>
        <p:spPr>
          <a:xfrm>
            <a:off x="2717353"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55F5F0A7-B8D3-D941-B564-C8E09D30CB79}"/>
              </a:ext>
            </a:extLst>
          </p:cNvPr>
          <p:cNvCxnSpPr>
            <a:cxnSpLocks/>
            <a:stCxn id="93" idx="4"/>
            <a:endCxn id="123" idx="0"/>
          </p:cNvCxnSpPr>
          <p:nvPr/>
        </p:nvCxnSpPr>
        <p:spPr>
          <a:xfrm>
            <a:off x="1754044"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270650A7-CD9A-F049-B8A3-3B1B28E7C6E4}"/>
              </a:ext>
            </a:extLst>
          </p:cNvPr>
          <p:cNvCxnSpPr>
            <a:cxnSpLocks/>
            <a:stCxn id="92" idx="4"/>
            <a:endCxn id="137" idx="0"/>
          </p:cNvCxnSpPr>
          <p:nvPr/>
        </p:nvCxnSpPr>
        <p:spPr>
          <a:xfrm>
            <a:off x="790736"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8C181F0C-88A4-9C47-99E5-1ACA7B24479A}"/>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159" name="TextBox 158">
            <a:extLst>
              <a:ext uri="{FF2B5EF4-FFF2-40B4-BE49-F238E27FC236}">
                <a16:creationId xmlns:a16="http://schemas.microsoft.com/office/drawing/2014/main" id="{F05B3C68-F6E1-9A49-B826-024697078B85}"/>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Tree>
    <p:extLst>
      <p:ext uri="{BB962C8B-B14F-4D97-AF65-F5344CB8AC3E}">
        <p14:creationId xmlns:p14="http://schemas.microsoft.com/office/powerpoint/2010/main" val="23739625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25E-7 -2.59259E-6 L 0.21588 -0.07893 " pathEditMode="relative" rAng="0" ptsTypes="AA">
                                      <p:cBhvr>
                                        <p:cTn id="6" dur="2000" fill="hold"/>
                                        <p:tgtEl>
                                          <p:spTgt spid="164"/>
                                        </p:tgtEl>
                                        <p:attrNameLst>
                                          <p:attrName>ppt_x</p:attrName>
                                          <p:attrName>ppt_y</p:attrName>
                                        </p:attrNameLst>
                                      </p:cBhvr>
                                      <p:rCtr x="10794" y="-3958"/>
                                    </p:animMotion>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2000"/>
                            </p:stCondLst>
                            <p:childTnLst>
                              <p:par>
                                <p:cTn id="11" presetID="1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Straight Connector 98">
            <a:extLst>
              <a:ext uri="{FF2B5EF4-FFF2-40B4-BE49-F238E27FC236}">
                <a16:creationId xmlns:a16="http://schemas.microsoft.com/office/drawing/2014/main" id="{47729C05-8C77-7A45-9623-07208AAADC56}"/>
              </a:ext>
            </a:extLst>
          </p:cNvPr>
          <p:cNvCxnSpPr/>
          <p:nvPr/>
        </p:nvCxnSpPr>
        <p:spPr>
          <a:xfrm>
            <a:off x="6375222" y="3384382"/>
            <a:ext cx="4880782" cy="0"/>
          </a:xfrm>
          <a:prstGeom prst="line">
            <a:avLst/>
          </a:prstGeom>
          <a:ln w="28575" cap="flat" cmpd="sng" algn="ctr">
            <a:solidFill>
              <a:srgbClr val="C762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1" name="TextBox 110">
            <a:extLst>
              <a:ext uri="{FF2B5EF4-FFF2-40B4-BE49-F238E27FC236}">
                <a16:creationId xmlns:a16="http://schemas.microsoft.com/office/drawing/2014/main" id="{756A1CE7-5F1D-CF49-82DD-CCF40F8E1345}"/>
              </a:ext>
            </a:extLst>
          </p:cNvPr>
          <p:cNvSpPr txBox="1"/>
          <p:nvPr/>
        </p:nvSpPr>
        <p:spPr>
          <a:xfrm>
            <a:off x="11081594" y="4591800"/>
            <a:ext cx="726481"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a:t>
            </a:r>
          </a:p>
        </p:txBody>
      </p:sp>
      <p:cxnSp>
        <p:nvCxnSpPr>
          <p:cNvPr id="112" name="Straight Arrow Connector 111">
            <a:extLst>
              <a:ext uri="{FF2B5EF4-FFF2-40B4-BE49-F238E27FC236}">
                <a16:creationId xmlns:a16="http://schemas.microsoft.com/office/drawing/2014/main" id="{CC0A8123-EBA9-FC44-BD20-A5BE6FF0EF69}"/>
              </a:ext>
            </a:extLst>
          </p:cNvPr>
          <p:cNvCxnSpPr>
            <a:cxnSpLocks/>
          </p:cNvCxnSpPr>
          <p:nvPr/>
        </p:nvCxnSpPr>
        <p:spPr>
          <a:xfrm flipV="1">
            <a:off x="6336854" y="1626510"/>
            <a:ext cx="0" cy="341539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113" name="TextBox 112">
            <a:extLst>
              <a:ext uri="{FF2B5EF4-FFF2-40B4-BE49-F238E27FC236}">
                <a16:creationId xmlns:a16="http://schemas.microsoft.com/office/drawing/2014/main" id="{DF23B779-B16A-044B-A9D1-8DD97ACAAC37}"/>
              </a:ext>
            </a:extLst>
          </p:cNvPr>
          <p:cNvSpPr txBox="1"/>
          <p:nvPr/>
        </p:nvSpPr>
        <p:spPr>
          <a:xfrm>
            <a:off x="5976819" y="996400"/>
            <a:ext cx="720069" cy="646331"/>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used</a:t>
            </a:r>
          </a:p>
        </p:txBody>
      </p:sp>
      <p:cxnSp>
        <p:nvCxnSpPr>
          <p:cNvPr id="115" name="Straight Arrow Connector 114">
            <a:extLst>
              <a:ext uri="{FF2B5EF4-FFF2-40B4-BE49-F238E27FC236}">
                <a16:creationId xmlns:a16="http://schemas.microsoft.com/office/drawing/2014/main" id="{8250BCB8-9D8D-9443-A0B1-FC4F7E705A98}"/>
              </a:ext>
            </a:extLst>
          </p:cNvPr>
          <p:cNvCxnSpPr>
            <a:cxnSpLocks/>
          </p:cNvCxnSpPr>
          <p:nvPr/>
        </p:nvCxnSpPr>
        <p:spPr>
          <a:xfrm>
            <a:off x="6318748" y="5032679"/>
            <a:ext cx="5438834" cy="0"/>
          </a:xfrm>
          <a:prstGeom prst="straightConnector1">
            <a:avLst/>
          </a:prstGeom>
          <a:ln w="38100">
            <a:solidFill>
              <a:schemeClr val="tx1">
                <a:lumMod val="65000"/>
                <a:lumOff val="35000"/>
              </a:schemeClr>
            </a:solidFill>
            <a:tailEnd type="triangle"/>
          </a:ln>
        </p:spPr>
        <p:style>
          <a:lnRef idx="3">
            <a:schemeClr val="dk1"/>
          </a:lnRef>
          <a:fillRef idx="0">
            <a:schemeClr val="dk1"/>
          </a:fillRef>
          <a:effectRef idx="2">
            <a:schemeClr val="dk1"/>
          </a:effectRef>
          <a:fontRef idx="minor">
            <a:schemeClr val="tx1"/>
          </a:fontRef>
        </p:style>
      </p:cxnSp>
      <p:sp>
        <p:nvSpPr>
          <p:cNvPr id="95" name="Oval 94">
            <a:extLst>
              <a:ext uri="{FF2B5EF4-FFF2-40B4-BE49-F238E27FC236}">
                <a16:creationId xmlns:a16="http://schemas.microsoft.com/office/drawing/2014/main" id="{549B7FCE-27E1-CB4F-872E-193296B6E93C}"/>
              </a:ext>
            </a:extLst>
          </p:cNvPr>
          <p:cNvSpPr/>
          <p:nvPr/>
        </p:nvSpPr>
        <p:spPr>
          <a:xfrm>
            <a:off x="6492931" y="4454874"/>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96" name="Oval 95">
            <a:extLst>
              <a:ext uri="{FF2B5EF4-FFF2-40B4-BE49-F238E27FC236}">
                <a16:creationId xmlns:a16="http://schemas.microsoft.com/office/drawing/2014/main" id="{9DA80E13-C9D1-F446-AB69-74D820F57888}"/>
              </a:ext>
            </a:extLst>
          </p:cNvPr>
          <p:cNvSpPr/>
          <p:nvPr/>
        </p:nvSpPr>
        <p:spPr>
          <a:xfrm>
            <a:off x="6901595"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108" name="Oval 107">
            <a:extLst>
              <a:ext uri="{FF2B5EF4-FFF2-40B4-BE49-F238E27FC236}">
                <a16:creationId xmlns:a16="http://schemas.microsoft.com/office/drawing/2014/main" id="{70FC0E97-C2CE-5840-A2D6-ED8A67C67D38}"/>
              </a:ext>
            </a:extLst>
          </p:cNvPr>
          <p:cNvSpPr/>
          <p:nvPr/>
        </p:nvSpPr>
        <p:spPr>
          <a:xfrm>
            <a:off x="7310259"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09" name="Straight Arrow Connector 108">
            <a:extLst>
              <a:ext uri="{FF2B5EF4-FFF2-40B4-BE49-F238E27FC236}">
                <a16:creationId xmlns:a16="http://schemas.microsoft.com/office/drawing/2014/main" id="{41B81045-5A4F-1C48-80CE-D2C5A4607396}"/>
              </a:ext>
            </a:extLst>
          </p:cNvPr>
          <p:cNvCxnSpPr>
            <a:stCxn id="95" idx="7"/>
            <a:endCxn id="96" idx="3"/>
          </p:cNvCxnSpPr>
          <p:nvPr/>
        </p:nvCxnSpPr>
        <p:spPr>
          <a:xfrm flipV="1">
            <a:off x="6726678" y="4192283"/>
            <a:ext cx="215022" cy="302696"/>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37551374-7331-994B-A0E4-1993185497F7}"/>
              </a:ext>
            </a:extLst>
          </p:cNvPr>
          <p:cNvCxnSpPr>
            <a:cxnSpLocks/>
            <a:stCxn id="96" idx="7"/>
            <a:endCxn id="108" idx="3"/>
          </p:cNvCxnSpPr>
          <p:nvPr/>
        </p:nvCxnSpPr>
        <p:spPr>
          <a:xfrm flipV="1">
            <a:off x="7135342" y="3692229"/>
            <a:ext cx="215022" cy="306412"/>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18" name="Oval 117">
            <a:extLst>
              <a:ext uri="{FF2B5EF4-FFF2-40B4-BE49-F238E27FC236}">
                <a16:creationId xmlns:a16="http://schemas.microsoft.com/office/drawing/2014/main" id="{F7660F00-7F67-F141-B261-438E0FDD0F0E}"/>
              </a:ext>
            </a:extLst>
          </p:cNvPr>
          <p:cNvSpPr/>
          <p:nvPr/>
        </p:nvSpPr>
        <p:spPr>
          <a:xfrm>
            <a:off x="7399682" y="3958536"/>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nvGrpSpPr>
          <p:cNvPr id="120" name="Group 119">
            <a:extLst>
              <a:ext uri="{FF2B5EF4-FFF2-40B4-BE49-F238E27FC236}">
                <a16:creationId xmlns:a16="http://schemas.microsoft.com/office/drawing/2014/main" id="{68F2F7B2-AC54-9E4A-AA3B-51B353C3B9C7}"/>
              </a:ext>
            </a:extLst>
          </p:cNvPr>
          <p:cNvGrpSpPr/>
          <p:nvPr/>
        </p:nvGrpSpPr>
        <p:grpSpPr>
          <a:xfrm>
            <a:off x="7364590" y="3962947"/>
            <a:ext cx="355484" cy="262007"/>
            <a:chOff x="9009582" y="3595733"/>
            <a:chExt cx="355484" cy="262007"/>
          </a:xfrm>
        </p:grpSpPr>
        <p:cxnSp>
          <p:nvCxnSpPr>
            <p:cNvPr id="121" name="Straight Connector 120">
              <a:extLst>
                <a:ext uri="{FF2B5EF4-FFF2-40B4-BE49-F238E27FC236}">
                  <a16:creationId xmlns:a16="http://schemas.microsoft.com/office/drawing/2014/main" id="{C50DC18D-F1C9-7940-A1F4-BC488008098E}"/>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24" name="Straight Connector 123">
              <a:extLst>
                <a:ext uri="{FF2B5EF4-FFF2-40B4-BE49-F238E27FC236}">
                  <a16:creationId xmlns:a16="http://schemas.microsoft.com/office/drawing/2014/main" id="{A8875320-2806-EA4F-873D-98AB307391AC}"/>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25" name="Oval 124">
            <a:extLst>
              <a:ext uri="{FF2B5EF4-FFF2-40B4-BE49-F238E27FC236}">
                <a16:creationId xmlns:a16="http://schemas.microsoft.com/office/drawing/2014/main" id="{E8F28155-5E2D-EA42-ADFD-2810E8FC1C2B}"/>
              </a:ext>
            </a:extLst>
          </p:cNvPr>
          <p:cNvSpPr/>
          <p:nvPr/>
        </p:nvSpPr>
        <p:spPr>
          <a:xfrm>
            <a:off x="7898403"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126" name="Straight Arrow Connector 125">
            <a:extLst>
              <a:ext uri="{FF2B5EF4-FFF2-40B4-BE49-F238E27FC236}">
                <a16:creationId xmlns:a16="http://schemas.microsoft.com/office/drawing/2014/main" id="{9A0AA84B-73EA-3542-97BF-1B01D720672E}"/>
              </a:ext>
            </a:extLst>
          </p:cNvPr>
          <p:cNvCxnSpPr>
            <a:cxnSpLocks/>
            <a:stCxn id="108" idx="6"/>
            <a:endCxn id="125" idx="2"/>
          </p:cNvCxnSpPr>
          <p:nvPr/>
        </p:nvCxnSpPr>
        <p:spPr>
          <a:xfrm>
            <a:off x="7584111" y="3595408"/>
            <a:ext cx="31429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27" name="Oval 126">
            <a:extLst>
              <a:ext uri="{FF2B5EF4-FFF2-40B4-BE49-F238E27FC236}">
                <a16:creationId xmlns:a16="http://schemas.microsoft.com/office/drawing/2014/main" id="{8AB6C033-1063-E24D-B358-1B1036E58846}"/>
              </a:ext>
            </a:extLst>
          </p:cNvPr>
          <p:cNvSpPr/>
          <p:nvPr/>
        </p:nvSpPr>
        <p:spPr>
          <a:xfrm>
            <a:off x="7979761" y="3964220"/>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nvGrpSpPr>
          <p:cNvPr id="128" name="Group 127">
            <a:extLst>
              <a:ext uri="{FF2B5EF4-FFF2-40B4-BE49-F238E27FC236}">
                <a16:creationId xmlns:a16="http://schemas.microsoft.com/office/drawing/2014/main" id="{C8F7B50A-E9CB-1440-A61E-ECCA83311C32}"/>
              </a:ext>
            </a:extLst>
          </p:cNvPr>
          <p:cNvGrpSpPr/>
          <p:nvPr/>
        </p:nvGrpSpPr>
        <p:grpSpPr>
          <a:xfrm>
            <a:off x="7951887" y="3955513"/>
            <a:ext cx="355484" cy="262007"/>
            <a:chOff x="9009582" y="3595733"/>
            <a:chExt cx="355484" cy="262007"/>
          </a:xfrm>
        </p:grpSpPr>
        <p:cxnSp>
          <p:nvCxnSpPr>
            <p:cNvPr id="129" name="Straight Connector 128">
              <a:extLst>
                <a:ext uri="{FF2B5EF4-FFF2-40B4-BE49-F238E27FC236}">
                  <a16:creationId xmlns:a16="http://schemas.microsoft.com/office/drawing/2014/main" id="{61A6102D-C13A-274B-A175-7E3AC770A470}"/>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0" name="Straight Connector 129">
              <a:extLst>
                <a:ext uri="{FF2B5EF4-FFF2-40B4-BE49-F238E27FC236}">
                  <a16:creationId xmlns:a16="http://schemas.microsoft.com/office/drawing/2014/main" id="{C4BBF588-CB9F-D243-B731-A2942E9D515F}"/>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31" name="Oval 130">
            <a:extLst>
              <a:ext uri="{FF2B5EF4-FFF2-40B4-BE49-F238E27FC236}">
                <a16:creationId xmlns:a16="http://schemas.microsoft.com/office/drawing/2014/main" id="{A7B40599-47E2-C246-BABE-A2D8AC9F8225}"/>
              </a:ext>
            </a:extLst>
          </p:cNvPr>
          <p:cNvSpPr/>
          <p:nvPr/>
        </p:nvSpPr>
        <p:spPr>
          <a:xfrm>
            <a:off x="8478267" y="34584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132" name="Straight Arrow Connector 131">
            <a:extLst>
              <a:ext uri="{FF2B5EF4-FFF2-40B4-BE49-F238E27FC236}">
                <a16:creationId xmlns:a16="http://schemas.microsoft.com/office/drawing/2014/main" id="{6E688E44-DF47-6341-80EE-8DF7576683B8}"/>
              </a:ext>
            </a:extLst>
          </p:cNvPr>
          <p:cNvCxnSpPr>
            <a:cxnSpLocks/>
            <a:stCxn id="125" idx="6"/>
            <a:endCxn id="131" idx="2"/>
          </p:cNvCxnSpPr>
          <p:nvPr/>
        </p:nvCxnSpPr>
        <p:spPr>
          <a:xfrm>
            <a:off x="8172255" y="3595408"/>
            <a:ext cx="30601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33" name="Oval 132">
            <a:extLst>
              <a:ext uri="{FF2B5EF4-FFF2-40B4-BE49-F238E27FC236}">
                <a16:creationId xmlns:a16="http://schemas.microsoft.com/office/drawing/2014/main" id="{1C10885C-2DCB-5C48-A77D-0479703AE4B7}"/>
              </a:ext>
            </a:extLst>
          </p:cNvPr>
          <p:cNvSpPr/>
          <p:nvPr/>
        </p:nvSpPr>
        <p:spPr>
          <a:xfrm>
            <a:off x="8555475" y="3951048"/>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nvGrpSpPr>
          <p:cNvPr id="134" name="Group 133">
            <a:extLst>
              <a:ext uri="{FF2B5EF4-FFF2-40B4-BE49-F238E27FC236}">
                <a16:creationId xmlns:a16="http://schemas.microsoft.com/office/drawing/2014/main" id="{847AB1EA-95A4-A342-8889-41A73D0E77E5}"/>
              </a:ext>
            </a:extLst>
          </p:cNvPr>
          <p:cNvGrpSpPr/>
          <p:nvPr/>
        </p:nvGrpSpPr>
        <p:grpSpPr>
          <a:xfrm>
            <a:off x="8532683" y="3948119"/>
            <a:ext cx="355484" cy="262007"/>
            <a:chOff x="9009582" y="3595733"/>
            <a:chExt cx="355484" cy="262007"/>
          </a:xfrm>
        </p:grpSpPr>
        <p:cxnSp>
          <p:nvCxnSpPr>
            <p:cNvPr id="135" name="Straight Connector 134">
              <a:extLst>
                <a:ext uri="{FF2B5EF4-FFF2-40B4-BE49-F238E27FC236}">
                  <a16:creationId xmlns:a16="http://schemas.microsoft.com/office/drawing/2014/main" id="{606DCAAA-AB14-724B-ABCB-5C9A90D2FA2A}"/>
                </a:ext>
              </a:extLst>
            </p:cNvPr>
            <p:cNvCxnSpPr/>
            <p:nvPr/>
          </p:nvCxnSpPr>
          <p:spPr>
            <a:xfrm>
              <a:off x="9040035" y="3616599"/>
              <a:ext cx="268970" cy="23374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cxnSp>
          <p:nvCxnSpPr>
            <p:cNvPr id="136" name="Straight Connector 135">
              <a:extLst>
                <a:ext uri="{FF2B5EF4-FFF2-40B4-BE49-F238E27FC236}">
                  <a16:creationId xmlns:a16="http://schemas.microsoft.com/office/drawing/2014/main" id="{25403056-1319-E144-8927-00B3317AB309}"/>
                </a:ext>
              </a:extLst>
            </p:cNvPr>
            <p:cNvCxnSpPr>
              <a:cxnSpLocks/>
            </p:cNvCxnSpPr>
            <p:nvPr/>
          </p:nvCxnSpPr>
          <p:spPr>
            <a:xfrm flipV="1">
              <a:off x="9009582" y="3595733"/>
              <a:ext cx="355484" cy="262007"/>
            </a:xfrm>
            <a:prstGeom prst="line">
              <a:avLst/>
            </a:prstGeom>
            <a:ln w="38100">
              <a:solidFill>
                <a:srgbClr val="FF0000">
                  <a:alpha val="63000"/>
                </a:srgbClr>
              </a:solidFill>
            </a:ln>
          </p:spPr>
          <p:style>
            <a:lnRef idx="3">
              <a:schemeClr val="accent4"/>
            </a:lnRef>
            <a:fillRef idx="0">
              <a:schemeClr val="accent4"/>
            </a:fillRef>
            <a:effectRef idx="2">
              <a:schemeClr val="accent4"/>
            </a:effectRef>
            <a:fontRef idx="minor">
              <a:schemeClr val="tx1"/>
            </a:fontRef>
          </p:style>
        </p:cxnSp>
      </p:grpSp>
      <p:sp>
        <p:nvSpPr>
          <p:cNvPr id="138" name="Regular Pentagon 137">
            <a:extLst>
              <a:ext uri="{FF2B5EF4-FFF2-40B4-BE49-F238E27FC236}">
                <a16:creationId xmlns:a16="http://schemas.microsoft.com/office/drawing/2014/main" id="{C787C933-2AD1-534A-89DE-AD2D5AA9E8FA}"/>
              </a:ext>
            </a:extLst>
          </p:cNvPr>
          <p:cNvSpPr/>
          <p:nvPr/>
        </p:nvSpPr>
        <p:spPr>
          <a:xfrm>
            <a:off x="9025735" y="3462656"/>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143" name="Regular Pentagon 142">
            <a:extLst>
              <a:ext uri="{FF2B5EF4-FFF2-40B4-BE49-F238E27FC236}">
                <a16:creationId xmlns:a16="http://schemas.microsoft.com/office/drawing/2014/main" id="{47F93583-85AA-6E42-A4FD-B81ACA48011C}"/>
              </a:ext>
            </a:extLst>
          </p:cNvPr>
          <p:cNvSpPr/>
          <p:nvPr/>
        </p:nvSpPr>
        <p:spPr>
          <a:xfrm>
            <a:off x="9610242" y="3448953"/>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cxnSp>
        <p:nvCxnSpPr>
          <p:cNvPr id="144" name="Straight Arrow Connector 143">
            <a:extLst>
              <a:ext uri="{FF2B5EF4-FFF2-40B4-BE49-F238E27FC236}">
                <a16:creationId xmlns:a16="http://schemas.microsoft.com/office/drawing/2014/main" id="{09428FBF-A771-8B45-94D2-07C5948FCD88}"/>
              </a:ext>
            </a:extLst>
          </p:cNvPr>
          <p:cNvCxnSpPr>
            <a:cxnSpLocks/>
          </p:cNvCxnSpPr>
          <p:nvPr/>
        </p:nvCxnSpPr>
        <p:spPr>
          <a:xfrm flipV="1">
            <a:off x="9366026" y="3596165"/>
            <a:ext cx="244216" cy="6975"/>
          </a:xfrm>
          <a:prstGeom prst="straightConnector1">
            <a:avLst/>
          </a:prstGeom>
          <a:ln>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
        <p:nvSpPr>
          <p:cNvPr id="147" name="Oval 146">
            <a:extLst>
              <a:ext uri="{FF2B5EF4-FFF2-40B4-BE49-F238E27FC236}">
                <a16:creationId xmlns:a16="http://schemas.microsoft.com/office/drawing/2014/main" id="{ADE5ED95-58DC-274F-9DE1-7BCD8B7E17B6}"/>
              </a:ext>
            </a:extLst>
          </p:cNvPr>
          <p:cNvSpPr/>
          <p:nvPr/>
        </p:nvSpPr>
        <p:spPr>
          <a:xfrm>
            <a:off x="10130796" y="3456159"/>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155" name="Oval 154">
            <a:extLst>
              <a:ext uri="{FF2B5EF4-FFF2-40B4-BE49-F238E27FC236}">
                <a16:creationId xmlns:a16="http://schemas.microsoft.com/office/drawing/2014/main" id="{0F96C412-652A-1B4B-A865-465B97A752C8}"/>
              </a:ext>
            </a:extLst>
          </p:cNvPr>
          <p:cNvSpPr/>
          <p:nvPr/>
        </p:nvSpPr>
        <p:spPr>
          <a:xfrm>
            <a:off x="10618470" y="34589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cxnSp>
        <p:nvCxnSpPr>
          <p:cNvPr id="156" name="Straight Arrow Connector 155">
            <a:extLst>
              <a:ext uri="{FF2B5EF4-FFF2-40B4-BE49-F238E27FC236}">
                <a16:creationId xmlns:a16="http://schemas.microsoft.com/office/drawing/2014/main" id="{D9347B89-E051-B249-8D9B-AE8C83612CED}"/>
              </a:ext>
            </a:extLst>
          </p:cNvPr>
          <p:cNvCxnSpPr>
            <a:cxnSpLocks/>
            <a:stCxn id="147" idx="6"/>
            <a:endCxn id="155" idx="2"/>
          </p:cNvCxnSpPr>
          <p:nvPr/>
        </p:nvCxnSpPr>
        <p:spPr>
          <a:xfrm>
            <a:off x="10404648" y="3593085"/>
            <a:ext cx="213822" cy="2823"/>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61" name="Oval 160">
            <a:extLst>
              <a:ext uri="{FF2B5EF4-FFF2-40B4-BE49-F238E27FC236}">
                <a16:creationId xmlns:a16="http://schemas.microsoft.com/office/drawing/2014/main" id="{BDBB2A1F-060D-BF44-A4C2-1AEEE64D784E}"/>
              </a:ext>
            </a:extLst>
          </p:cNvPr>
          <p:cNvSpPr/>
          <p:nvPr/>
        </p:nvSpPr>
        <p:spPr>
          <a:xfrm>
            <a:off x="11150160" y="3458982"/>
            <a:ext cx="273852" cy="273852"/>
          </a:xfrm>
          <a:prstGeom prst="ellipse">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62" name="Straight Arrow Connector 161">
            <a:extLst>
              <a:ext uri="{FF2B5EF4-FFF2-40B4-BE49-F238E27FC236}">
                <a16:creationId xmlns:a16="http://schemas.microsoft.com/office/drawing/2014/main" id="{B34F54B9-1B31-8344-A9EF-3E155C1E88CF}"/>
              </a:ext>
            </a:extLst>
          </p:cNvPr>
          <p:cNvCxnSpPr>
            <a:cxnSpLocks/>
            <a:stCxn id="155" idx="6"/>
            <a:endCxn id="161" idx="2"/>
          </p:cNvCxnSpPr>
          <p:nvPr/>
        </p:nvCxnSpPr>
        <p:spPr>
          <a:xfrm>
            <a:off x="10892322" y="3595908"/>
            <a:ext cx="257838"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sp>
        <p:nvSpPr>
          <p:cNvPr id="165" name="Regular Pentagon 164">
            <a:extLst>
              <a:ext uri="{FF2B5EF4-FFF2-40B4-BE49-F238E27FC236}">
                <a16:creationId xmlns:a16="http://schemas.microsoft.com/office/drawing/2014/main" id="{BFC6604F-AFCC-B14C-95D3-11CA5B4955B6}"/>
              </a:ext>
            </a:extLst>
          </p:cNvPr>
          <p:cNvSpPr/>
          <p:nvPr/>
        </p:nvSpPr>
        <p:spPr>
          <a:xfrm>
            <a:off x="11704236" y="3448953"/>
            <a:ext cx="339612" cy="294037"/>
          </a:xfrm>
          <a:prstGeom prst="pentagon">
            <a:avLst/>
          </a:prstGeom>
        </p:spPr>
        <p:style>
          <a:lnRef idx="2">
            <a:schemeClr val="accent6">
              <a:shade val="50000"/>
            </a:schemeClr>
          </a:lnRef>
          <a:fillRef idx="1">
            <a:schemeClr val="accent6"/>
          </a:fillRef>
          <a:effectRef idx="0">
            <a:schemeClr val="accent6"/>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cxnSp>
        <p:nvCxnSpPr>
          <p:cNvPr id="166" name="Straight Arrow Connector 165">
            <a:extLst>
              <a:ext uri="{FF2B5EF4-FFF2-40B4-BE49-F238E27FC236}">
                <a16:creationId xmlns:a16="http://schemas.microsoft.com/office/drawing/2014/main" id="{32E8ACCF-B51E-4248-A157-EE70FF742ABF}"/>
              </a:ext>
            </a:extLst>
          </p:cNvPr>
          <p:cNvCxnSpPr>
            <a:cxnSpLocks/>
          </p:cNvCxnSpPr>
          <p:nvPr/>
        </p:nvCxnSpPr>
        <p:spPr>
          <a:xfrm flipV="1">
            <a:off x="11424057" y="3595972"/>
            <a:ext cx="273616" cy="7284"/>
          </a:xfrm>
          <a:prstGeom prst="straightConnector1">
            <a:avLst/>
          </a:prstGeom>
          <a:ln w="19050">
            <a:solidFill>
              <a:srgbClr val="4372C5"/>
            </a:solidFill>
            <a:tailEnd type="triangle"/>
          </a:ln>
        </p:spPr>
        <p:style>
          <a:lnRef idx="3">
            <a:schemeClr val="accent6"/>
          </a:lnRef>
          <a:fillRef idx="0">
            <a:schemeClr val="accent6"/>
          </a:fillRef>
          <a:effectRef idx="2">
            <a:schemeClr val="accent6"/>
          </a:effectRef>
          <a:fontRef idx="minor">
            <a:schemeClr val="tx1"/>
          </a:fontRef>
        </p:style>
      </p:cxnSp>
      <p:cxnSp>
        <p:nvCxnSpPr>
          <p:cNvPr id="167" name="Curved Connector 166">
            <a:extLst>
              <a:ext uri="{FF2B5EF4-FFF2-40B4-BE49-F238E27FC236}">
                <a16:creationId xmlns:a16="http://schemas.microsoft.com/office/drawing/2014/main" id="{C8CBE588-27A5-2245-A8EA-C9CE7E2A2E49}"/>
              </a:ext>
            </a:extLst>
          </p:cNvPr>
          <p:cNvCxnSpPr>
            <a:cxnSpLocks/>
            <a:stCxn id="143" idx="0"/>
            <a:endCxn id="165" idx="0"/>
          </p:cNvCxnSpPr>
          <p:nvPr/>
        </p:nvCxnSpPr>
        <p:spPr>
          <a:xfrm rot="5400000" flipH="1" flipV="1">
            <a:off x="10827045" y="2401956"/>
            <a:ext cx="12700" cy="2093994"/>
          </a:xfrm>
          <a:prstGeom prst="curvedConnector3">
            <a:avLst>
              <a:gd name="adj1" fmla="val 1800000"/>
            </a:avLst>
          </a:prstGeom>
          <a:ln>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
        <p:nvSpPr>
          <p:cNvPr id="168" name="TextBox 167">
            <a:extLst>
              <a:ext uri="{FF2B5EF4-FFF2-40B4-BE49-F238E27FC236}">
                <a16:creationId xmlns:a16="http://schemas.microsoft.com/office/drawing/2014/main" id="{86A54332-59AC-F841-9166-3F1CC2D42784}"/>
              </a:ext>
            </a:extLst>
          </p:cNvPr>
          <p:cNvSpPr txBox="1"/>
          <p:nvPr/>
        </p:nvSpPr>
        <p:spPr>
          <a:xfrm>
            <a:off x="10506501" y="3650656"/>
            <a:ext cx="552071" cy="58477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69" name="TextBox 168">
            <a:extLst>
              <a:ext uri="{FF2B5EF4-FFF2-40B4-BE49-F238E27FC236}">
                <a16:creationId xmlns:a16="http://schemas.microsoft.com/office/drawing/2014/main" id="{8040D9E3-3D13-AD4A-B4DA-30BF9A295964}"/>
              </a:ext>
            </a:extLst>
          </p:cNvPr>
          <p:cNvSpPr txBox="1"/>
          <p:nvPr/>
        </p:nvSpPr>
        <p:spPr>
          <a:xfrm>
            <a:off x="6419790" y="3017216"/>
            <a:ext cx="1337226"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76200"/>
                </a:solidFill>
                <a:effectLst/>
                <a:uLnTx/>
                <a:uFillTx/>
                <a:latin typeface="Helvetica Neue" panose="02000503000000020004" pitchFamily="2" charset="0"/>
                <a:ea typeface="Helvetica Neue" panose="02000503000000020004" pitchFamily="2" charset="0"/>
                <a:cs typeface="Helvetica Neue" panose="02000503000000020004" pitchFamily="2" charset="0"/>
              </a:rPr>
              <a:t>Peak RAM</a:t>
            </a:r>
          </a:p>
        </p:txBody>
      </p:sp>
      <p:cxnSp>
        <p:nvCxnSpPr>
          <p:cNvPr id="176" name="Straight Arrow Connector 175">
            <a:extLst>
              <a:ext uri="{FF2B5EF4-FFF2-40B4-BE49-F238E27FC236}">
                <a16:creationId xmlns:a16="http://schemas.microsoft.com/office/drawing/2014/main" id="{A0C6F2F1-6DAD-2142-A0E6-BF0B7A853326}"/>
              </a:ext>
            </a:extLst>
          </p:cNvPr>
          <p:cNvCxnSpPr>
            <a:cxnSpLocks/>
          </p:cNvCxnSpPr>
          <p:nvPr/>
        </p:nvCxnSpPr>
        <p:spPr>
          <a:xfrm>
            <a:off x="8728308" y="3595408"/>
            <a:ext cx="306012" cy="0"/>
          </a:xfrm>
          <a:prstGeom prst="straightConnector1">
            <a:avLst/>
          </a:prstGeom>
          <a:ln w="19050">
            <a:tailEnd type="triangle"/>
          </a:ln>
        </p:spPr>
        <p:style>
          <a:lnRef idx="1">
            <a:schemeClr val="accent1"/>
          </a:lnRef>
          <a:fillRef idx="0">
            <a:schemeClr val="accent1"/>
          </a:fillRef>
          <a:effectRef idx="1">
            <a:schemeClr val="accent1"/>
          </a:effectRef>
          <a:fontRef idx="minor">
            <a:schemeClr val="tx1"/>
          </a:fontRef>
        </p:style>
      </p:cxnSp>
      <p:cxnSp>
        <p:nvCxnSpPr>
          <p:cNvPr id="177" name="Curved Connector 176">
            <a:extLst>
              <a:ext uri="{FF2B5EF4-FFF2-40B4-BE49-F238E27FC236}">
                <a16:creationId xmlns:a16="http://schemas.microsoft.com/office/drawing/2014/main" id="{43BEFD28-DA69-1946-89E4-AB001906A89F}"/>
              </a:ext>
            </a:extLst>
          </p:cNvPr>
          <p:cNvCxnSpPr>
            <a:cxnSpLocks/>
            <a:stCxn id="125" idx="0"/>
            <a:endCxn id="143" idx="0"/>
          </p:cNvCxnSpPr>
          <p:nvPr/>
        </p:nvCxnSpPr>
        <p:spPr>
          <a:xfrm rot="5400000" flipH="1" flipV="1">
            <a:off x="8902924" y="2581359"/>
            <a:ext cx="9529" cy="1744719"/>
          </a:xfrm>
          <a:prstGeom prst="curvedConnector3">
            <a:avLst>
              <a:gd name="adj1" fmla="val 2498993"/>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C3B7C83A-07F5-BD46-9BB3-BE5FC1D6A1A1}"/>
              </a:ext>
            </a:extLst>
          </p:cNvPr>
          <p:cNvSpPr txBox="1"/>
          <p:nvPr/>
        </p:nvSpPr>
        <p:spPr>
          <a:xfrm>
            <a:off x="421584" y="5365312"/>
            <a:ext cx="6236003" cy="58477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can we use less memory?</a:t>
            </a:r>
          </a:p>
        </p:txBody>
      </p:sp>
      <p:sp>
        <p:nvSpPr>
          <p:cNvPr id="179" name="TextBox 178">
            <a:extLst>
              <a:ext uri="{FF2B5EF4-FFF2-40B4-BE49-F238E27FC236}">
                <a16:creationId xmlns:a16="http://schemas.microsoft.com/office/drawing/2014/main" id="{D63BCF31-79D0-E54B-86CD-4B98F2050C54}"/>
              </a:ext>
            </a:extLst>
          </p:cNvPr>
          <p:cNvSpPr txBox="1"/>
          <p:nvPr/>
        </p:nvSpPr>
        <p:spPr>
          <a:xfrm>
            <a:off x="571495" y="5830580"/>
            <a:ext cx="4749011" cy="58477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B0068"/>
                </a:solidFill>
                <a:effectLst/>
                <a:uLnTx/>
                <a:uFillTx/>
                <a:latin typeface="Helvetica Neue" panose="02000503000000020004" pitchFamily="2" charset="0"/>
                <a:ea typeface="Helvetica Neue" panose="02000503000000020004" pitchFamily="2" charset="0"/>
                <a:cs typeface="Helvetica Neue" panose="02000503000000020004" pitchFamily="2" charset="0"/>
              </a:rPr>
              <a:t>Free early &amp; recompute</a:t>
            </a:r>
          </a:p>
        </p:txBody>
      </p:sp>
      <p:sp>
        <p:nvSpPr>
          <p:cNvPr id="98" name="Rectangle 97">
            <a:extLst>
              <a:ext uri="{FF2B5EF4-FFF2-40B4-BE49-F238E27FC236}">
                <a16:creationId xmlns:a16="http://schemas.microsoft.com/office/drawing/2014/main" id="{6F9FBEA6-E0C3-F041-A280-72D7029FBC52}"/>
              </a:ext>
            </a:extLst>
          </p:cNvPr>
          <p:cNvSpPr/>
          <p:nvPr/>
        </p:nvSpPr>
        <p:spPr>
          <a:xfrm>
            <a:off x="328592" y="231627"/>
            <a:ext cx="8219558"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Compute-hungry backpropagation policy</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t>
            </a:r>
            <a:r>
              <a:rPr kumimoji="0" lang="en-US" sz="2400" b="0" i="0" u="none" strike="noStrike" kern="1200" cap="none" spc="0" normalizeH="0" baseline="0" noProof="0" dirty="0">
                <a:ln>
                  <a:noFill/>
                </a:ln>
                <a:solidFill>
                  <a:prstClr val="black"/>
                </a:solidFill>
                <a:effectLst/>
                <a:highlight>
                  <a:srgbClr val="FFFF00"/>
                </a:highlight>
                <a:uLnTx/>
                <a:uFillTx/>
                <a:latin typeface="Helvetica Neue" panose="02000503000000020004" pitchFamily="2" charset="0"/>
                <a:ea typeface="Helvetica Neue" panose="02000503000000020004" pitchFamily="2" charset="0"/>
                <a:cs typeface="Helvetica Neue" panose="02000503000000020004" pitchFamily="2" charset="0"/>
              </a:rPr>
              <a:t>all layers</a:t>
            </a:r>
            <a:endPar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3B2D5FF8-9031-0146-9141-4DCCEA8E22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0" name="Straight Connector 99">
            <a:extLst>
              <a:ext uri="{FF2B5EF4-FFF2-40B4-BE49-F238E27FC236}">
                <a16:creationId xmlns:a16="http://schemas.microsoft.com/office/drawing/2014/main" id="{A539E650-7C73-2C49-99E7-D7F6646F5370}"/>
              </a:ext>
            </a:extLst>
          </p:cNvPr>
          <p:cNvCxnSpPr/>
          <p:nvPr/>
        </p:nvCxnSpPr>
        <p:spPr>
          <a:xfrm>
            <a:off x="6375222" y="1928578"/>
            <a:ext cx="4880782" cy="0"/>
          </a:xfrm>
          <a:prstGeom prst="line">
            <a:avLst/>
          </a:prstGeom>
          <a:ln w="2857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1" name="TextBox 100">
            <a:extLst>
              <a:ext uri="{FF2B5EF4-FFF2-40B4-BE49-F238E27FC236}">
                <a16:creationId xmlns:a16="http://schemas.microsoft.com/office/drawing/2014/main" id="{1B006486-B77D-3E47-B718-8851567A8803}"/>
              </a:ext>
            </a:extLst>
          </p:cNvPr>
          <p:cNvSpPr txBox="1"/>
          <p:nvPr/>
        </p:nvSpPr>
        <p:spPr>
          <a:xfrm>
            <a:off x="6419790" y="1559246"/>
            <a:ext cx="3492303" cy="36933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Peak RAM (no </a:t>
            </a:r>
            <a:r>
              <a:rPr kumimoji="0" lang="en-US" sz="1800" b="1" i="0" u="none" strike="noStrike" kern="1200" cap="none" spc="0" normalizeH="0" baseline="0" noProof="0" dirty="0" err="1">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recomputation</a:t>
            </a:r>
            <a:r>
              <a:rPr kumimoji="0" lang="en-US" sz="18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90" name="Straight Arrow Connector 89">
            <a:extLst>
              <a:ext uri="{FF2B5EF4-FFF2-40B4-BE49-F238E27FC236}">
                <a16:creationId xmlns:a16="http://schemas.microsoft.com/office/drawing/2014/main" id="{2650CAD1-C86D-294A-8C96-BE5877E7002E}"/>
              </a:ext>
            </a:extLst>
          </p:cNvPr>
          <p:cNvCxnSpPr>
            <a:cxnSpLocks/>
            <a:stCxn id="102" idx="6"/>
            <a:endCxn id="139" idx="1"/>
          </p:cNvCxnSpPr>
          <p:nvPr/>
        </p:nvCxnSpPr>
        <p:spPr>
          <a:xfrm>
            <a:off x="4908540" y="2812819"/>
            <a:ext cx="412415" cy="491486"/>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8D95AADC-2E07-CE45-AADE-6FF536C433EC}"/>
              </a:ext>
            </a:extLst>
          </p:cNvPr>
          <p:cNvCxnSpPr>
            <a:cxnSpLocks/>
            <a:stCxn id="139" idx="1"/>
            <a:endCxn id="116" idx="5"/>
          </p:cNvCxnSpPr>
          <p:nvPr/>
        </p:nvCxnSpPr>
        <p:spPr>
          <a:xfrm flipH="1">
            <a:off x="4923076" y="3304305"/>
            <a:ext cx="397879" cy="266171"/>
          </a:xfrm>
          <a:prstGeom prst="straightConnector1">
            <a:avLst/>
          </a:prstGeom>
          <a:ln w="57150">
            <a:solidFill>
              <a:schemeClr val="tx1"/>
            </a:solidFill>
            <a:tailEnd type="triangle"/>
          </a:ln>
        </p:spPr>
        <p:style>
          <a:lnRef idx="1">
            <a:schemeClr val="accent1"/>
          </a:lnRef>
          <a:fillRef idx="0">
            <a:schemeClr val="accent1"/>
          </a:fillRef>
          <a:effectRef idx="1">
            <a:schemeClr val="accent1"/>
          </a:effectRef>
          <a:fontRef idx="minor">
            <a:schemeClr val="tx1"/>
          </a:fontRef>
        </p:style>
      </p:cxnSp>
      <p:sp>
        <p:nvSpPr>
          <p:cNvPr id="92" name="Oval 91">
            <a:extLst>
              <a:ext uri="{FF2B5EF4-FFF2-40B4-BE49-F238E27FC236}">
                <a16:creationId xmlns:a16="http://schemas.microsoft.com/office/drawing/2014/main" id="{0D3CC92F-BC7E-724B-8153-48FCE800DD05}"/>
              </a:ext>
            </a:extLst>
          </p:cNvPr>
          <p:cNvSpPr/>
          <p:nvPr/>
        </p:nvSpPr>
        <p:spPr>
          <a:xfrm>
            <a:off x="526165"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93" name="!!B">
            <a:extLst>
              <a:ext uri="{FF2B5EF4-FFF2-40B4-BE49-F238E27FC236}">
                <a16:creationId xmlns:a16="http://schemas.microsoft.com/office/drawing/2014/main" id="{09D47BF0-6A26-E643-8A6F-201C7293F3BC}"/>
              </a:ext>
            </a:extLst>
          </p:cNvPr>
          <p:cNvSpPr/>
          <p:nvPr/>
        </p:nvSpPr>
        <p:spPr>
          <a:xfrm>
            <a:off x="1489473"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94" name="!!C">
            <a:extLst>
              <a:ext uri="{FF2B5EF4-FFF2-40B4-BE49-F238E27FC236}">
                <a16:creationId xmlns:a16="http://schemas.microsoft.com/office/drawing/2014/main" id="{B72B013A-D473-5C47-8BBC-FB032C6A7DFA}"/>
              </a:ext>
            </a:extLst>
          </p:cNvPr>
          <p:cNvSpPr/>
          <p:nvPr/>
        </p:nvSpPr>
        <p:spPr>
          <a:xfrm>
            <a:off x="2452782"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97" name="!!D">
            <a:extLst>
              <a:ext uri="{FF2B5EF4-FFF2-40B4-BE49-F238E27FC236}">
                <a16:creationId xmlns:a16="http://schemas.microsoft.com/office/drawing/2014/main" id="{EDEFD941-EF92-D048-9B7E-51909A8AC52C}"/>
              </a:ext>
            </a:extLst>
          </p:cNvPr>
          <p:cNvSpPr/>
          <p:nvPr/>
        </p:nvSpPr>
        <p:spPr>
          <a:xfrm>
            <a:off x="3416091"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02" name="!!E">
            <a:extLst>
              <a:ext uri="{FF2B5EF4-FFF2-40B4-BE49-F238E27FC236}">
                <a16:creationId xmlns:a16="http://schemas.microsoft.com/office/drawing/2014/main" id="{3CBC1D36-B555-3245-805A-8138380FDC4B}"/>
              </a:ext>
            </a:extLst>
          </p:cNvPr>
          <p:cNvSpPr/>
          <p:nvPr/>
        </p:nvSpPr>
        <p:spPr>
          <a:xfrm>
            <a:off x="4379399" y="2548248"/>
            <a:ext cx="529141" cy="529141"/>
          </a:xfrm>
          <a:prstGeom prst="ellipse">
            <a:avLst/>
          </a:prstGeom>
          <a:solidFill>
            <a:srgbClr val="4371C2"/>
          </a:solidFill>
          <a:ln>
            <a:solidFill>
              <a:srgbClr val="4170C0"/>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cxnSp>
        <p:nvCxnSpPr>
          <p:cNvPr id="103" name="Straight Arrow Connector 102">
            <a:extLst>
              <a:ext uri="{FF2B5EF4-FFF2-40B4-BE49-F238E27FC236}">
                <a16:creationId xmlns:a16="http://schemas.microsoft.com/office/drawing/2014/main" id="{4AFCD550-E2E1-1A4A-9BC5-757D8FE1C731}"/>
              </a:ext>
            </a:extLst>
          </p:cNvPr>
          <p:cNvCxnSpPr>
            <a:stCxn id="92" idx="6"/>
            <a:endCxn id="93" idx="2"/>
          </p:cNvCxnSpPr>
          <p:nvPr/>
        </p:nvCxnSpPr>
        <p:spPr>
          <a:xfrm>
            <a:off x="1055306"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CAF071ED-3155-E942-8D65-1F1A02CC48CC}"/>
              </a:ext>
            </a:extLst>
          </p:cNvPr>
          <p:cNvCxnSpPr>
            <a:cxnSpLocks/>
            <a:stCxn id="93" idx="6"/>
            <a:endCxn id="94" idx="2"/>
          </p:cNvCxnSpPr>
          <p:nvPr/>
        </p:nvCxnSpPr>
        <p:spPr>
          <a:xfrm>
            <a:off x="2018615"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2CEE94E5-59B4-4048-9005-648DE07B899B}"/>
              </a:ext>
            </a:extLst>
          </p:cNvPr>
          <p:cNvCxnSpPr>
            <a:cxnSpLocks/>
            <a:stCxn id="94" idx="6"/>
            <a:endCxn id="97" idx="2"/>
          </p:cNvCxnSpPr>
          <p:nvPr/>
        </p:nvCxnSpPr>
        <p:spPr>
          <a:xfrm>
            <a:off x="2981924"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68B3CF2D-FE27-804E-A95C-616D08DF38D2}"/>
              </a:ext>
            </a:extLst>
          </p:cNvPr>
          <p:cNvCxnSpPr>
            <a:cxnSpLocks/>
            <a:stCxn id="97" idx="6"/>
            <a:endCxn id="102" idx="2"/>
          </p:cNvCxnSpPr>
          <p:nvPr/>
        </p:nvCxnSpPr>
        <p:spPr>
          <a:xfrm>
            <a:off x="3945232" y="2812819"/>
            <a:ext cx="434167"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E28D751D-6DAA-0B4B-9209-4999B9D6AAD7}"/>
              </a:ext>
            </a:extLst>
          </p:cNvPr>
          <p:cNvCxnSpPr>
            <a:cxnSpLocks/>
            <a:endCxn id="92" idx="2"/>
          </p:cNvCxnSpPr>
          <p:nvPr/>
        </p:nvCxnSpPr>
        <p:spPr>
          <a:xfrm>
            <a:off x="186972" y="2812819"/>
            <a:ext cx="339193" cy="0"/>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C15F971B-3AD0-AE40-BCC4-14A666D32B89}"/>
              </a:ext>
            </a:extLst>
          </p:cNvPr>
          <p:cNvCxnSpPr>
            <a:cxnSpLocks/>
            <a:stCxn id="102" idx="6"/>
            <a:endCxn id="114" idx="1"/>
          </p:cNvCxnSpPr>
          <p:nvPr/>
        </p:nvCxnSpPr>
        <p:spPr>
          <a:xfrm>
            <a:off x="4908540" y="2812819"/>
            <a:ext cx="290091" cy="22367"/>
          </a:xfrm>
          <a:prstGeom prst="straightConnector1">
            <a:avLst/>
          </a:prstGeom>
          <a:ln w="57150">
            <a:solidFill>
              <a:srgbClr val="4170C0"/>
            </a:solidFill>
            <a:tailEnd type="triangle"/>
          </a:ln>
        </p:spPr>
        <p:style>
          <a:lnRef idx="1">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594F031F-0C4E-7844-89CA-C18295D11E5F}"/>
              </a:ext>
            </a:extLst>
          </p:cNvPr>
          <p:cNvSpPr txBox="1"/>
          <p:nvPr/>
        </p:nvSpPr>
        <p:spPr>
          <a:xfrm>
            <a:off x="5198631" y="2681297"/>
            <a:ext cx="622286" cy="307777"/>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Label</a:t>
            </a:r>
          </a:p>
        </p:txBody>
      </p:sp>
      <p:sp>
        <p:nvSpPr>
          <p:cNvPr id="116" name="Regular Pentagon 115">
            <a:extLst>
              <a:ext uri="{FF2B5EF4-FFF2-40B4-BE49-F238E27FC236}">
                <a16:creationId xmlns:a16="http://schemas.microsoft.com/office/drawing/2014/main" id="{3D326D1C-0845-2E46-A246-9E80CB6C9BA6}"/>
              </a:ext>
            </a:extLst>
          </p:cNvPr>
          <p:cNvSpPr/>
          <p:nvPr/>
        </p:nvSpPr>
        <p:spPr>
          <a:xfrm>
            <a:off x="4364862"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∇E</a:t>
            </a:r>
          </a:p>
        </p:txBody>
      </p:sp>
      <p:sp>
        <p:nvSpPr>
          <p:cNvPr id="119" name="Regular Pentagon 118">
            <a:extLst>
              <a:ext uri="{FF2B5EF4-FFF2-40B4-BE49-F238E27FC236}">
                <a16:creationId xmlns:a16="http://schemas.microsoft.com/office/drawing/2014/main" id="{3B91C0B7-4221-2C4A-974E-13D751FF89FD}"/>
              </a:ext>
            </a:extLst>
          </p:cNvPr>
          <p:cNvSpPr/>
          <p:nvPr/>
        </p:nvSpPr>
        <p:spPr>
          <a:xfrm>
            <a:off x="3401554"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
            </a:r>
          </a:p>
        </p:txBody>
      </p:sp>
      <p:sp>
        <p:nvSpPr>
          <p:cNvPr id="122" name="Regular Pentagon 121">
            <a:extLst>
              <a:ext uri="{FF2B5EF4-FFF2-40B4-BE49-F238E27FC236}">
                <a16:creationId xmlns:a16="http://schemas.microsoft.com/office/drawing/2014/main" id="{EA6FC584-FA7A-D74E-B7B9-7079E40EE6A9}"/>
              </a:ext>
            </a:extLst>
          </p:cNvPr>
          <p:cNvSpPr/>
          <p:nvPr/>
        </p:nvSpPr>
        <p:spPr>
          <a:xfrm>
            <a:off x="2438245"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a:t>
            </a:r>
          </a:p>
        </p:txBody>
      </p:sp>
      <p:sp>
        <p:nvSpPr>
          <p:cNvPr id="123" name="Regular Pentagon 122">
            <a:extLst>
              <a:ext uri="{FF2B5EF4-FFF2-40B4-BE49-F238E27FC236}">
                <a16:creationId xmlns:a16="http://schemas.microsoft.com/office/drawing/2014/main" id="{44C7E786-A891-1C4E-B0FE-348B9F96D087}"/>
              </a:ext>
            </a:extLst>
          </p:cNvPr>
          <p:cNvSpPr/>
          <p:nvPr/>
        </p:nvSpPr>
        <p:spPr>
          <a:xfrm>
            <a:off x="1474936"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∇B</a:t>
            </a:r>
          </a:p>
        </p:txBody>
      </p:sp>
      <p:sp>
        <p:nvSpPr>
          <p:cNvPr id="137" name="Regular Pentagon 136">
            <a:extLst>
              <a:ext uri="{FF2B5EF4-FFF2-40B4-BE49-F238E27FC236}">
                <a16:creationId xmlns:a16="http://schemas.microsoft.com/office/drawing/2014/main" id="{4F942B0C-600F-2642-837E-944AA15F8128}"/>
              </a:ext>
            </a:extLst>
          </p:cNvPr>
          <p:cNvSpPr/>
          <p:nvPr/>
        </p:nvSpPr>
        <p:spPr>
          <a:xfrm>
            <a:off x="511628" y="3367410"/>
            <a:ext cx="558215" cy="531634"/>
          </a:xfrm>
          <a:prstGeom prst="pentagon">
            <a:avLst/>
          </a:prstGeom>
          <a:ln>
            <a:solidFill>
              <a:srgbClr val="54A968"/>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p>
        </p:txBody>
      </p:sp>
      <p:sp>
        <p:nvSpPr>
          <p:cNvPr id="139" name="Rectangle 138">
            <a:extLst>
              <a:ext uri="{FF2B5EF4-FFF2-40B4-BE49-F238E27FC236}">
                <a16:creationId xmlns:a16="http://schemas.microsoft.com/office/drawing/2014/main" id="{EDA8FC92-063F-0B43-B605-81A97AE0BABB}"/>
              </a:ext>
            </a:extLst>
          </p:cNvPr>
          <p:cNvSpPr/>
          <p:nvPr/>
        </p:nvSpPr>
        <p:spPr>
          <a:xfrm>
            <a:off x="5320955" y="3190594"/>
            <a:ext cx="565424" cy="227421"/>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Loss</a:t>
            </a:r>
          </a:p>
        </p:txBody>
      </p:sp>
      <p:cxnSp>
        <p:nvCxnSpPr>
          <p:cNvPr id="140" name="Straight Arrow Connector 139">
            <a:extLst>
              <a:ext uri="{FF2B5EF4-FFF2-40B4-BE49-F238E27FC236}">
                <a16:creationId xmlns:a16="http://schemas.microsoft.com/office/drawing/2014/main" id="{A54A1A28-8811-C848-A5B1-53835FBC55F4}"/>
              </a:ext>
            </a:extLst>
          </p:cNvPr>
          <p:cNvCxnSpPr>
            <a:cxnSpLocks/>
            <a:stCxn id="116" idx="1"/>
            <a:endCxn id="119" idx="5"/>
          </p:cNvCxnSpPr>
          <p:nvPr/>
        </p:nvCxnSpPr>
        <p:spPr>
          <a:xfrm flipH="1">
            <a:off x="3959767"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1C90FD39-00A4-294A-8932-12D64A58AE16}"/>
              </a:ext>
            </a:extLst>
          </p:cNvPr>
          <p:cNvCxnSpPr>
            <a:cxnSpLocks/>
            <a:stCxn id="119" idx="1"/>
            <a:endCxn id="122" idx="5"/>
          </p:cNvCxnSpPr>
          <p:nvPr/>
        </p:nvCxnSpPr>
        <p:spPr>
          <a:xfrm flipH="1">
            <a:off x="2996459"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CF391BF9-C661-574E-95EB-489780DC94DD}"/>
              </a:ext>
            </a:extLst>
          </p:cNvPr>
          <p:cNvCxnSpPr>
            <a:cxnSpLocks/>
            <a:stCxn id="122" idx="1"/>
            <a:endCxn id="123" idx="5"/>
          </p:cNvCxnSpPr>
          <p:nvPr/>
        </p:nvCxnSpPr>
        <p:spPr>
          <a:xfrm flipH="1">
            <a:off x="2033151"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B062A7B4-6227-0F45-8F1A-8102D17AB2BF}"/>
              </a:ext>
            </a:extLst>
          </p:cNvPr>
          <p:cNvCxnSpPr>
            <a:cxnSpLocks/>
            <a:stCxn id="123" idx="1"/>
            <a:endCxn id="137" idx="5"/>
          </p:cNvCxnSpPr>
          <p:nvPr/>
        </p:nvCxnSpPr>
        <p:spPr>
          <a:xfrm flipH="1">
            <a:off x="1069842" y="3570475"/>
            <a:ext cx="405095" cy="0"/>
          </a:xfrm>
          <a:prstGeom prst="straightConnector1">
            <a:avLst/>
          </a:prstGeom>
          <a:ln w="57150">
            <a:solidFill>
              <a:srgbClr val="54A968"/>
            </a:solidFill>
            <a:tailEnd type="triangle"/>
          </a:ln>
        </p:spPr>
        <p:style>
          <a:lnRef idx="1">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26961122-A21A-5845-844D-78982ADBB796}"/>
              </a:ext>
            </a:extLst>
          </p:cNvPr>
          <p:cNvCxnSpPr>
            <a:cxnSpLocks/>
            <a:stCxn id="102" idx="4"/>
            <a:endCxn id="116" idx="0"/>
          </p:cNvCxnSpPr>
          <p:nvPr/>
        </p:nvCxnSpPr>
        <p:spPr>
          <a:xfrm>
            <a:off x="4643970"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571686B9-D57E-9745-8475-6AFE02ACC15E}"/>
              </a:ext>
            </a:extLst>
          </p:cNvPr>
          <p:cNvCxnSpPr>
            <a:cxnSpLocks/>
            <a:stCxn id="97" idx="4"/>
            <a:endCxn id="119" idx="0"/>
          </p:cNvCxnSpPr>
          <p:nvPr/>
        </p:nvCxnSpPr>
        <p:spPr>
          <a:xfrm>
            <a:off x="3680661"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01BC20AA-A93F-BD47-BE6C-50AC0ADC774C}"/>
              </a:ext>
            </a:extLst>
          </p:cNvPr>
          <p:cNvCxnSpPr>
            <a:cxnSpLocks/>
            <a:stCxn id="94" idx="4"/>
            <a:endCxn id="122" idx="0"/>
          </p:cNvCxnSpPr>
          <p:nvPr/>
        </p:nvCxnSpPr>
        <p:spPr>
          <a:xfrm>
            <a:off x="2717353"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55F5F0A7-B8D3-D941-B564-C8E09D30CB79}"/>
              </a:ext>
            </a:extLst>
          </p:cNvPr>
          <p:cNvCxnSpPr>
            <a:cxnSpLocks/>
            <a:stCxn id="93" idx="4"/>
            <a:endCxn id="123" idx="0"/>
          </p:cNvCxnSpPr>
          <p:nvPr/>
        </p:nvCxnSpPr>
        <p:spPr>
          <a:xfrm>
            <a:off x="1754044"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270650A7-CD9A-F049-B8A3-3B1B28E7C6E4}"/>
              </a:ext>
            </a:extLst>
          </p:cNvPr>
          <p:cNvCxnSpPr>
            <a:cxnSpLocks/>
            <a:stCxn id="92" idx="4"/>
            <a:endCxn id="137" idx="0"/>
          </p:cNvCxnSpPr>
          <p:nvPr/>
        </p:nvCxnSpPr>
        <p:spPr>
          <a:xfrm>
            <a:off x="790736" y="3077389"/>
            <a:ext cx="0" cy="290020"/>
          </a:xfrm>
          <a:prstGeom prst="straightConnector1">
            <a:avLst/>
          </a:prstGeom>
          <a:ln w="57150">
            <a:solidFill>
              <a:srgbClr val="7030A0"/>
            </a:solidFill>
            <a:tailEnd type="triangle"/>
          </a:ln>
        </p:spPr>
        <p:style>
          <a:lnRef idx="1">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8C181F0C-88A4-9C47-99E5-1ACA7B24479A}"/>
              </a:ext>
            </a:extLst>
          </p:cNvPr>
          <p:cNvSpPr txBox="1"/>
          <p:nvPr/>
        </p:nvSpPr>
        <p:spPr>
          <a:xfrm>
            <a:off x="2076364" y="2055164"/>
            <a:ext cx="1866408"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Forward Pass</a:t>
            </a:r>
          </a:p>
        </p:txBody>
      </p:sp>
      <p:sp>
        <p:nvSpPr>
          <p:cNvPr id="159" name="TextBox 158">
            <a:extLst>
              <a:ext uri="{FF2B5EF4-FFF2-40B4-BE49-F238E27FC236}">
                <a16:creationId xmlns:a16="http://schemas.microsoft.com/office/drawing/2014/main" id="{F05B3C68-F6E1-9A49-B826-024697078B85}"/>
              </a:ext>
            </a:extLst>
          </p:cNvPr>
          <p:cNvSpPr txBox="1"/>
          <p:nvPr/>
        </p:nvSpPr>
        <p:spPr>
          <a:xfrm>
            <a:off x="1946212" y="4002742"/>
            <a:ext cx="2081211"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Backward Pass</a:t>
            </a:r>
          </a:p>
        </p:txBody>
      </p:sp>
    </p:spTree>
    <p:extLst>
      <p:ext uri="{BB962C8B-B14F-4D97-AF65-F5344CB8AC3E}">
        <p14:creationId xmlns:p14="http://schemas.microsoft.com/office/powerpoint/2010/main" val="4422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400DD-4B4C-BD46-8696-49D7C5F4F5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Freeform 29">
            <a:extLst>
              <a:ext uri="{FF2B5EF4-FFF2-40B4-BE49-F238E27FC236}">
                <a16:creationId xmlns:a16="http://schemas.microsoft.com/office/drawing/2014/main" id="{6583AFB0-83AD-C04A-8FF1-B5FA2786C33D}"/>
              </a:ext>
            </a:extLst>
          </p:cNvPr>
          <p:cNvSpPr/>
          <p:nvPr/>
        </p:nvSpPr>
        <p:spPr>
          <a:xfrm>
            <a:off x="2714713" y="2564537"/>
            <a:ext cx="5284258" cy="2231388"/>
          </a:xfrm>
          <a:custGeom>
            <a:avLst/>
            <a:gdLst>
              <a:gd name="connsiteX0" fmla="*/ 0 w 5284258"/>
              <a:gd name="connsiteY0" fmla="*/ 0 h 2231388"/>
              <a:gd name="connsiteX1" fmla="*/ 1281824 w 5284258"/>
              <a:gd name="connsiteY1" fmla="*/ 1388130 h 2231388"/>
              <a:gd name="connsiteX2" fmla="*/ 5284258 w 5284258"/>
              <a:gd name="connsiteY2" fmla="*/ 2231388 h 2231388"/>
              <a:gd name="connsiteX3" fmla="*/ 5284258 w 5284258"/>
              <a:gd name="connsiteY3" fmla="*/ 2231388 h 2231388"/>
            </a:gdLst>
            <a:ahLst/>
            <a:cxnLst>
              <a:cxn ang="0">
                <a:pos x="connsiteX0" y="connsiteY0"/>
              </a:cxn>
              <a:cxn ang="0">
                <a:pos x="connsiteX1" y="connsiteY1"/>
              </a:cxn>
              <a:cxn ang="0">
                <a:pos x="connsiteX2" y="connsiteY2"/>
              </a:cxn>
              <a:cxn ang="0">
                <a:pos x="connsiteX3" y="connsiteY3"/>
              </a:cxn>
            </a:cxnLst>
            <a:rect l="l" t="t" r="r" b="b"/>
            <a:pathLst>
              <a:path w="5284258" h="2231388" extrusionOk="0">
                <a:moveTo>
                  <a:pt x="0" y="0"/>
                </a:moveTo>
                <a:cubicBezTo>
                  <a:pt x="65965" y="425096"/>
                  <a:pt x="349533" y="1035592"/>
                  <a:pt x="1281824" y="1388130"/>
                </a:cubicBezTo>
                <a:cubicBezTo>
                  <a:pt x="2162535" y="1760029"/>
                  <a:pt x="5284257" y="2231388"/>
                  <a:pt x="5284258" y="2231388"/>
                </a:cubicBezTo>
                <a:lnTo>
                  <a:pt x="5284258" y="2231388"/>
                </a:lnTo>
              </a:path>
            </a:pathLst>
          </a:custGeom>
          <a:noFill/>
          <a:ln w="76200">
            <a:solidFill>
              <a:schemeClr val="accent1">
                <a:lumMod val="75000"/>
              </a:schemeClr>
            </a:solidFill>
            <a:prstDash val="dash"/>
            <a:extLst>
              <a:ext uri="{C807C97D-BFC1-408E-A445-0C87EB9F89A2}">
                <ask:lineSketchStyleProps xmlns:ask="http://schemas.microsoft.com/office/drawing/2018/sketchyshapes" sd="1219033472">
                  <a:custGeom>
                    <a:avLst/>
                    <a:gdLst>
                      <a:gd name="connsiteX0" fmla="*/ 0 w 6596743"/>
                      <a:gd name="connsiteY0" fmla="*/ 0 h 2808514"/>
                      <a:gd name="connsiteX1" fmla="*/ 1600200 w 6596743"/>
                      <a:gd name="connsiteY1" fmla="*/ 1747157 h 2808514"/>
                      <a:gd name="connsiteX2" fmla="*/ 6596743 w 6596743"/>
                      <a:gd name="connsiteY2" fmla="*/ 2808514 h 2808514"/>
                      <a:gd name="connsiteX3" fmla="*/ 6596743 w 6596743"/>
                      <a:gd name="connsiteY3" fmla="*/ 2808514 h 2808514"/>
                    </a:gdLst>
                    <a:ahLst/>
                    <a:cxnLst>
                      <a:cxn ang="0">
                        <a:pos x="connsiteX0" y="connsiteY0"/>
                      </a:cxn>
                      <a:cxn ang="0">
                        <a:pos x="connsiteX1" y="connsiteY1"/>
                      </a:cxn>
                      <a:cxn ang="0">
                        <a:pos x="connsiteX2" y="connsiteY2"/>
                      </a:cxn>
                      <a:cxn ang="0">
                        <a:pos x="connsiteX3" y="connsiteY3"/>
                      </a:cxn>
                    </a:cxnLst>
                    <a:rect l="l" t="t" r="r" b="b"/>
                    <a:pathLst>
                      <a:path w="6596743" h="2808514">
                        <a:moveTo>
                          <a:pt x="0" y="0"/>
                        </a:moveTo>
                        <a:cubicBezTo>
                          <a:pt x="250371" y="639535"/>
                          <a:pt x="500743" y="1279071"/>
                          <a:pt x="1600200" y="1747157"/>
                        </a:cubicBezTo>
                        <a:cubicBezTo>
                          <a:pt x="2699657" y="2215243"/>
                          <a:pt x="6596743" y="2808514"/>
                          <a:pt x="6596743" y="2808514"/>
                        </a:cubicBezTo>
                        <a:lnTo>
                          <a:pt x="6596743" y="2808514"/>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5118A888-9574-2B44-B58D-1820BAC32BED}"/>
              </a:ext>
            </a:extLst>
          </p:cNvPr>
          <p:cNvCxnSpPr>
            <a:cxnSpLocks/>
          </p:cNvCxnSpPr>
          <p:nvPr/>
        </p:nvCxnSpPr>
        <p:spPr>
          <a:xfrm flipV="1">
            <a:off x="1878528" y="1697271"/>
            <a:ext cx="0" cy="4155034"/>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8C07E9E9-47AA-A54F-A2BE-0C311583DC3F}"/>
              </a:ext>
            </a:extLst>
          </p:cNvPr>
          <p:cNvSpPr txBox="1"/>
          <p:nvPr/>
        </p:nvSpPr>
        <p:spPr>
          <a:xfrm>
            <a:off x="1938188" y="1280015"/>
            <a:ext cx="1072777" cy="744299"/>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p:txBody>
      </p:sp>
      <p:cxnSp>
        <p:nvCxnSpPr>
          <p:cNvPr id="34" name="Straight Arrow Connector 33">
            <a:extLst>
              <a:ext uri="{FF2B5EF4-FFF2-40B4-BE49-F238E27FC236}">
                <a16:creationId xmlns:a16="http://schemas.microsoft.com/office/drawing/2014/main" id="{46767D1D-8CFA-484C-8E76-DB6244D6B9A7}"/>
              </a:ext>
            </a:extLst>
          </p:cNvPr>
          <p:cNvCxnSpPr>
            <a:cxnSpLocks/>
          </p:cNvCxnSpPr>
          <p:nvPr/>
        </p:nvCxnSpPr>
        <p:spPr>
          <a:xfrm>
            <a:off x="1870759" y="5840568"/>
            <a:ext cx="7086507" cy="11736"/>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5CA08B2B-A805-354D-B37A-6E0BCFD9B001}"/>
              </a:ext>
            </a:extLst>
          </p:cNvPr>
          <p:cNvSpPr txBox="1"/>
          <p:nvPr/>
        </p:nvSpPr>
        <p:spPr>
          <a:xfrm>
            <a:off x="9111361" y="5386283"/>
            <a:ext cx="2747041" cy="744299"/>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a:t>
            </a:r>
          </a:p>
        </p:txBody>
      </p:sp>
      <p:sp>
        <p:nvSpPr>
          <p:cNvPr id="36" name="TextBox 35">
            <a:extLst>
              <a:ext uri="{FF2B5EF4-FFF2-40B4-BE49-F238E27FC236}">
                <a16:creationId xmlns:a16="http://schemas.microsoft.com/office/drawing/2014/main" id="{3795B0ED-2CB9-8D4D-B969-F6AA2F85B7D4}"/>
              </a:ext>
            </a:extLst>
          </p:cNvPr>
          <p:cNvSpPr txBox="1"/>
          <p:nvPr/>
        </p:nvSpPr>
        <p:spPr>
          <a:xfrm>
            <a:off x="3010965" y="2221299"/>
            <a:ext cx="2927404"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all layers in RAM</a:t>
            </a:r>
          </a:p>
        </p:txBody>
      </p:sp>
      <p:sp>
        <p:nvSpPr>
          <p:cNvPr id="40" name="Cross 39">
            <a:extLst>
              <a:ext uri="{FF2B5EF4-FFF2-40B4-BE49-F238E27FC236}">
                <a16:creationId xmlns:a16="http://schemas.microsoft.com/office/drawing/2014/main" id="{8FCBB81A-3B78-D94F-9A2A-A8228CCC8366}"/>
              </a:ext>
            </a:extLst>
          </p:cNvPr>
          <p:cNvSpPr/>
          <p:nvPr/>
        </p:nvSpPr>
        <p:spPr>
          <a:xfrm rot="2700000">
            <a:off x="2400232" y="2148794"/>
            <a:ext cx="601041" cy="601041"/>
          </a:xfrm>
          <a:prstGeom prst="plus">
            <a:avLst>
              <a:gd name="adj" fmla="val 38031"/>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B50DD3E-E866-CA4D-A7FB-636FDDEA0C77}"/>
              </a:ext>
            </a:extLst>
          </p:cNvPr>
          <p:cNvSpPr/>
          <p:nvPr/>
        </p:nvSpPr>
        <p:spPr>
          <a:xfrm>
            <a:off x="328592" y="231627"/>
            <a:ext cx="961737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Prior heuristic as an intermediate trade-off point</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Cross 40">
            <a:extLst>
              <a:ext uri="{FF2B5EF4-FFF2-40B4-BE49-F238E27FC236}">
                <a16:creationId xmlns:a16="http://schemas.microsoft.com/office/drawing/2014/main" id="{4BEE667C-81DB-9C4A-9B09-450978B5F725}"/>
              </a:ext>
            </a:extLst>
          </p:cNvPr>
          <p:cNvSpPr/>
          <p:nvPr/>
        </p:nvSpPr>
        <p:spPr>
          <a:xfrm rot="2700000">
            <a:off x="7875714" y="4489452"/>
            <a:ext cx="601041" cy="601041"/>
          </a:xfrm>
          <a:prstGeom prst="plus">
            <a:avLst>
              <a:gd name="adj" fmla="val 38031"/>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E9CD987-3405-8B45-A801-EFEA69363869}"/>
              </a:ext>
            </a:extLst>
          </p:cNvPr>
          <p:cNvSpPr txBox="1"/>
          <p:nvPr/>
        </p:nvSpPr>
        <p:spPr>
          <a:xfrm>
            <a:off x="8470589" y="4589917"/>
            <a:ext cx="3040940"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all layers</a:t>
            </a:r>
          </a:p>
        </p:txBody>
      </p:sp>
      <p:sp>
        <p:nvSpPr>
          <p:cNvPr id="3" name="Rectangle 2">
            <a:extLst>
              <a:ext uri="{FF2B5EF4-FFF2-40B4-BE49-F238E27FC236}">
                <a16:creationId xmlns:a16="http://schemas.microsoft.com/office/drawing/2014/main" id="{C0BCACC3-D01C-D14E-AB9F-985F50416DB4}"/>
              </a:ext>
            </a:extLst>
          </p:cNvPr>
          <p:cNvSpPr/>
          <p:nvPr/>
        </p:nvSpPr>
        <p:spPr>
          <a:xfrm>
            <a:off x="2275752" y="2036050"/>
            <a:ext cx="9235767" cy="3350233"/>
          </a:xfrm>
          <a:prstGeom prst="rect">
            <a:avLst/>
          </a:prstGeom>
          <a:solidFill>
            <a:srgbClr val="FFFFFF">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Cross 38">
            <a:extLst>
              <a:ext uri="{FF2B5EF4-FFF2-40B4-BE49-F238E27FC236}">
                <a16:creationId xmlns:a16="http://schemas.microsoft.com/office/drawing/2014/main" id="{C362B859-87DC-9F4C-9048-37EB5950F947}"/>
              </a:ext>
            </a:extLst>
          </p:cNvPr>
          <p:cNvSpPr/>
          <p:nvPr/>
        </p:nvSpPr>
        <p:spPr>
          <a:xfrm rot="2700000">
            <a:off x="6436753" y="2970664"/>
            <a:ext cx="601041" cy="601041"/>
          </a:xfrm>
          <a:prstGeom prst="plus">
            <a:avLst>
              <a:gd name="adj" fmla="val 38031"/>
            </a:avLst>
          </a:prstGeom>
          <a:solidFill>
            <a:srgbClr val="FFC8CA"/>
          </a:solidFill>
          <a:ln w="28575">
            <a:solidFill>
              <a:srgbClr val="C0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1781C37-730E-1248-A456-7A3D53960657}"/>
                  </a:ext>
                </a:extLst>
              </p:cNvPr>
              <p:cNvSpPr txBox="1"/>
              <p:nvPr/>
            </p:nvSpPr>
            <p:spPr>
              <a:xfrm>
                <a:off x="7053967" y="2856118"/>
                <a:ext cx="3714607" cy="713593"/>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Keep every </a:t>
                </a:r>
                <a14:m>
                  <m:oMath xmlns:m="http://schemas.openxmlformats.org/officeDocument/2006/math">
                    <m:rad>
                      <m:radPr>
                        <m:degHide m:val="on"/>
                        <m:ctrlP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ctrlPr>
                      </m:radPr>
                      <m:deg/>
                      <m:e>
                        <m:r>
                          <a:rPr kumimoji="0" lang="en-US" sz="2000" b="1" i="1" u="none" strike="noStrike" kern="1200" cap="none" spc="0" normalizeH="0" baseline="0" noProof="0" smtClean="0">
                            <a:ln>
                              <a:noFill/>
                            </a:ln>
                            <a:solidFill>
                              <a:sysClr val="windowText" lastClr="000000"/>
                            </a:solidFill>
                            <a:effectLst/>
                            <a:uLnTx/>
                            <a:uFillTx/>
                            <a:latin typeface="Cambria Math" panose="02040503050406030204" pitchFamily="18" charset="0"/>
                            <a:ea typeface="Helvetica Neue" panose="02000503000000020004" pitchFamily="2" charset="0"/>
                            <a:cs typeface="Helvetica Neue" panose="02000503000000020004" pitchFamily="2" charset="0"/>
                          </a:rPr>
                          <m:t>𝒏</m:t>
                        </m:r>
                      </m:e>
                    </m:rad>
                  </m:oMath>
                </a14:m>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 layers in 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Chen et al (2016)</a:t>
                </a:r>
              </a:p>
            </p:txBody>
          </p:sp>
        </mc:Choice>
        <mc:Fallback xmlns="">
          <p:sp>
            <p:nvSpPr>
              <p:cNvPr id="35" name="TextBox 34">
                <a:extLst>
                  <a:ext uri="{FF2B5EF4-FFF2-40B4-BE49-F238E27FC236}">
                    <a16:creationId xmlns:a16="http://schemas.microsoft.com/office/drawing/2014/main" id="{01781C37-730E-1248-A456-7A3D53960657}"/>
                  </a:ext>
                </a:extLst>
              </p:cNvPr>
              <p:cNvSpPr txBox="1">
                <a:spLocks noRot="1" noChangeAspect="1" noMove="1" noResize="1" noEditPoints="1" noAdjustHandles="1" noChangeArrowheads="1" noChangeShapeType="1" noTextEdit="1"/>
              </p:cNvSpPr>
              <p:nvPr/>
            </p:nvSpPr>
            <p:spPr>
              <a:xfrm>
                <a:off x="7053967" y="2856118"/>
                <a:ext cx="3714607" cy="713593"/>
              </a:xfrm>
              <a:prstGeom prst="rect">
                <a:avLst/>
              </a:prstGeom>
              <a:blipFill>
                <a:blip r:embed="rId3"/>
                <a:stretch>
                  <a:fillRect l="-1361" t="-3509" r="-680" b="-12281"/>
                </a:stretch>
              </a:blipFill>
            </p:spPr>
            <p:txBody>
              <a:bodyPr/>
              <a:lstStyle/>
              <a:p>
                <a:r>
                  <a:rPr lang="en-US">
                    <a:noFill/>
                  </a:rPr>
                  <a:t> </a:t>
                </a:r>
              </a:p>
            </p:txBody>
          </p:sp>
        </mc:Fallback>
      </mc:AlternateContent>
    </p:spTree>
    <p:extLst>
      <p:ext uri="{BB962C8B-B14F-4D97-AF65-F5344CB8AC3E}">
        <p14:creationId xmlns:p14="http://schemas.microsoft.com/office/powerpoint/2010/main" val="1481777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4A709-075E-7348-B0F7-38B9E4F1C5B6}"/>
              </a:ext>
            </a:extLst>
          </p:cNvPr>
          <p:cNvSpPr>
            <a:spLocks noGrp="1"/>
          </p:cNvSpPr>
          <p:nvPr>
            <p:ph type="title"/>
          </p:nvPr>
        </p:nvSpPr>
        <p:spPr>
          <a:xfrm>
            <a:off x="377660" y="-363255"/>
            <a:ext cx="11689080" cy="1325563"/>
          </a:xfrm>
        </p:spPr>
        <p:txBody>
          <a:bodyPr>
            <a:normAutofit/>
          </a:bodyPr>
          <a:lstStyle/>
          <a:p>
            <a:r>
              <a:rPr lang="en-US" sz="3600" dirty="0"/>
              <a:t>Hardware and the History of AI</a:t>
            </a:r>
          </a:p>
        </p:txBody>
      </p:sp>
      <p:sp>
        <p:nvSpPr>
          <p:cNvPr id="5" name="Content Placeholder 4">
            <a:extLst>
              <a:ext uri="{FF2B5EF4-FFF2-40B4-BE49-F238E27FC236}">
                <a16:creationId xmlns:a16="http://schemas.microsoft.com/office/drawing/2014/main" id="{B8AE4067-9FFD-AA47-B6A4-0E225F9C86E8}"/>
              </a:ext>
            </a:extLst>
          </p:cNvPr>
          <p:cNvSpPr>
            <a:spLocks noGrp="1"/>
          </p:cNvSpPr>
          <p:nvPr>
            <p:ph idx="1"/>
          </p:nvPr>
        </p:nvSpPr>
        <p:spPr>
          <a:xfrm>
            <a:off x="502920" y="1144514"/>
            <a:ext cx="11563820" cy="6736080"/>
          </a:xfrm>
        </p:spPr>
        <p:txBody>
          <a:bodyPr>
            <a:normAutofit/>
          </a:bodyPr>
          <a:lstStyle/>
          <a:p>
            <a:r>
              <a:rPr lang="en-US" b="1" dirty="0"/>
              <a:t>1950 to 1974:</a:t>
            </a:r>
            <a:r>
              <a:rPr lang="en-US" dirty="0"/>
              <a:t> </a:t>
            </a:r>
            <a:r>
              <a:rPr lang="en-US" i="1" dirty="0"/>
              <a:t>Birth of AI</a:t>
            </a:r>
          </a:p>
          <a:p>
            <a:pPr lvl="1"/>
            <a:r>
              <a:rPr lang="en-US" dirty="0"/>
              <a:t>1951 Marvin Minsky builds first </a:t>
            </a:r>
            <a:r>
              <a:rPr lang="en-US" b="1" dirty="0"/>
              <a:t>neural network hardware</a:t>
            </a:r>
            <a:r>
              <a:rPr lang="en-US" dirty="0"/>
              <a:t> (SNARC)</a:t>
            </a:r>
            <a:endParaRPr lang="en-US" i="1" dirty="0"/>
          </a:p>
          <a:p>
            <a:r>
              <a:rPr lang="en-US" b="1" dirty="0">
                <a:solidFill>
                  <a:srgbClr val="C00000"/>
                </a:solidFill>
              </a:rPr>
              <a:t>1974 to 1980: </a:t>
            </a:r>
            <a:r>
              <a:rPr lang="en-US" i="1" dirty="0">
                <a:solidFill>
                  <a:srgbClr val="C00000"/>
                </a:solidFill>
              </a:rPr>
              <a:t>First AI Winter</a:t>
            </a:r>
          </a:p>
          <a:p>
            <a:pPr lvl="1"/>
            <a:r>
              <a:rPr lang="en-US" dirty="0">
                <a:solidFill>
                  <a:srgbClr val="C00000"/>
                </a:solidFill>
              </a:rPr>
              <a:t>Limited </a:t>
            </a:r>
            <a:r>
              <a:rPr lang="en-US" b="1" dirty="0">
                <a:solidFill>
                  <a:srgbClr val="C00000"/>
                </a:solidFill>
              </a:rPr>
              <a:t>processing power</a:t>
            </a:r>
            <a:r>
              <a:rPr lang="en-US" dirty="0">
                <a:solidFill>
                  <a:srgbClr val="C00000"/>
                </a:solidFill>
              </a:rPr>
              <a:t> and </a:t>
            </a:r>
            <a:r>
              <a:rPr lang="en-US" b="1" dirty="0">
                <a:solidFill>
                  <a:srgbClr val="C00000"/>
                </a:solidFill>
              </a:rPr>
              <a:t>data</a:t>
            </a:r>
          </a:p>
          <a:p>
            <a:endParaRPr lang="en-US" b="1" dirty="0"/>
          </a:p>
          <a:p>
            <a:r>
              <a:rPr lang="en-US" b="1" dirty="0"/>
              <a:t>1980 to 1987:</a:t>
            </a:r>
            <a:r>
              <a:rPr lang="en-US" dirty="0"/>
              <a:t> </a:t>
            </a:r>
            <a:r>
              <a:rPr lang="en-US" i="1" dirty="0"/>
              <a:t>Second Wave of AI</a:t>
            </a:r>
          </a:p>
          <a:p>
            <a:pPr lvl="1"/>
            <a:r>
              <a:rPr lang="en-US" dirty="0"/>
              <a:t>XCON (AI for </a:t>
            </a:r>
            <a:r>
              <a:rPr lang="en-US" b="1" dirty="0"/>
              <a:t>hardware configuration</a:t>
            </a:r>
            <a:r>
              <a:rPr lang="en-US" dirty="0"/>
              <a:t>) for DEC </a:t>
            </a:r>
            <a:r>
              <a:rPr lang="en-US" dirty="0">
                <a:sym typeface="Wingdings" pitchFamily="2" charset="2"/>
              </a:rPr>
              <a:t> </a:t>
            </a:r>
            <a:r>
              <a:rPr lang="en-US" dirty="0"/>
              <a:t>boom in AI hardware companies</a:t>
            </a:r>
          </a:p>
          <a:p>
            <a:r>
              <a:rPr lang="en-US" b="1" dirty="0">
                <a:solidFill>
                  <a:srgbClr val="C00000"/>
                </a:solidFill>
              </a:rPr>
              <a:t>1987 to 1993: </a:t>
            </a:r>
            <a:r>
              <a:rPr lang="en-US" i="1" dirty="0">
                <a:solidFill>
                  <a:srgbClr val="C00000"/>
                </a:solidFill>
              </a:rPr>
              <a:t>Second AI Winter</a:t>
            </a:r>
          </a:p>
          <a:p>
            <a:pPr lvl="1"/>
            <a:r>
              <a:rPr lang="en-US" b="1" dirty="0">
                <a:solidFill>
                  <a:srgbClr val="C00000"/>
                </a:solidFill>
              </a:rPr>
              <a:t>Brittle</a:t>
            </a:r>
            <a:r>
              <a:rPr lang="en-US" dirty="0">
                <a:solidFill>
                  <a:srgbClr val="C00000"/>
                </a:solidFill>
              </a:rPr>
              <a:t> AI and the collapse of the </a:t>
            </a:r>
            <a:r>
              <a:rPr lang="en-US" b="1" dirty="0">
                <a:solidFill>
                  <a:srgbClr val="C00000"/>
                </a:solidFill>
              </a:rPr>
              <a:t>AI Hardware Market</a:t>
            </a:r>
          </a:p>
          <a:p>
            <a:pPr lvl="2"/>
            <a:endParaRPr lang="en-US" b="1" dirty="0"/>
          </a:p>
          <a:p>
            <a:r>
              <a:rPr lang="en-US" b="1" dirty="0"/>
              <a:t>1993 to 2011: </a:t>
            </a:r>
            <a:r>
              <a:rPr lang="en-US" i="1" dirty="0"/>
              <a:t>AI </a:t>
            </a:r>
            <a:r>
              <a:rPr lang="en-US" i="1" dirty="0">
                <a:sym typeface="Wingdings" pitchFamily="2" charset="2"/>
              </a:rPr>
              <a:t> </a:t>
            </a:r>
            <a:r>
              <a:rPr lang="en-US" i="1" dirty="0"/>
              <a:t>Machine Learning</a:t>
            </a:r>
          </a:p>
          <a:p>
            <a:pPr lvl="1"/>
            <a:r>
              <a:rPr lang="en-US" i="1" dirty="0"/>
              <a:t>Confluence of ideas + </a:t>
            </a:r>
            <a:r>
              <a:rPr lang="en-US" b="1" i="1" dirty="0"/>
              <a:t>Compute</a:t>
            </a:r>
            <a:r>
              <a:rPr lang="en-US" i="1" dirty="0"/>
              <a:t> + </a:t>
            </a:r>
            <a:r>
              <a:rPr lang="en-US" b="1" i="1" dirty="0"/>
              <a:t>Big Data</a:t>
            </a:r>
            <a:r>
              <a:rPr lang="en-US" i="1" dirty="0"/>
              <a:t> </a:t>
            </a:r>
            <a:r>
              <a:rPr lang="en-US" i="1" dirty="0">
                <a:sym typeface="Wingdings" pitchFamily="2" charset="2"/>
              </a:rPr>
              <a:t> AI starts to really work </a:t>
            </a:r>
          </a:p>
          <a:p>
            <a:pPr lvl="2"/>
            <a:endParaRPr lang="en-US" sz="2000" b="1" dirty="0"/>
          </a:p>
          <a:p>
            <a:r>
              <a:rPr lang="en-US" sz="2400" b="1" dirty="0">
                <a:solidFill>
                  <a:schemeClr val="accent2"/>
                </a:solidFill>
              </a:rPr>
              <a:t>2011 to 2019: </a:t>
            </a:r>
            <a:r>
              <a:rPr lang="en-US" sz="2400" i="1" dirty="0">
                <a:solidFill>
                  <a:schemeClr val="accent2"/>
                </a:solidFill>
              </a:rPr>
              <a:t>Third Wave (Deep Learning)</a:t>
            </a:r>
          </a:p>
          <a:p>
            <a:pPr lvl="1"/>
            <a:r>
              <a:rPr lang="en-US" b="1" i="1" dirty="0">
                <a:solidFill>
                  <a:schemeClr val="accent2"/>
                </a:solidFill>
              </a:rPr>
              <a:t>Compute</a:t>
            </a:r>
            <a:r>
              <a:rPr lang="en-US" i="1" dirty="0">
                <a:solidFill>
                  <a:schemeClr val="accent2"/>
                </a:solidFill>
              </a:rPr>
              <a:t> + </a:t>
            </a:r>
            <a:r>
              <a:rPr lang="en-US" b="1" i="1" dirty="0">
                <a:solidFill>
                  <a:schemeClr val="accent2"/>
                </a:solidFill>
              </a:rPr>
              <a:t>data</a:t>
            </a:r>
            <a:r>
              <a:rPr lang="en-US" i="1" dirty="0">
                <a:solidFill>
                  <a:schemeClr val="accent2"/>
                </a:solidFill>
              </a:rPr>
              <a:t> + </a:t>
            </a:r>
            <a:r>
              <a:rPr lang="en-US" b="1" i="1" u="sng" dirty="0">
                <a:solidFill>
                  <a:schemeClr val="accent2"/>
                </a:solidFill>
              </a:rPr>
              <a:t>abstractions</a:t>
            </a:r>
            <a:r>
              <a:rPr lang="en-US" i="1" dirty="0">
                <a:solidFill>
                  <a:schemeClr val="accent2"/>
                </a:solidFill>
              </a:rPr>
              <a:t> </a:t>
            </a:r>
            <a:r>
              <a:rPr lang="en-US" i="1" dirty="0">
                <a:solidFill>
                  <a:schemeClr val="accent2"/>
                </a:solidFill>
                <a:sym typeface="Wingdings" pitchFamily="2" charset="2"/>
              </a:rPr>
              <a:t> feedback cycle</a:t>
            </a:r>
          </a:p>
          <a:p>
            <a:pPr lvl="1"/>
            <a:endParaRPr lang="en-US" i="1" dirty="0">
              <a:sym typeface="Wingdings" pitchFamily="2" charset="2"/>
            </a:endParaRPr>
          </a:p>
        </p:txBody>
      </p:sp>
    </p:spTree>
    <p:extLst>
      <p:ext uri="{BB962C8B-B14F-4D97-AF65-F5344CB8AC3E}">
        <p14:creationId xmlns:p14="http://schemas.microsoft.com/office/powerpoint/2010/main" val="266752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fade">
                                      <p:cBhvr>
                                        <p:cTn id="38" dur="500"/>
                                        <p:tgtEl>
                                          <p:spTgt spid="5">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fade">
                                      <p:cBhvr>
                                        <p:cTn id="43" dur="500"/>
                                        <p:tgtEl>
                                          <p:spTgt spid="5">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14" end="14"/>
                                            </p:txEl>
                                          </p:spTgt>
                                        </p:tgtEl>
                                        <p:attrNameLst>
                                          <p:attrName>style.visibility</p:attrName>
                                        </p:attrNameLst>
                                      </p:cBhvr>
                                      <p:to>
                                        <p:strVal val="visible"/>
                                      </p:to>
                                    </p:set>
                                    <p:animEffect transition="in" filter="fade">
                                      <p:cBhvr>
                                        <p:cTn id="48"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400DD-4B4C-BD46-8696-49D7C5F4F5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Freeform 34">
            <a:extLst>
              <a:ext uri="{FF2B5EF4-FFF2-40B4-BE49-F238E27FC236}">
                <a16:creationId xmlns:a16="http://schemas.microsoft.com/office/drawing/2014/main" id="{0308887F-99B5-9849-B54F-75E5F0958A72}"/>
              </a:ext>
            </a:extLst>
          </p:cNvPr>
          <p:cNvSpPr/>
          <p:nvPr/>
        </p:nvSpPr>
        <p:spPr>
          <a:xfrm>
            <a:off x="5008061" y="2762757"/>
            <a:ext cx="4151693" cy="1753139"/>
          </a:xfrm>
          <a:custGeom>
            <a:avLst/>
            <a:gdLst>
              <a:gd name="connsiteX0" fmla="*/ 0 w 4151693"/>
              <a:gd name="connsiteY0" fmla="*/ 0 h 1753139"/>
              <a:gd name="connsiteX1" fmla="*/ 1007093 w 4151693"/>
              <a:gd name="connsiteY1" fmla="*/ 1090615 h 1753139"/>
              <a:gd name="connsiteX2" fmla="*/ 4151693 w 4151693"/>
              <a:gd name="connsiteY2" fmla="*/ 1753138 h 1753139"/>
              <a:gd name="connsiteX3" fmla="*/ 4151693 w 4151693"/>
              <a:gd name="connsiteY3" fmla="*/ 1753138 h 1753139"/>
            </a:gdLst>
            <a:ahLst/>
            <a:cxnLst>
              <a:cxn ang="0">
                <a:pos x="connsiteX0" y="connsiteY0"/>
              </a:cxn>
              <a:cxn ang="0">
                <a:pos x="connsiteX1" y="connsiteY1"/>
              </a:cxn>
              <a:cxn ang="0">
                <a:pos x="connsiteX2" y="connsiteY2"/>
              </a:cxn>
              <a:cxn ang="0">
                <a:pos x="connsiteX3" y="connsiteY3"/>
              </a:cxn>
            </a:cxnLst>
            <a:rect l="l" t="t" r="r" b="b"/>
            <a:pathLst>
              <a:path w="4151693" h="1753139" extrusionOk="0">
                <a:moveTo>
                  <a:pt x="0" y="0"/>
                </a:moveTo>
                <a:cubicBezTo>
                  <a:pt x="86923" y="355634"/>
                  <a:pt x="274522" y="813672"/>
                  <a:pt x="1007093" y="1090615"/>
                </a:cubicBezTo>
                <a:cubicBezTo>
                  <a:pt x="1699043" y="1382805"/>
                  <a:pt x="4151692" y="1753138"/>
                  <a:pt x="4151693" y="1753138"/>
                </a:cubicBezTo>
                <a:lnTo>
                  <a:pt x="4151693" y="1753138"/>
                </a:lnTo>
              </a:path>
            </a:pathLst>
          </a:custGeom>
          <a:noFill/>
          <a:ln w="76200">
            <a:solidFill>
              <a:schemeClr val="accent1">
                <a:lumMod val="75000"/>
              </a:schemeClr>
            </a:solidFill>
            <a:prstDash val="dash"/>
            <a:extLst>
              <a:ext uri="{C807C97D-BFC1-408E-A445-0C87EB9F89A2}">
                <ask:lineSketchStyleProps xmlns:ask="http://schemas.microsoft.com/office/drawing/2018/sketchyshapes" sd="1219033472">
                  <a:custGeom>
                    <a:avLst/>
                    <a:gdLst>
                      <a:gd name="connsiteX0" fmla="*/ 0 w 6596743"/>
                      <a:gd name="connsiteY0" fmla="*/ 0 h 2808514"/>
                      <a:gd name="connsiteX1" fmla="*/ 1600200 w 6596743"/>
                      <a:gd name="connsiteY1" fmla="*/ 1747157 h 2808514"/>
                      <a:gd name="connsiteX2" fmla="*/ 6596743 w 6596743"/>
                      <a:gd name="connsiteY2" fmla="*/ 2808514 h 2808514"/>
                      <a:gd name="connsiteX3" fmla="*/ 6596743 w 6596743"/>
                      <a:gd name="connsiteY3" fmla="*/ 2808514 h 2808514"/>
                    </a:gdLst>
                    <a:ahLst/>
                    <a:cxnLst>
                      <a:cxn ang="0">
                        <a:pos x="connsiteX0" y="connsiteY0"/>
                      </a:cxn>
                      <a:cxn ang="0">
                        <a:pos x="connsiteX1" y="connsiteY1"/>
                      </a:cxn>
                      <a:cxn ang="0">
                        <a:pos x="connsiteX2" y="connsiteY2"/>
                      </a:cxn>
                      <a:cxn ang="0">
                        <a:pos x="connsiteX3" y="connsiteY3"/>
                      </a:cxn>
                    </a:cxnLst>
                    <a:rect l="l" t="t" r="r" b="b"/>
                    <a:pathLst>
                      <a:path w="6596743" h="2808514">
                        <a:moveTo>
                          <a:pt x="0" y="0"/>
                        </a:moveTo>
                        <a:cubicBezTo>
                          <a:pt x="250371" y="639535"/>
                          <a:pt x="500743" y="1279071"/>
                          <a:pt x="1600200" y="1747157"/>
                        </a:cubicBezTo>
                        <a:cubicBezTo>
                          <a:pt x="2699657" y="2215243"/>
                          <a:pt x="6596743" y="2808514"/>
                          <a:pt x="6596743" y="2808514"/>
                        </a:cubicBezTo>
                        <a:lnTo>
                          <a:pt x="6596743" y="2808514"/>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798FF49F-0708-5846-98FE-34A3EE983291}"/>
              </a:ext>
            </a:extLst>
          </p:cNvPr>
          <p:cNvCxnSpPr>
            <a:cxnSpLocks/>
          </p:cNvCxnSpPr>
          <p:nvPr/>
        </p:nvCxnSpPr>
        <p:spPr>
          <a:xfrm flipV="1">
            <a:off x="4351094" y="2081370"/>
            <a:ext cx="0" cy="3264493"/>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57A58D58-A0B8-4F46-ADFA-2F9D588A3E83}"/>
              </a:ext>
            </a:extLst>
          </p:cNvPr>
          <p:cNvSpPr txBox="1"/>
          <p:nvPr/>
        </p:nvSpPr>
        <p:spPr>
          <a:xfrm>
            <a:off x="4397967" y="1753544"/>
            <a:ext cx="842851" cy="58477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RAM</a:t>
            </a:r>
          </a:p>
        </p:txBody>
      </p:sp>
      <p:cxnSp>
        <p:nvCxnSpPr>
          <p:cNvPr id="19" name="Straight Arrow Connector 18">
            <a:extLst>
              <a:ext uri="{FF2B5EF4-FFF2-40B4-BE49-F238E27FC236}">
                <a16:creationId xmlns:a16="http://schemas.microsoft.com/office/drawing/2014/main" id="{67A94BF4-1D14-6842-B9F7-9EFB02717CEF}"/>
              </a:ext>
            </a:extLst>
          </p:cNvPr>
          <p:cNvCxnSpPr>
            <a:cxnSpLocks/>
          </p:cNvCxnSpPr>
          <p:nvPr/>
        </p:nvCxnSpPr>
        <p:spPr>
          <a:xfrm>
            <a:off x="4344990" y="5336642"/>
            <a:ext cx="5567669" cy="9221"/>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7A714B59-C810-8B4A-9E19-FF98A87EE855}"/>
              </a:ext>
            </a:extLst>
          </p:cNvPr>
          <p:cNvSpPr txBox="1"/>
          <p:nvPr/>
        </p:nvSpPr>
        <p:spPr>
          <a:xfrm>
            <a:off x="5240818" y="2317080"/>
            <a:ext cx="1183709" cy="707886"/>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Checkpoint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every node</a:t>
            </a:r>
          </a:p>
        </p:txBody>
      </p:sp>
      <p:sp>
        <p:nvSpPr>
          <p:cNvPr id="22" name="TextBox 21">
            <a:extLst>
              <a:ext uri="{FF2B5EF4-FFF2-40B4-BE49-F238E27FC236}">
                <a16:creationId xmlns:a16="http://schemas.microsoft.com/office/drawing/2014/main" id="{1F169B02-C38A-194A-933D-29044CF4D891}"/>
              </a:ext>
            </a:extLst>
          </p:cNvPr>
          <p:cNvSpPr txBox="1"/>
          <p:nvPr/>
        </p:nvSpPr>
        <p:spPr>
          <a:xfrm>
            <a:off x="9543210" y="4184382"/>
            <a:ext cx="1873343" cy="7078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Recompute all layers</a:t>
            </a:r>
          </a:p>
        </p:txBody>
      </p:sp>
      <p:sp>
        <p:nvSpPr>
          <p:cNvPr id="23" name="TextBox 22">
            <a:extLst>
              <a:ext uri="{FF2B5EF4-FFF2-40B4-BE49-F238E27FC236}">
                <a16:creationId xmlns:a16="http://schemas.microsoft.com/office/drawing/2014/main" id="{2496DD34-353C-794E-8305-BBBEAB1E58D6}"/>
              </a:ext>
            </a:extLst>
          </p:cNvPr>
          <p:cNvSpPr txBox="1"/>
          <p:nvPr/>
        </p:nvSpPr>
        <p:spPr>
          <a:xfrm>
            <a:off x="10033727" y="4979723"/>
            <a:ext cx="2158273" cy="58477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Compute</a:t>
            </a:r>
          </a:p>
        </p:txBody>
      </p:sp>
      <p:sp>
        <p:nvSpPr>
          <p:cNvPr id="25" name="TextBox 24">
            <a:extLst>
              <a:ext uri="{FF2B5EF4-FFF2-40B4-BE49-F238E27FC236}">
                <a16:creationId xmlns:a16="http://schemas.microsoft.com/office/drawing/2014/main" id="{016B17FD-290D-C34A-8D54-E8E617DAC761}"/>
              </a:ext>
            </a:extLst>
          </p:cNvPr>
          <p:cNvSpPr txBox="1"/>
          <p:nvPr/>
        </p:nvSpPr>
        <p:spPr>
          <a:xfrm>
            <a:off x="318112" y="306044"/>
            <a:ext cx="115402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to trade-off RAM for compute </a:t>
            </a:r>
            <a:r>
              <a:rPr kumimoji="0" lang="en-US" sz="3200" b="1" i="0" u="none" strike="noStrike" kern="1200" cap="none" spc="0" normalizeH="0" baseline="0" noProof="0" dirty="0">
                <a:ln>
                  <a:noFill/>
                </a:ln>
                <a:solidFill>
                  <a:prstClr val="black"/>
                </a:solidFill>
                <a:effectLst/>
                <a:highlight>
                  <a:srgbClr val="FFFF00"/>
                </a:highlight>
                <a:uLnTx/>
                <a:uFillTx/>
                <a:latin typeface="Helvetica Neue" panose="02000503000000020004" pitchFamily="2" charset="0"/>
                <a:ea typeface="Helvetica Neue" panose="02000503000000020004" pitchFamily="2" charset="0"/>
                <a:cs typeface="Helvetica Neue" panose="02000503000000020004" pitchFamily="2" charset="0"/>
              </a:rPr>
              <a:t>optimally</a:t>
            </a: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endParaRPr kumimoji="0" lang="en-US" sz="3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4" name="Group 3">
            <a:extLst>
              <a:ext uri="{FF2B5EF4-FFF2-40B4-BE49-F238E27FC236}">
                <a16:creationId xmlns:a16="http://schemas.microsoft.com/office/drawing/2014/main" id="{77E480A2-85D0-D743-ABC5-92A5F8332E0D}"/>
              </a:ext>
            </a:extLst>
          </p:cNvPr>
          <p:cNvGrpSpPr/>
          <p:nvPr/>
        </p:nvGrpSpPr>
        <p:grpSpPr>
          <a:xfrm>
            <a:off x="450287" y="1969345"/>
            <a:ext cx="3286650" cy="3876605"/>
            <a:chOff x="628798" y="1506787"/>
            <a:chExt cx="5887506" cy="3090205"/>
          </a:xfrm>
        </p:grpSpPr>
        <p:sp>
          <p:nvSpPr>
            <p:cNvPr id="21" name="Rounded Rectangle 20">
              <a:extLst>
                <a:ext uri="{FF2B5EF4-FFF2-40B4-BE49-F238E27FC236}">
                  <a16:creationId xmlns:a16="http://schemas.microsoft.com/office/drawing/2014/main" id="{8FA34321-A6C5-A147-8D48-886E2FF13E8F}"/>
                </a:ext>
              </a:extLst>
            </p:cNvPr>
            <p:cNvSpPr/>
            <p:nvPr/>
          </p:nvSpPr>
          <p:spPr>
            <a:xfrm>
              <a:off x="628798" y="3759595"/>
              <a:ext cx="5887505" cy="837397"/>
            </a:xfrm>
            <a:prstGeom prst="roundRect">
              <a:avLst/>
            </a:prstGeom>
            <a:solidFill>
              <a:srgbClr val="FFC8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3. Real DNNs are non-linear</a:t>
              </a:r>
            </a:p>
          </p:txBody>
        </p:sp>
        <p:sp>
          <p:nvSpPr>
            <p:cNvPr id="24" name="Rounded Rectangle 23">
              <a:extLst>
                <a:ext uri="{FF2B5EF4-FFF2-40B4-BE49-F238E27FC236}">
                  <a16:creationId xmlns:a16="http://schemas.microsoft.com/office/drawing/2014/main" id="{43042503-ADB5-FE4E-A656-75F0E7F6989A}"/>
                </a:ext>
              </a:extLst>
            </p:cNvPr>
            <p:cNvSpPr/>
            <p:nvPr/>
          </p:nvSpPr>
          <p:spPr>
            <a:xfrm>
              <a:off x="628799" y="2633191"/>
              <a:ext cx="5887505" cy="837397"/>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2. Variable RAM usage per layer</a:t>
              </a:r>
            </a:p>
          </p:txBody>
        </p:sp>
        <p:sp>
          <p:nvSpPr>
            <p:cNvPr id="26" name="Rounded Rectangle 25">
              <a:extLst>
                <a:ext uri="{FF2B5EF4-FFF2-40B4-BE49-F238E27FC236}">
                  <a16:creationId xmlns:a16="http://schemas.microsoft.com/office/drawing/2014/main" id="{1BDE2B00-2822-0F41-84A1-33A7B435B2EE}"/>
                </a:ext>
              </a:extLst>
            </p:cNvPr>
            <p:cNvSpPr/>
            <p:nvPr/>
          </p:nvSpPr>
          <p:spPr>
            <a:xfrm>
              <a:off x="628798" y="1506787"/>
              <a:ext cx="5887505" cy="837397"/>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Helvetica Neue" panose="02000503000000020004" pitchFamily="2" charset="0"/>
                  <a:ea typeface="Helvetica Neue" panose="02000503000000020004" pitchFamily="2" charset="0"/>
                  <a:cs typeface="Helvetica Neue" panose="02000503000000020004" pitchFamily="2" charset="0"/>
                </a:rPr>
                <a:t>1. Variable runtime per layer</a:t>
              </a:r>
            </a:p>
          </p:txBody>
        </p:sp>
      </p:grpSp>
      <p:sp>
        <p:nvSpPr>
          <p:cNvPr id="28" name="Cross 27">
            <a:extLst>
              <a:ext uri="{FF2B5EF4-FFF2-40B4-BE49-F238E27FC236}">
                <a16:creationId xmlns:a16="http://schemas.microsoft.com/office/drawing/2014/main" id="{ABAECC81-016D-1942-B767-AAAD4D15B271}"/>
              </a:ext>
            </a:extLst>
          </p:cNvPr>
          <p:cNvSpPr/>
          <p:nvPr/>
        </p:nvSpPr>
        <p:spPr>
          <a:xfrm rot="2700000">
            <a:off x="7932363" y="3081839"/>
            <a:ext cx="472221" cy="472221"/>
          </a:xfrm>
          <a:prstGeom prst="plus">
            <a:avLst>
              <a:gd name="adj" fmla="val 38031"/>
            </a:avLst>
          </a:prstGeom>
          <a:solidFill>
            <a:srgbClr val="FFC8CA"/>
          </a:solidFill>
          <a:ln w="28575">
            <a:solidFill>
              <a:srgbClr val="C000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ross 28">
            <a:extLst>
              <a:ext uri="{FF2B5EF4-FFF2-40B4-BE49-F238E27FC236}">
                <a16:creationId xmlns:a16="http://schemas.microsoft.com/office/drawing/2014/main" id="{48CBF933-73FC-664F-A320-E96C510E585D}"/>
              </a:ext>
            </a:extLst>
          </p:cNvPr>
          <p:cNvSpPr/>
          <p:nvPr/>
        </p:nvSpPr>
        <p:spPr>
          <a:xfrm rot="2700000">
            <a:off x="4760982" y="2436119"/>
            <a:ext cx="472221" cy="472221"/>
          </a:xfrm>
          <a:prstGeom prst="plus">
            <a:avLst>
              <a:gd name="adj" fmla="val 38031"/>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ross 30">
            <a:extLst>
              <a:ext uri="{FF2B5EF4-FFF2-40B4-BE49-F238E27FC236}">
                <a16:creationId xmlns:a16="http://schemas.microsoft.com/office/drawing/2014/main" id="{136E9555-10A5-0C41-B69C-A1C48BE1366D}"/>
              </a:ext>
            </a:extLst>
          </p:cNvPr>
          <p:cNvSpPr/>
          <p:nvPr/>
        </p:nvSpPr>
        <p:spPr>
          <a:xfrm rot="2700000">
            <a:off x="9062914" y="4275108"/>
            <a:ext cx="472221" cy="472221"/>
          </a:xfrm>
          <a:prstGeom prst="plus">
            <a:avLst>
              <a:gd name="adj" fmla="val 38031"/>
            </a:avLst>
          </a:prstGeom>
          <a:solidFill>
            <a:schemeClr val="accent4">
              <a:lumMod val="20000"/>
              <a:lumOff val="8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BC7EAEE-CD71-B649-B330-D499464F2D1A}"/>
              </a:ext>
            </a:extLst>
          </p:cNvPr>
          <p:cNvSpPr txBox="1"/>
          <p:nvPr/>
        </p:nvSpPr>
        <p:spPr>
          <a:xfrm>
            <a:off x="408514" y="1242012"/>
            <a:ext cx="28057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Challenges</a:t>
            </a:r>
            <a:r>
              <a:rPr kumimoji="0" lang="en-US" sz="2400" b="0" i="1" u="none" strike="noStrike" kern="1200" cap="none" spc="0" normalizeH="0" baseline="0" noProof="0" dirty="0">
                <a:ln>
                  <a:noFill/>
                </a:ln>
                <a:solidFill>
                  <a:prstClr val="black"/>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a:t>
            </a:r>
          </a:p>
        </p:txBody>
      </p:sp>
    </p:spTree>
    <p:extLst>
      <p:ext uri="{BB962C8B-B14F-4D97-AF65-F5344CB8AC3E}">
        <p14:creationId xmlns:p14="http://schemas.microsoft.com/office/powerpoint/2010/main" val="55552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B14CAF1-DA56-FE40-B80B-3A2803382564}"/>
              </a:ext>
            </a:extLst>
          </p:cNvPr>
          <p:cNvSpPr/>
          <p:nvPr/>
        </p:nvSpPr>
        <p:spPr>
          <a:xfrm>
            <a:off x="381000" y="1206889"/>
            <a:ext cx="11477402" cy="1443156"/>
          </a:xfrm>
          <a:prstGeom prst="round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srgbClr val="4472C4">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Latency is not constant between layers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10</a:t>
            </a:r>
            <a:r>
              <a:rPr kumimoji="0" lang="en-US" sz="2400" b="0" i="0" u="none" strike="noStrike" kern="1200" cap="none" spc="0" normalizeH="0" baseline="30000" noProof="0" dirty="0">
                <a:ln>
                  <a:noFill/>
                </a:ln>
                <a:solidFill>
                  <a:srgbClr val="4472C4">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6</a:t>
            </a:r>
            <a:r>
              <a:rPr kumimoji="0" lang="en-US" sz="2400" b="0" i="0" u="none" strike="noStrike" kern="1200" cap="none" spc="0" normalizeH="0" baseline="0" noProof="0" dirty="0">
                <a:ln>
                  <a:noFill/>
                </a:ln>
                <a:solidFill>
                  <a:srgbClr val="4472C4">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x compute gap between biggest and smallest layer in VGG19</a:t>
            </a:r>
          </a:p>
        </p:txBody>
      </p:sp>
      <p:pic>
        <p:nvPicPr>
          <p:cNvPr id="4097" name="Picture 1" descr="vgg16">
            <a:extLst>
              <a:ext uri="{FF2B5EF4-FFF2-40B4-BE49-F238E27FC236}">
                <a16:creationId xmlns:a16="http://schemas.microsoft.com/office/drawing/2014/main" id="{4B61C3DD-43ED-0F4D-B329-3D28109ED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6998" y="2861060"/>
            <a:ext cx="5327337" cy="3001066"/>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15657566-B39C-5B45-B064-A2F211928CE4}"/>
              </a:ext>
            </a:extLst>
          </p:cNvPr>
          <p:cNvSpPr/>
          <p:nvPr/>
        </p:nvSpPr>
        <p:spPr>
          <a:xfrm>
            <a:off x="4177255" y="5862126"/>
            <a:ext cx="558800" cy="8417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a:extLst>
              <a:ext uri="{FF2B5EF4-FFF2-40B4-BE49-F238E27FC236}">
                <a16:creationId xmlns:a16="http://schemas.microsoft.com/office/drawing/2014/main" id="{18717193-B966-AF40-87BF-41D47729396B}"/>
              </a:ext>
            </a:extLst>
          </p:cNvPr>
          <p:cNvSpPr/>
          <p:nvPr/>
        </p:nvSpPr>
        <p:spPr>
          <a:xfrm flipV="1">
            <a:off x="8380714" y="3117380"/>
            <a:ext cx="558800" cy="1107996"/>
          </a:xfrm>
          <a:prstGeom prst="up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59C8F1E-DCB1-DE4F-BED3-EE5C21793674}"/>
              </a:ext>
            </a:extLst>
          </p:cNvPr>
          <p:cNvSpPr txBox="1"/>
          <p:nvPr/>
        </p:nvSpPr>
        <p:spPr>
          <a:xfrm>
            <a:off x="9796873" y="3671378"/>
            <a:ext cx="20169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x10</a:t>
            </a:r>
            <a:r>
              <a:rPr kumimoji="0" lang="en-US" sz="6600" b="1" i="0" u="none" strike="noStrike" kern="1200" cap="none" spc="0" normalizeH="0" baseline="3000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6</a:t>
            </a:r>
            <a:endParaRPr kumimoji="0" lang="en-US" sz="66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A759E3C8-5DE2-A948-8A48-8114FD42BC1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F26F7491-0B91-6944-A461-9BDAC53D9AF2}"/>
              </a:ext>
            </a:extLst>
          </p:cNvPr>
          <p:cNvSpPr txBox="1"/>
          <p:nvPr/>
        </p:nvSpPr>
        <p:spPr>
          <a:xfrm>
            <a:off x="318112" y="306447"/>
            <a:ext cx="115402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do fixed heuristics perform poorly?</a:t>
            </a:r>
          </a:p>
        </p:txBody>
      </p:sp>
      <p:sp>
        <p:nvSpPr>
          <p:cNvPr id="3" name="Rectangle 2">
            <a:extLst>
              <a:ext uri="{FF2B5EF4-FFF2-40B4-BE49-F238E27FC236}">
                <a16:creationId xmlns:a16="http://schemas.microsoft.com/office/drawing/2014/main" id="{4E0755CE-A00B-5644-B652-71501DE92F0F}"/>
              </a:ext>
            </a:extLst>
          </p:cNvPr>
          <p:cNvSpPr/>
          <p:nvPr/>
        </p:nvSpPr>
        <p:spPr>
          <a:xfrm>
            <a:off x="6486525" y="4676775"/>
            <a:ext cx="1438275" cy="78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072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1AFE7A-3555-F84C-B32B-4D91884D51F7}"/>
              </a:ext>
            </a:extLst>
          </p:cNvPr>
          <p:cNvSpPr txBox="1"/>
          <p:nvPr/>
        </p:nvSpPr>
        <p:spPr>
          <a:xfrm>
            <a:off x="318112" y="306447"/>
            <a:ext cx="115402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do fixed heuristics perform poorly?</a:t>
            </a:r>
          </a:p>
        </p:txBody>
      </p:sp>
      <p:sp>
        <p:nvSpPr>
          <p:cNvPr id="7" name="Slide Number Placeholder 6">
            <a:extLst>
              <a:ext uri="{FF2B5EF4-FFF2-40B4-BE49-F238E27FC236}">
                <a16:creationId xmlns:a16="http://schemas.microsoft.com/office/drawing/2014/main" id="{5538593E-B41D-0845-A8A2-1AAAB5877DF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7" name="Group 16">
            <a:extLst>
              <a:ext uri="{FF2B5EF4-FFF2-40B4-BE49-F238E27FC236}">
                <a16:creationId xmlns:a16="http://schemas.microsoft.com/office/drawing/2014/main" id="{73DD6AE1-C3D8-634B-B2F7-6AAAF735D7E2}"/>
              </a:ext>
            </a:extLst>
          </p:cNvPr>
          <p:cNvGrpSpPr>
            <a:grpSpLocks noChangeAspect="1"/>
          </p:cNvGrpSpPr>
          <p:nvPr/>
        </p:nvGrpSpPr>
        <p:grpSpPr>
          <a:xfrm>
            <a:off x="1995401" y="3103976"/>
            <a:ext cx="7921165" cy="2687043"/>
            <a:chOff x="5444165" y="21626577"/>
            <a:chExt cx="4891666" cy="1659367"/>
          </a:xfrm>
        </p:grpSpPr>
        <p:pic>
          <p:nvPicPr>
            <p:cNvPr id="18" name="Picture 17">
              <a:extLst>
                <a:ext uri="{FF2B5EF4-FFF2-40B4-BE49-F238E27FC236}">
                  <a16:creationId xmlns:a16="http://schemas.microsoft.com/office/drawing/2014/main" id="{AAB573E0-44BF-A644-8B3B-87848E37966C}"/>
                </a:ext>
              </a:extLst>
            </p:cNvPr>
            <p:cNvPicPr>
              <a:picLocks noChangeAspect="1"/>
            </p:cNvPicPr>
            <p:nvPr/>
          </p:nvPicPr>
          <p:blipFill>
            <a:blip r:embed="rId3"/>
            <a:stretch>
              <a:fillRect/>
            </a:stretch>
          </p:blipFill>
          <p:spPr>
            <a:xfrm>
              <a:off x="5554606" y="21626577"/>
              <a:ext cx="4781225" cy="1583479"/>
            </a:xfrm>
            <a:prstGeom prst="rect">
              <a:avLst/>
            </a:prstGeom>
          </p:spPr>
        </p:pic>
        <p:sp>
          <p:nvSpPr>
            <p:cNvPr id="19" name="TextBox 18">
              <a:extLst>
                <a:ext uri="{FF2B5EF4-FFF2-40B4-BE49-F238E27FC236}">
                  <a16:creationId xmlns:a16="http://schemas.microsoft.com/office/drawing/2014/main" id="{77C74B67-9B43-6A42-831B-E65FC671F8AD}"/>
                </a:ext>
              </a:extLst>
            </p:cNvPr>
            <p:cNvSpPr txBox="1"/>
            <p:nvPr/>
          </p:nvSpPr>
          <p:spPr>
            <a:xfrm>
              <a:off x="6625034" y="21637194"/>
              <a:ext cx="3008884" cy="285098"/>
            </a:xfrm>
            <a:prstGeom prst="rect">
              <a:avLst/>
            </a:prstGeom>
            <a:solidFill>
              <a:schemeClr val="bg1"/>
            </a:solidFill>
          </p:spPr>
          <p:txBody>
            <a:bodyPr wrap="square" rtlCol="0" anchor="b">
              <a:spAutoFit/>
            </a:bodyPr>
            <a:lstStyle/>
            <a:p>
              <a:pPr marL="0" marR="0" lvl="0" indent="0" algn="ctr" defTabSz="914400" rtl="0" eaLnBrk="1" fontAlgn="auto" latinLnBrk="0" hangingPunct="1">
                <a:lnSpc>
                  <a:spcPct val="100000"/>
                </a:lnSpc>
                <a:spcBef>
                  <a:spcPts val="0"/>
                </a:spcBef>
                <a:spcAft>
                  <a:spcPts val="58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Feature memory profile</a:t>
              </a:r>
            </a:p>
          </p:txBody>
        </p:sp>
        <p:sp>
          <p:nvSpPr>
            <p:cNvPr id="20" name="Rectangle 19">
              <a:extLst>
                <a:ext uri="{FF2B5EF4-FFF2-40B4-BE49-F238E27FC236}">
                  <a16:creationId xmlns:a16="http://schemas.microsoft.com/office/drawing/2014/main" id="{F0D263D6-ABDD-514C-86F2-5BF293206F09}"/>
                </a:ext>
              </a:extLst>
            </p:cNvPr>
            <p:cNvSpPr/>
            <p:nvPr/>
          </p:nvSpPr>
          <p:spPr>
            <a:xfrm>
              <a:off x="5577016" y="21849763"/>
              <a:ext cx="327025" cy="125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10" tIns="44605" rIns="89210" bIns="4460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64B0639-66C0-264D-A6AA-805BD786D402}"/>
                </a:ext>
              </a:extLst>
            </p:cNvPr>
            <p:cNvSpPr/>
            <p:nvPr/>
          </p:nvSpPr>
          <p:spPr>
            <a:xfrm>
              <a:off x="5444165" y="21827392"/>
              <a:ext cx="492190" cy="24708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58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4 MB</a:t>
              </a:r>
            </a:p>
          </p:txBody>
        </p:sp>
        <p:sp>
          <p:nvSpPr>
            <p:cNvPr id="22" name="Rectangle 21">
              <a:extLst>
                <a:ext uri="{FF2B5EF4-FFF2-40B4-BE49-F238E27FC236}">
                  <a16:creationId xmlns:a16="http://schemas.microsoft.com/office/drawing/2014/main" id="{7F8E38BC-6071-584D-85EA-C9FFAB9E142E}"/>
                </a:ext>
              </a:extLst>
            </p:cNvPr>
            <p:cNvSpPr/>
            <p:nvPr/>
          </p:nvSpPr>
          <p:spPr>
            <a:xfrm>
              <a:off x="5444166" y="22363968"/>
              <a:ext cx="492190" cy="24708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58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2 MB</a:t>
              </a:r>
            </a:p>
          </p:txBody>
        </p:sp>
        <p:sp>
          <p:nvSpPr>
            <p:cNvPr id="23" name="Rectangle 22">
              <a:extLst>
                <a:ext uri="{FF2B5EF4-FFF2-40B4-BE49-F238E27FC236}">
                  <a16:creationId xmlns:a16="http://schemas.microsoft.com/office/drawing/2014/main" id="{5DAE955E-2E31-E141-8327-2883A45E8F0E}"/>
                </a:ext>
              </a:extLst>
            </p:cNvPr>
            <p:cNvSpPr/>
            <p:nvPr/>
          </p:nvSpPr>
          <p:spPr>
            <a:xfrm>
              <a:off x="5444166" y="22900542"/>
              <a:ext cx="492190" cy="24708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58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0 MB</a:t>
              </a:r>
            </a:p>
          </p:txBody>
        </p:sp>
        <p:sp>
          <p:nvSpPr>
            <p:cNvPr id="24" name="Rectangle 23">
              <a:extLst>
                <a:ext uri="{FF2B5EF4-FFF2-40B4-BE49-F238E27FC236}">
                  <a16:creationId xmlns:a16="http://schemas.microsoft.com/office/drawing/2014/main" id="{AD2D481D-BB6E-FA4F-B695-D3EE42989979}"/>
                </a:ext>
              </a:extLst>
            </p:cNvPr>
            <p:cNvSpPr/>
            <p:nvPr/>
          </p:nvSpPr>
          <p:spPr>
            <a:xfrm>
              <a:off x="7638369" y="23057865"/>
              <a:ext cx="743631" cy="22807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58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Operation</a:t>
              </a:r>
            </a:p>
          </p:txBody>
        </p:sp>
      </p:grpSp>
      <p:sp>
        <p:nvSpPr>
          <p:cNvPr id="2" name="Rectangle 1">
            <a:extLst>
              <a:ext uri="{FF2B5EF4-FFF2-40B4-BE49-F238E27FC236}">
                <a16:creationId xmlns:a16="http://schemas.microsoft.com/office/drawing/2014/main" id="{481D5DB1-58BD-E04B-8751-8D008D2D6451}"/>
              </a:ext>
            </a:extLst>
          </p:cNvPr>
          <p:cNvSpPr/>
          <p:nvPr/>
        </p:nvSpPr>
        <p:spPr>
          <a:xfrm>
            <a:off x="3048000" y="6544631"/>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from https://</a:t>
            </a:r>
            <a:r>
              <a:rPr kumimoji="0" lang="en-US" sz="1050" b="0" i="0" u="none" strike="noStrike" kern="1200" cap="none" spc="0" normalizeH="0" baseline="0" noProof="0" dirty="0" err="1">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github.com</a:t>
            </a:r>
            <a:r>
              <a:rPr kumimoji="0" lang="en-US" sz="1050" b="0"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r>
              <a:rPr kumimoji="0" lang="en-US" sz="1050" b="0" i="0" u="none" strike="noStrike" kern="1200" cap="none" spc="0" normalizeH="0" baseline="0" noProof="0" dirty="0" err="1">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albanie</a:t>
            </a:r>
            <a:r>
              <a:rPr kumimoji="0" lang="en-US" sz="1050" b="0"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/convnet-burden/blob/master/reports/densenet201.md</a:t>
            </a:r>
          </a:p>
        </p:txBody>
      </p:sp>
      <p:sp>
        <p:nvSpPr>
          <p:cNvPr id="15" name="Rounded Rectangle 14">
            <a:extLst>
              <a:ext uri="{FF2B5EF4-FFF2-40B4-BE49-F238E27FC236}">
                <a16:creationId xmlns:a16="http://schemas.microsoft.com/office/drawing/2014/main" id="{B9603826-DED3-C24F-A335-B77BC6163B97}"/>
              </a:ext>
            </a:extLst>
          </p:cNvPr>
          <p:cNvSpPr/>
          <p:nvPr/>
        </p:nvSpPr>
        <p:spPr>
          <a:xfrm>
            <a:off x="381000" y="1206889"/>
            <a:ext cx="11477402" cy="1443156"/>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2.  Tensors are not all the same size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DenseNet-201 has large variability in activation sizes between layers</a:t>
            </a:r>
          </a:p>
        </p:txBody>
      </p:sp>
      <p:sp>
        <p:nvSpPr>
          <p:cNvPr id="16" name="TextBox 15">
            <a:extLst>
              <a:ext uri="{FF2B5EF4-FFF2-40B4-BE49-F238E27FC236}">
                <a16:creationId xmlns:a16="http://schemas.microsoft.com/office/drawing/2014/main" id="{4468ABC5-9CDA-D04D-9DCA-3CB4075197AC}"/>
              </a:ext>
            </a:extLst>
          </p:cNvPr>
          <p:cNvSpPr txBox="1"/>
          <p:nvPr/>
        </p:nvSpPr>
        <p:spPr>
          <a:xfrm>
            <a:off x="9952855" y="3924409"/>
            <a:ext cx="70017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x10</a:t>
            </a:r>
            <a:r>
              <a:rPr kumimoji="0" lang="en-US" sz="6600" b="1" i="0" u="none" strike="noStrike" kern="1200" cap="none" spc="0" normalizeH="0" baseline="3000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3</a:t>
            </a:r>
            <a:endParaRPr kumimoji="0" lang="en-US" sz="66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86482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1AFE7A-3555-F84C-B32B-4D91884D51F7}"/>
              </a:ext>
            </a:extLst>
          </p:cNvPr>
          <p:cNvSpPr txBox="1"/>
          <p:nvPr/>
        </p:nvSpPr>
        <p:spPr>
          <a:xfrm>
            <a:off x="318112" y="306447"/>
            <a:ext cx="115402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Why do fixed heuristics perform poorly?</a:t>
            </a:r>
          </a:p>
        </p:txBody>
      </p:sp>
      <p:sp>
        <p:nvSpPr>
          <p:cNvPr id="6" name="Rounded Rectangle 5">
            <a:extLst>
              <a:ext uri="{FF2B5EF4-FFF2-40B4-BE49-F238E27FC236}">
                <a16:creationId xmlns:a16="http://schemas.microsoft.com/office/drawing/2014/main" id="{A2ECAC0F-A116-D34E-A06A-3089C211E32E}"/>
              </a:ext>
            </a:extLst>
          </p:cNvPr>
          <p:cNvSpPr/>
          <p:nvPr/>
        </p:nvSpPr>
        <p:spPr>
          <a:xfrm>
            <a:off x="381000" y="1183195"/>
            <a:ext cx="11477402" cy="837397"/>
          </a:xfrm>
          <a:prstGeom prst="roundRect">
            <a:avLst/>
          </a:prstGeom>
          <a:solidFill>
            <a:srgbClr val="FFC8CA"/>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Helvetica Neue" panose="02000503000000020004" pitchFamily="2" charset="0"/>
                <a:ea typeface="Helvetica Neue" panose="02000503000000020004" pitchFamily="2" charset="0"/>
                <a:cs typeface="Helvetica Neue" panose="02000503000000020004" pitchFamily="2" charset="0"/>
              </a:rPr>
              <a:t>3. Real DNN architectures are non-linear</a:t>
            </a:r>
          </a:p>
        </p:txBody>
      </p:sp>
      <p:sp>
        <p:nvSpPr>
          <p:cNvPr id="2" name="Slide Number Placeholder 1">
            <a:extLst>
              <a:ext uri="{FF2B5EF4-FFF2-40B4-BE49-F238E27FC236}">
                <a16:creationId xmlns:a16="http://schemas.microsoft.com/office/drawing/2014/main" id="{87B69152-1E05-E34B-9706-6FE507AC25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2400" b="1" i="0" u="none" strike="noStrike" kern="1200" cap="none" spc="0" normalizeH="0" baseline="0" noProof="0" smtClean="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2400" b="1" i="0" u="none" strike="noStrike" kern="1200" cap="none" spc="0" normalizeH="0" baseline="0" noProof="0" dirty="0">
              <a:ln>
                <a:noFill/>
              </a:ln>
              <a:solidFill>
                <a:prstClr val="black">
                  <a:lumMod val="50000"/>
                  <a:lumOff val="50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8" name="Group 17">
            <a:extLst>
              <a:ext uri="{FF2B5EF4-FFF2-40B4-BE49-F238E27FC236}">
                <a16:creationId xmlns:a16="http://schemas.microsoft.com/office/drawing/2014/main" id="{309B3704-2C22-1E42-B745-023979183AFF}"/>
              </a:ext>
            </a:extLst>
          </p:cNvPr>
          <p:cNvGrpSpPr/>
          <p:nvPr/>
        </p:nvGrpSpPr>
        <p:grpSpPr>
          <a:xfrm>
            <a:off x="2753038" y="2725145"/>
            <a:ext cx="5018691" cy="3318108"/>
            <a:chOff x="2753038" y="2725145"/>
            <a:chExt cx="5018691" cy="3318108"/>
          </a:xfrm>
        </p:grpSpPr>
        <p:pic>
          <p:nvPicPr>
            <p:cNvPr id="1026" name="Picture 2">
              <a:extLst>
                <a:ext uri="{FF2B5EF4-FFF2-40B4-BE49-F238E27FC236}">
                  <a16:creationId xmlns:a16="http://schemas.microsoft.com/office/drawing/2014/main" id="{731A5330-F572-1643-BE36-16A92E29D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029" y="2725145"/>
              <a:ext cx="4652700" cy="30970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056B15-DFED-F543-8892-E6A9AF301419}"/>
                </a:ext>
              </a:extLst>
            </p:cNvPr>
            <p:cNvSpPr txBox="1"/>
            <p:nvPr/>
          </p:nvSpPr>
          <p:spPr>
            <a:xfrm>
              <a:off x="2753038" y="5766254"/>
              <a:ext cx="5018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U-Net: 11k citations</a:t>
              </a:r>
            </a:p>
          </p:txBody>
        </p:sp>
      </p:grpSp>
      <p:grpSp>
        <p:nvGrpSpPr>
          <p:cNvPr id="19" name="Group 18">
            <a:extLst>
              <a:ext uri="{FF2B5EF4-FFF2-40B4-BE49-F238E27FC236}">
                <a16:creationId xmlns:a16="http://schemas.microsoft.com/office/drawing/2014/main" id="{5ED73A97-BEEA-AC4E-9287-857433CBD0E3}"/>
              </a:ext>
            </a:extLst>
          </p:cNvPr>
          <p:cNvGrpSpPr/>
          <p:nvPr/>
        </p:nvGrpSpPr>
        <p:grpSpPr>
          <a:xfrm>
            <a:off x="8016205" y="2913285"/>
            <a:ext cx="4175795" cy="3129967"/>
            <a:chOff x="8016205" y="2913285"/>
            <a:chExt cx="4175795" cy="3129967"/>
          </a:xfrm>
        </p:grpSpPr>
        <p:pic>
          <p:nvPicPr>
            <p:cNvPr id="10" name="Picture 2" descr="Related image">
              <a:hlinkClick r:id="rId4"/>
              <a:extLst>
                <a:ext uri="{FF2B5EF4-FFF2-40B4-BE49-F238E27FC236}">
                  <a16:creationId xmlns:a16="http://schemas.microsoft.com/office/drawing/2014/main" id="{5745182E-A42C-3345-B970-7EEAE4351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5831" y="2913285"/>
              <a:ext cx="3946711" cy="27207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7A8374C-54B6-1C40-89CD-35B64674A27D}"/>
                </a:ext>
              </a:extLst>
            </p:cNvPr>
            <p:cNvSpPr txBox="1"/>
            <p:nvPr/>
          </p:nvSpPr>
          <p:spPr>
            <a:xfrm>
              <a:off x="8016205" y="5766253"/>
              <a:ext cx="41757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DenseNet</a:t>
              </a: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7k citations</a:t>
              </a:r>
            </a:p>
          </p:txBody>
        </p:sp>
      </p:grpSp>
      <p:pic>
        <p:nvPicPr>
          <p:cNvPr id="16" name="Picture 2" descr="Image result for VGG16 architecture">
            <a:hlinkClick r:id="rId6"/>
            <a:extLst>
              <a:ext uri="{FF2B5EF4-FFF2-40B4-BE49-F238E27FC236}">
                <a16:creationId xmlns:a16="http://schemas.microsoft.com/office/drawing/2014/main" id="{0C512AFB-F2E6-9C41-A0E4-6F61306E8E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4660"/>
          <a:stretch/>
        </p:blipFill>
        <p:spPr bwMode="auto">
          <a:xfrm rot="5400000">
            <a:off x="-676841" y="3977771"/>
            <a:ext cx="4462642" cy="932688"/>
          </a:xfrm>
          <a:prstGeom prst="rect">
            <a:avLst/>
          </a:prstGeom>
          <a:noFill/>
          <a:extLst>
            <a:ext uri="{909E8E84-426E-40DD-AFC4-6F175D3DCCD1}">
              <a14:hiddenFill xmlns:a14="http://schemas.microsoft.com/office/drawing/2010/main">
                <a:solidFill>
                  <a:srgbClr val="FFFFFF"/>
                </a:solidFill>
              </a14:hiddenFill>
            </a:ext>
          </a:extLst>
        </p:spPr>
      </p:pic>
      <p:sp>
        <p:nvSpPr>
          <p:cNvPr id="17" name="&quot;No&quot; Symbol 16">
            <a:extLst>
              <a:ext uri="{FF2B5EF4-FFF2-40B4-BE49-F238E27FC236}">
                <a16:creationId xmlns:a16="http://schemas.microsoft.com/office/drawing/2014/main" id="{49536550-422D-6647-BDCA-D3B98F97900C}"/>
              </a:ext>
            </a:extLst>
          </p:cNvPr>
          <p:cNvSpPr/>
          <p:nvPr/>
        </p:nvSpPr>
        <p:spPr>
          <a:xfrm>
            <a:off x="281226" y="2946250"/>
            <a:ext cx="2654808" cy="2654808"/>
          </a:xfrm>
          <a:prstGeom prst="noSmoking">
            <a:avLst>
              <a:gd name="adj" fmla="val 8404"/>
            </a:avLst>
          </a:prstGeom>
          <a:solidFill>
            <a:srgbClr val="C00003">
              <a:alpha val="6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21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98362F5-A1CD-A641-9A2E-5E1AA638A05B}"/>
              </a:ext>
            </a:extLst>
          </p:cNvPr>
          <p:cNvSpPr txBox="1"/>
          <p:nvPr/>
        </p:nvSpPr>
        <p:spPr>
          <a:xfrm>
            <a:off x="8448765" y="1867075"/>
            <a:ext cx="27359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Profile layers</a:t>
            </a:r>
          </a:p>
        </p:txBody>
      </p:sp>
      <p:sp>
        <p:nvSpPr>
          <p:cNvPr id="5" name="Slide Number Placeholder 2">
            <a:extLst>
              <a:ext uri="{FF2B5EF4-FFF2-40B4-BE49-F238E27FC236}">
                <a16:creationId xmlns:a16="http://schemas.microsoft.com/office/drawing/2014/main" id="{63398FC5-90B4-864E-8C6A-1C98476C1AE1}"/>
              </a:ext>
            </a:extLst>
          </p:cNvPr>
          <p:cNvSpPr>
            <a:spLocks noGrp="1"/>
          </p:cNvSpPr>
          <p:nvPr>
            <p:ph type="sldNum" sz="quarter" idx="12"/>
          </p:nvPr>
        </p:nvSpPr>
        <p:spPr>
          <a:xfrm>
            <a:off x="133202" y="6492874"/>
            <a:ext cx="49559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21FAA9-B8A2-DE42-8B6F-6CA326C19E94}" type="slidenum">
              <a:rPr kumimoji="0" lang="en-US" sz="1200" b="1" i="0" u="none" strike="noStrike" kern="1200" cap="none" spc="0" normalizeH="0" baseline="0" noProof="0" smtClean="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dirty="0">
              <a:ln>
                <a:noFill/>
              </a:ln>
              <a:solidFill>
                <a:prstClr val="white">
                  <a:lumMod val="6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231D305B-B066-B04F-87FF-E74B4C929DD5}"/>
              </a:ext>
            </a:extLst>
          </p:cNvPr>
          <p:cNvSpPr txBox="1"/>
          <p:nvPr/>
        </p:nvSpPr>
        <p:spPr>
          <a:xfrm>
            <a:off x="381000" y="918611"/>
            <a:ext cx="115402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 system for </a:t>
            </a:r>
            <a:r>
              <a:rPr kumimoji="0" lang="en-US" sz="3200" b="1" i="0" u="sng" strike="noStrike" kern="1200" cap="none" spc="0" normalizeH="0" baseline="0" noProof="0" dirty="0">
                <a:ln>
                  <a:noFill/>
                </a:ln>
                <a:solidFill>
                  <a:prstClr val="black"/>
                </a:solidFill>
                <a:effectLst/>
                <a:highlight>
                  <a:srgbClr val="FFFF00"/>
                </a:highlight>
                <a:uLnTx/>
                <a:uFillTx/>
                <a:latin typeface="Helvetica Neue" panose="02000503000000020004" pitchFamily="2" charset="0"/>
                <a:ea typeface="Helvetica Neue" panose="02000503000000020004" pitchFamily="2" charset="0"/>
                <a:cs typeface="Helvetica Neue" panose="02000503000000020004" pitchFamily="2" charset="0"/>
              </a:rPr>
              <a:t>optimal</a:t>
            </a: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tensor </a:t>
            </a:r>
            <a:r>
              <a:rPr kumimoji="0" lang="en-US" sz="3200" b="1"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rematerialization</a:t>
            </a:r>
            <a:endPar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EE0C19B2-2F3F-3D4C-952A-1C37DF0C8A43}"/>
              </a:ext>
            </a:extLst>
          </p:cNvPr>
          <p:cNvSpPr txBox="1"/>
          <p:nvPr/>
        </p:nvSpPr>
        <p:spPr>
          <a:xfrm>
            <a:off x="8070429" y="3705742"/>
            <a:ext cx="34925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Solve integer LP</a:t>
            </a:r>
          </a:p>
        </p:txBody>
      </p:sp>
      <p:sp>
        <p:nvSpPr>
          <p:cNvPr id="20" name="TextBox 19">
            <a:extLst>
              <a:ext uri="{FF2B5EF4-FFF2-40B4-BE49-F238E27FC236}">
                <a16:creationId xmlns:a16="http://schemas.microsoft.com/office/drawing/2014/main" id="{4A116A83-432C-4241-8DA7-138C01D3BEAB}"/>
              </a:ext>
            </a:extLst>
          </p:cNvPr>
          <p:cNvSpPr txBox="1"/>
          <p:nvPr/>
        </p:nvSpPr>
        <p:spPr>
          <a:xfrm>
            <a:off x="7712164" y="5544409"/>
            <a:ext cx="42091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Rewrite TF2.0 graph</a:t>
            </a:r>
          </a:p>
        </p:txBody>
      </p:sp>
      <p:pic>
        <p:nvPicPr>
          <p:cNvPr id="16" name="Picture 15" descr="A close up of a logo&#10;&#10;Description automatically generated">
            <a:extLst>
              <a:ext uri="{FF2B5EF4-FFF2-40B4-BE49-F238E27FC236}">
                <a16:creationId xmlns:a16="http://schemas.microsoft.com/office/drawing/2014/main" id="{E437DD7E-646A-2B45-A67E-8D4E8AE614ED}"/>
              </a:ext>
            </a:extLst>
          </p:cNvPr>
          <p:cNvPicPr>
            <a:picLocks noChangeAspect="1"/>
          </p:cNvPicPr>
          <p:nvPr/>
        </p:nvPicPr>
        <p:blipFill>
          <a:blip r:embed="rId3"/>
          <a:stretch>
            <a:fillRect/>
          </a:stretch>
        </p:blipFill>
        <p:spPr>
          <a:xfrm>
            <a:off x="352423" y="185738"/>
            <a:ext cx="4447679" cy="759360"/>
          </a:xfrm>
          <a:prstGeom prst="rect">
            <a:avLst/>
          </a:prstGeom>
        </p:spPr>
      </p:pic>
      <p:cxnSp>
        <p:nvCxnSpPr>
          <p:cNvPr id="25" name="Straight Arrow Connector 24">
            <a:extLst>
              <a:ext uri="{FF2B5EF4-FFF2-40B4-BE49-F238E27FC236}">
                <a16:creationId xmlns:a16="http://schemas.microsoft.com/office/drawing/2014/main" id="{6E024AB8-D5C7-4B49-B995-5D33CD9941BD}"/>
              </a:ext>
            </a:extLst>
          </p:cNvPr>
          <p:cNvCxnSpPr>
            <a:cxnSpLocks/>
          </p:cNvCxnSpPr>
          <p:nvPr/>
        </p:nvCxnSpPr>
        <p:spPr>
          <a:xfrm>
            <a:off x="9816727" y="2586479"/>
            <a:ext cx="0" cy="10515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FED8DF5-B53A-5245-AC2C-113E628C9FB0}"/>
              </a:ext>
            </a:extLst>
          </p:cNvPr>
          <p:cNvCxnSpPr>
            <a:cxnSpLocks/>
          </p:cNvCxnSpPr>
          <p:nvPr/>
        </p:nvCxnSpPr>
        <p:spPr>
          <a:xfrm>
            <a:off x="9816727" y="4473037"/>
            <a:ext cx="0" cy="10057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E11746B-0D2C-9447-89E7-2B7F1F6E8C36}"/>
              </a:ext>
            </a:extLst>
          </p:cNvPr>
          <p:cNvSpPr txBox="1"/>
          <p:nvPr/>
        </p:nvSpPr>
        <p:spPr>
          <a:xfrm>
            <a:off x="381000" y="2159462"/>
            <a:ext cx="7431739" cy="362233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Statically optimize graph once (10s to 1hr)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Train optimized graph for weeks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Checkmate composed of 3 parts: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Profiling:</a:t>
            </a: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hardware/RAM aware schedules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Integer LP:</a:t>
            </a: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enables finding optimal schedule</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TF2.0 graph pass:</a:t>
            </a:r>
            <a:r>
              <a:rPr kumimoji="0" 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support TPU, GPU, CPU</a:t>
            </a:r>
          </a:p>
        </p:txBody>
      </p:sp>
    </p:spTree>
    <p:extLst>
      <p:ext uri="{BB962C8B-B14F-4D97-AF65-F5344CB8AC3E}">
        <p14:creationId xmlns:p14="http://schemas.microsoft.com/office/powerpoint/2010/main" val="1840643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ontent Placeholder 93">
            <a:extLst>
              <a:ext uri="{FF2B5EF4-FFF2-40B4-BE49-F238E27FC236}">
                <a16:creationId xmlns:a16="http://schemas.microsoft.com/office/drawing/2014/main" id="{EF4E053B-265F-3545-9EB1-93375C89CD23}"/>
              </a:ext>
            </a:extLst>
          </p:cNvPr>
          <p:cNvSpPr>
            <a:spLocks noGrp="1"/>
          </p:cNvSpPr>
          <p:nvPr>
            <p:ph idx="1"/>
          </p:nvPr>
        </p:nvSpPr>
        <p:spPr>
          <a:xfrm>
            <a:off x="762000" y="1623658"/>
            <a:ext cx="10668000" cy="4686300"/>
          </a:xfrm>
        </p:spPr>
        <p:txBody>
          <a:bodyPr/>
          <a:lstStyle/>
          <a:p>
            <a:r>
              <a:rPr lang="en-US" dirty="0"/>
              <a:t>Quantized weights, activations, and </a:t>
            </a:r>
            <a:r>
              <a:rPr lang="en-US" b="1" dirty="0"/>
              <a:t>gradients</a:t>
            </a:r>
          </a:p>
          <a:p>
            <a:r>
              <a:rPr lang="en-US" dirty="0"/>
              <a:t>Studying uniform </a:t>
            </a:r>
            <a:r>
              <a:rPr lang="en-US" b="1" dirty="0"/>
              <a:t>stochastic rounding</a:t>
            </a:r>
          </a:p>
          <a:p>
            <a:pPr lvl="1"/>
            <a:r>
              <a:rPr lang="en-US" b="1" dirty="0"/>
              <a:t>Prove</a:t>
            </a:r>
            <a:r>
              <a:rPr lang="en-US" dirty="0"/>
              <a:t> gradient is </a:t>
            </a:r>
            <a:r>
              <a:rPr lang="en-US" b="1" dirty="0"/>
              <a:t>unbiased</a:t>
            </a:r>
          </a:p>
          <a:p>
            <a:pPr lvl="1"/>
            <a:r>
              <a:rPr lang="en-US" dirty="0"/>
              <a:t>hardware support needed…</a:t>
            </a:r>
          </a:p>
          <a:p>
            <a:pPr marL="0" indent="0">
              <a:buNone/>
            </a:pPr>
            <a:endParaRPr lang="en-US" b="1" dirty="0"/>
          </a:p>
          <a:p>
            <a:pPr marL="0" indent="0">
              <a:buNone/>
            </a:pPr>
            <a:r>
              <a:rPr lang="en-US" b="1" dirty="0"/>
              <a:t>Consequence:</a:t>
            </a:r>
          </a:p>
          <a:p>
            <a:pPr marL="0" indent="0">
              <a:buNone/>
            </a:pPr>
            <a:r>
              <a:rPr lang="en-US" dirty="0"/>
              <a:t>Quantization preserves “correctness” of SGD</a:t>
            </a:r>
            <a:br>
              <a:rPr lang="en-US" dirty="0"/>
            </a:br>
            <a:r>
              <a:rPr lang="en-US" dirty="0">
                <a:sym typeface="Wingdings" pitchFamily="2" charset="2"/>
              </a:rPr>
              <a:t> Does affect convergence rate</a:t>
            </a:r>
            <a:endParaRPr lang="en-US" dirty="0"/>
          </a:p>
          <a:p>
            <a:pPr marL="0" indent="0">
              <a:buNone/>
            </a:pPr>
            <a:endParaRPr lang="en-US" b="1" dirty="0"/>
          </a:p>
          <a:p>
            <a:r>
              <a:rPr lang="en-US" b="1" dirty="0"/>
              <a:t>Analyze Variance</a:t>
            </a:r>
          </a:p>
          <a:p>
            <a:pPr lvl="1"/>
            <a:r>
              <a:rPr lang="en-US" altLang="zh-CN" dirty="0"/>
              <a:t>1</a:t>
            </a:r>
            <a:r>
              <a:rPr lang="zh-CN" altLang="en-US" dirty="0"/>
              <a:t> </a:t>
            </a:r>
            <a:r>
              <a:rPr lang="en-US" altLang="zh-CN" dirty="0"/>
              <a:t>less</a:t>
            </a:r>
            <a:r>
              <a:rPr lang="zh-CN" altLang="en-US" dirty="0"/>
              <a:t> </a:t>
            </a:r>
            <a:r>
              <a:rPr lang="en-US" altLang="zh-CN" dirty="0"/>
              <a:t>bit</a:t>
            </a:r>
            <a:r>
              <a:rPr lang="zh-CN" altLang="en-US" dirty="0"/>
              <a:t> </a:t>
            </a:r>
            <a:r>
              <a:rPr lang="en-US" altLang="zh-CN" dirty="0"/>
              <a:t>&gt;</a:t>
            </a:r>
            <a:r>
              <a:rPr lang="zh-CN" altLang="en-US" dirty="0"/>
              <a:t> </a:t>
            </a:r>
            <a:r>
              <a:rPr lang="en-US" altLang="zh-CN" dirty="0"/>
              <a:t>2x</a:t>
            </a:r>
            <a:r>
              <a:rPr lang="zh-CN" altLang="en-US" dirty="0"/>
              <a:t> </a:t>
            </a:r>
            <a:r>
              <a:rPr lang="en-US" altLang="zh-CN" dirty="0"/>
              <a:t>increase in</a:t>
            </a:r>
            <a:r>
              <a:rPr lang="zh-CN" altLang="en-US" dirty="0"/>
              <a:t> </a:t>
            </a:r>
            <a:r>
              <a:rPr lang="en-US" altLang="zh-CN" dirty="0" err="1"/>
              <a:t>stdev</a:t>
            </a:r>
            <a:r>
              <a:rPr lang="en-US" altLang="zh-CN" dirty="0"/>
              <a:t> of gradient estimates</a:t>
            </a:r>
          </a:p>
          <a:p>
            <a:pPr lvl="2"/>
            <a:r>
              <a:rPr lang="en-US" altLang="zh-CN" dirty="0"/>
              <a:t>4x increase in batch size to recover convergence rates</a:t>
            </a:r>
          </a:p>
          <a:p>
            <a:r>
              <a:rPr lang="en-US" altLang="zh-CN" dirty="0"/>
              <a:t>Studying variance reduction mechanism</a:t>
            </a:r>
          </a:p>
          <a:p>
            <a:pPr lvl="1"/>
            <a:r>
              <a:rPr lang="en-US" altLang="zh-CN" dirty="0"/>
              <a:t>developing</a:t>
            </a:r>
            <a:r>
              <a:rPr lang="en-US" altLang="zh-CN" b="1" dirty="0"/>
              <a:t> quantization preconditioners</a:t>
            </a:r>
            <a:endParaRPr lang="en-US" b="1" dirty="0"/>
          </a:p>
        </p:txBody>
      </p:sp>
      <p:sp>
        <p:nvSpPr>
          <p:cNvPr id="6" name="Title 5">
            <a:extLst>
              <a:ext uri="{FF2B5EF4-FFF2-40B4-BE49-F238E27FC236}">
                <a16:creationId xmlns:a16="http://schemas.microsoft.com/office/drawing/2014/main" id="{BA55DBE0-D7EB-644E-ACE7-AE15E34C7648}"/>
              </a:ext>
            </a:extLst>
          </p:cNvPr>
          <p:cNvSpPr>
            <a:spLocks noGrp="1"/>
          </p:cNvSpPr>
          <p:nvPr>
            <p:ph type="title"/>
          </p:nvPr>
        </p:nvSpPr>
        <p:spPr/>
        <p:txBody>
          <a:bodyPr/>
          <a:lstStyle/>
          <a:p>
            <a:r>
              <a:rPr lang="en-US" dirty="0"/>
              <a:t>Variance Reduction for Quantized Training</a:t>
            </a:r>
          </a:p>
        </p:txBody>
      </p:sp>
      <p:sp>
        <p:nvSpPr>
          <p:cNvPr id="8" name="TextBox 7">
            <a:extLst>
              <a:ext uri="{FF2B5EF4-FFF2-40B4-BE49-F238E27FC236}">
                <a16:creationId xmlns:a16="http://schemas.microsoft.com/office/drawing/2014/main" id="{0ECDE403-2C60-E04D-B8FA-2253B9AFC6FA}"/>
              </a:ext>
            </a:extLst>
          </p:cNvPr>
          <p:cNvSpPr txBox="1"/>
          <p:nvPr/>
        </p:nvSpPr>
        <p:spPr>
          <a:xfrm>
            <a:off x="7062537" y="942976"/>
            <a:ext cx="3958135" cy="369332"/>
          </a:xfrm>
          <a:prstGeom prst="rect">
            <a:avLst/>
          </a:prstGeom>
          <a:noFill/>
        </p:spPr>
        <p:txBody>
          <a:bodyPr wrap="none" rtlCol="0">
            <a:spAutoFit/>
          </a:bodyPr>
          <a:lstStyle/>
          <a:p>
            <a:r>
              <a:rPr lang="en-US" dirty="0"/>
              <a:t>(Preliminary unpublished work.)</a:t>
            </a:r>
          </a:p>
        </p:txBody>
      </p:sp>
      <p:grpSp>
        <p:nvGrpSpPr>
          <p:cNvPr id="92" name="Group 91">
            <a:extLst>
              <a:ext uri="{FF2B5EF4-FFF2-40B4-BE49-F238E27FC236}">
                <a16:creationId xmlns:a16="http://schemas.microsoft.com/office/drawing/2014/main" id="{8170FF9F-FB62-8B42-999A-FF5C8761AADB}"/>
              </a:ext>
            </a:extLst>
          </p:cNvPr>
          <p:cNvGrpSpPr/>
          <p:nvPr/>
        </p:nvGrpSpPr>
        <p:grpSpPr>
          <a:xfrm>
            <a:off x="7751893" y="1312308"/>
            <a:ext cx="4158186" cy="4661749"/>
            <a:chOff x="355476" y="1179769"/>
            <a:chExt cx="4962479" cy="5563443"/>
          </a:xfrm>
        </p:grpSpPr>
        <p:sp>
          <p:nvSpPr>
            <p:cNvPr id="52" name="TextBox 51">
              <a:extLst>
                <a:ext uri="{FF2B5EF4-FFF2-40B4-BE49-F238E27FC236}">
                  <a16:creationId xmlns:a16="http://schemas.microsoft.com/office/drawing/2014/main" id="{D5001DD5-6BDB-1E48-AF16-478B47323DCC}"/>
                </a:ext>
              </a:extLst>
            </p:cNvPr>
            <p:cNvSpPr txBox="1"/>
            <p:nvPr/>
          </p:nvSpPr>
          <p:spPr>
            <a:xfrm>
              <a:off x="885646" y="1179769"/>
              <a:ext cx="725870" cy="357168"/>
            </a:xfrm>
            <a:prstGeom prst="rect">
              <a:avLst/>
            </a:prstGeom>
          </p:spPr>
          <p:txBody>
            <a:bodyPr wrap="none" rtlCol="0">
              <a:spAutoFit/>
            </a:bodyPr>
            <a:lstStyle/>
            <a:p>
              <a:r>
                <a:rPr lang="en-US" sz="1400" dirty="0">
                  <a:solidFill>
                    <a:srgbClr val="000000"/>
                  </a:solidFill>
                  <a:latin typeface="Century Gothic" panose="020F0302020204030204"/>
                </a:rPr>
                <a:t>Input</a:t>
              </a:r>
            </a:p>
          </p:txBody>
        </p:sp>
        <p:sp>
          <p:nvSpPr>
            <p:cNvPr id="53" name="Oval 52">
              <a:extLst>
                <a:ext uri="{FF2B5EF4-FFF2-40B4-BE49-F238E27FC236}">
                  <a16:creationId xmlns:a16="http://schemas.microsoft.com/office/drawing/2014/main" id="{41548BDB-E3FD-2443-A8B9-22F133EB8F5B}"/>
                </a:ext>
              </a:extLst>
            </p:cNvPr>
            <p:cNvSpPr/>
            <p:nvPr/>
          </p:nvSpPr>
          <p:spPr>
            <a:xfrm>
              <a:off x="1072450" y="1821724"/>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sp>
          <p:nvSpPr>
            <p:cNvPr id="54" name="Oval 53">
              <a:extLst>
                <a:ext uri="{FF2B5EF4-FFF2-40B4-BE49-F238E27FC236}">
                  <a16:creationId xmlns:a16="http://schemas.microsoft.com/office/drawing/2014/main" id="{FC03B61F-F6FA-A747-966C-3B7B303ABCAA}"/>
                </a:ext>
              </a:extLst>
            </p:cNvPr>
            <p:cNvSpPr/>
            <p:nvPr/>
          </p:nvSpPr>
          <p:spPr>
            <a:xfrm>
              <a:off x="1072450" y="3121676"/>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sp>
          <p:nvSpPr>
            <p:cNvPr id="55" name="Rounded Rectangle 54">
              <a:extLst>
                <a:ext uri="{FF2B5EF4-FFF2-40B4-BE49-F238E27FC236}">
                  <a16:creationId xmlns:a16="http://schemas.microsoft.com/office/drawing/2014/main" id="{EADE9E76-D3EB-A24C-A5DC-65C12D3DC5CF}"/>
                </a:ext>
              </a:extLst>
            </p:cNvPr>
            <p:cNvSpPr/>
            <p:nvPr/>
          </p:nvSpPr>
          <p:spPr>
            <a:xfrm>
              <a:off x="355476" y="3776026"/>
              <a:ext cx="1815675" cy="372979"/>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Nonlinearity</a:t>
              </a:r>
            </a:p>
          </p:txBody>
        </p:sp>
        <p:sp>
          <p:nvSpPr>
            <p:cNvPr id="56" name="TextBox 55">
              <a:extLst>
                <a:ext uri="{FF2B5EF4-FFF2-40B4-BE49-F238E27FC236}">
                  <a16:creationId xmlns:a16="http://schemas.microsoft.com/office/drawing/2014/main" id="{9F9739DF-17E5-5547-B44E-F021FF653385}"/>
                </a:ext>
              </a:extLst>
            </p:cNvPr>
            <p:cNvSpPr txBox="1"/>
            <p:nvPr/>
          </p:nvSpPr>
          <p:spPr>
            <a:xfrm>
              <a:off x="772634" y="6259020"/>
              <a:ext cx="930498" cy="357168"/>
            </a:xfrm>
            <a:prstGeom prst="rect">
              <a:avLst/>
            </a:prstGeom>
          </p:spPr>
          <p:txBody>
            <a:bodyPr wrap="none" rtlCol="0">
              <a:spAutoFit/>
            </a:bodyPr>
            <a:lstStyle/>
            <a:p>
              <a:r>
                <a:rPr lang="en-US" sz="1400" dirty="0">
                  <a:solidFill>
                    <a:srgbClr val="000000"/>
                  </a:solidFill>
                  <a:latin typeface="Century Gothic" panose="020F0302020204030204"/>
                </a:rPr>
                <a:t>Output</a:t>
              </a:r>
            </a:p>
          </p:txBody>
        </p:sp>
        <p:sp>
          <p:nvSpPr>
            <p:cNvPr id="57" name="Diamond 56">
              <a:extLst>
                <a:ext uri="{FF2B5EF4-FFF2-40B4-BE49-F238E27FC236}">
                  <a16:creationId xmlns:a16="http://schemas.microsoft.com/office/drawing/2014/main" id="{022D62C5-7F16-9F4F-9BD1-BA59FACF564A}"/>
                </a:ext>
              </a:extLst>
            </p:cNvPr>
            <p:cNvSpPr/>
            <p:nvPr/>
          </p:nvSpPr>
          <p:spPr>
            <a:xfrm>
              <a:off x="3895494" y="6144159"/>
              <a:ext cx="1347537" cy="599053"/>
            </a:xfrm>
            <a:prstGeom prst="diamond">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Loss</a:t>
              </a:r>
            </a:p>
          </p:txBody>
        </p:sp>
        <p:sp>
          <p:nvSpPr>
            <p:cNvPr id="58" name="Rounded Rectangle 57">
              <a:extLst>
                <a:ext uri="{FF2B5EF4-FFF2-40B4-BE49-F238E27FC236}">
                  <a16:creationId xmlns:a16="http://schemas.microsoft.com/office/drawing/2014/main" id="{702EA1F8-FA95-1940-8B43-4C7C44DE6BE6}"/>
                </a:ext>
              </a:extLst>
            </p:cNvPr>
            <p:cNvSpPr/>
            <p:nvPr/>
          </p:nvSpPr>
          <p:spPr>
            <a:xfrm>
              <a:off x="3826036" y="5077318"/>
              <a:ext cx="1491919" cy="374904"/>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Gradient</a:t>
              </a:r>
            </a:p>
          </p:txBody>
        </p:sp>
        <p:sp>
          <p:nvSpPr>
            <p:cNvPr id="59" name="Oval 58">
              <a:extLst>
                <a:ext uri="{FF2B5EF4-FFF2-40B4-BE49-F238E27FC236}">
                  <a16:creationId xmlns:a16="http://schemas.microsoft.com/office/drawing/2014/main" id="{E91EC732-B2FF-0645-A7E3-1FB6BACA9457}"/>
                </a:ext>
              </a:extLst>
            </p:cNvPr>
            <p:cNvSpPr/>
            <p:nvPr/>
          </p:nvSpPr>
          <p:spPr>
            <a:xfrm>
              <a:off x="1072450" y="4421628"/>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sp>
          <p:nvSpPr>
            <p:cNvPr id="60" name="Rounded Rectangle 59">
              <a:extLst>
                <a:ext uri="{FF2B5EF4-FFF2-40B4-BE49-F238E27FC236}">
                  <a16:creationId xmlns:a16="http://schemas.microsoft.com/office/drawing/2014/main" id="{5765604D-D351-A946-B4F2-620D54BDA7B2}"/>
                </a:ext>
              </a:extLst>
            </p:cNvPr>
            <p:cNvSpPr/>
            <p:nvPr/>
          </p:nvSpPr>
          <p:spPr>
            <a:xfrm>
              <a:off x="3826036" y="3776026"/>
              <a:ext cx="1491919" cy="372979"/>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Gradient</a:t>
              </a:r>
            </a:p>
          </p:txBody>
        </p:sp>
        <p:sp>
          <p:nvSpPr>
            <p:cNvPr id="61" name="Oval 60">
              <a:extLst>
                <a:ext uri="{FF2B5EF4-FFF2-40B4-BE49-F238E27FC236}">
                  <a16:creationId xmlns:a16="http://schemas.microsoft.com/office/drawing/2014/main" id="{98AB9EB4-45AF-AA4D-B3A7-56C0EFB2DD2D}"/>
                </a:ext>
              </a:extLst>
            </p:cNvPr>
            <p:cNvSpPr/>
            <p:nvPr/>
          </p:nvSpPr>
          <p:spPr>
            <a:xfrm>
              <a:off x="4381131" y="4438056"/>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sp>
          <p:nvSpPr>
            <p:cNvPr id="62" name="Oval 61">
              <a:extLst>
                <a:ext uri="{FF2B5EF4-FFF2-40B4-BE49-F238E27FC236}">
                  <a16:creationId xmlns:a16="http://schemas.microsoft.com/office/drawing/2014/main" id="{102A175E-87F6-A24A-9F7F-5855F0A07DF5}"/>
                </a:ext>
              </a:extLst>
            </p:cNvPr>
            <p:cNvSpPr/>
            <p:nvPr/>
          </p:nvSpPr>
          <p:spPr>
            <a:xfrm>
              <a:off x="4378400" y="3168648"/>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sp>
          <p:nvSpPr>
            <p:cNvPr id="63" name="Rounded Rectangle 62">
              <a:extLst>
                <a:ext uri="{FF2B5EF4-FFF2-40B4-BE49-F238E27FC236}">
                  <a16:creationId xmlns:a16="http://schemas.microsoft.com/office/drawing/2014/main" id="{B06C22B3-39E2-EC4A-9176-705E7542D58A}"/>
                </a:ext>
              </a:extLst>
            </p:cNvPr>
            <p:cNvSpPr/>
            <p:nvPr/>
          </p:nvSpPr>
          <p:spPr>
            <a:xfrm>
              <a:off x="3823304" y="2478217"/>
              <a:ext cx="1491919" cy="372979"/>
            </a:xfrm>
            <a:prstGeom prst="round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Gradient</a:t>
              </a:r>
            </a:p>
          </p:txBody>
        </p:sp>
        <p:sp>
          <p:nvSpPr>
            <p:cNvPr id="64" name="Rounded Rectangle 63">
              <a:extLst>
                <a:ext uri="{FF2B5EF4-FFF2-40B4-BE49-F238E27FC236}">
                  <a16:creationId xmlns:a16="http://schemas.microsoft.com/office/drawing/2014/main" id="{88A40B5B-929C-C34D-937B-18DA1C8795B5}"/>
                </a:ext>
              </a:extLst>
            </p:cNvPr>
            <p:cNvSpPr/>
            <p:nvPr/>
          </p:nvSpPr>
          <p:spPr>
            <a:xfrm>
              <a:off x="355476" y="2478217"/>
              <a:ext cx="1815675" cy="372979"/>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Linear</a:t>
              </a:r>
            </a:p>
          </p:txBody>
        </p:sp>
        <p:sp>
          <p:nvSpPr>
            <p:cNvPr id="65" name="Rounded Rectangle 64">
              <a:extLst>
                <a:ext uri="{FF2B5EF4-FFF2-40B4-BE49-F238E27FC236}">
                  <a16:creationId xmlns:a16="http://schemas.microsoft.com/office/drawing/2014/main" id="{051BDFED-15D2-DE44-81AC-7C16EE98E322}"/>
                </a:ext>
              </a:extLst>
            </p:cNvPr>
            <p:cNvSpPr/>
            <p:nvPr/>
          </p:nvSpPr>
          <p:spPr>
            <a:xfrm>
              <a:off x="2520269" y="1845785"/>
              <a:ext cx="1239256" cy="372979"/>
            </a:xfrm>
            <a:prstGeom prst="roundRect">
              <a:avLst/>
            </a:prstGeom>
            <a:solidFill>
              <a:srgbClr val="000000"/>
            </a:solidFill>
            <a:ln w="12700" cap="flat" cmpd="sng" algn="ctr">
              <a:solidFill>
                <a:srgbClr val="000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Weight</a:t>
              </a:r>
            </a:p>
          </p:txBody>
        </p:sp>
        <p:sp>
          <p:nvSpPr>
            <p:cNvPr id="66" name="Oval 65">
              <a:extLst>
                <a:ext uri="{FF2B5EF4-FFF2-40B4-BE49-F238E27FC236}">
                  <a16:creationId xmlns:a16="http://schemas.microsoft.com/office/drawing/2014/main" id="{2B22C139-5EC6-C94F-9B82-F7AD0AB61288}"/>
                </a:ext>
              </a:extLst>
            </p:cNvPr>
            <p:cNvSpPr/>
            <p:nvPr/>
          </p:nvSpPr>
          <p:spPr>
            <a:xfrm>
              <a:off x="2501197" y="2471699"/>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sp>
          <p:nvSpPr>
            <p:cNvPr id="67" name="Rounded Rectangle 66">
              <a:extLst>
                <a:ext uri="{FF2B5EF4-FFF2-40B4-BE49-F238E27FC236}">
                  <a16:creationId xmlns:a16="http://schemas.microsoft.com/office/drawing/2014/main" id="{1D4AD914-FB97-4F4A-876A-2C5EF5670449}"/>
                </a:ext>
              </a:extLst>
            </p:cNvPr>
            <p:cNvSpPr/>
            <p:nvPr/>
          </p:nvSpPr>
          <p:spPr>
            <a:xfrm>
              <a:off x="355476" y="5081102"/>
              <a:ext cx="1815675" cy="372979"/>
            </a:xfrm>
            <a:prstGeom prst="round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Linear</a:t>
              </a:r>
            </a:p>
          </p:txBody>
        </p:sp>
        <p:sp>
          <p:nvSpPr>
            <p:cNvPr id="68" name="Rounded Rectangle 67">
              <a:extLst>
                <a:ext uri="{FF2B5EF4-FFF2-40B4-BE49-F238E27FC236}">
                  <a16:creationId xmlns:a16="http://schemas.microsoft.com/office/drawing/2014/main" id="{D4C59455-A06E-F740-82E0-68D317F9C856}"/>
                </a:ext>
              </a:extLst>
            </p:cNvPr>
            <p:cNvSpPr/>
            <p:nvPr/>
          </p:nvSpPr>
          <p:spPr>
            <a:xfrm>
              <a:off x="2520269" y="4513905"/>
              <a:ext cx="1239256" cy="372979"/>
            </a:xfrm>
            <a:prstGeom prst="roundRect">
              <a:avLst/>
            </a:prstGeom>
            <a:solidFill>
              <a:srgbClr val="000000"/>
            </a:solidFill>
            <a:ln w="12700" cap="flat" cmpd="sng" algn="ctr">
              <a:solidFill>
                <a:srgbClr val="000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entury Gothic" panose="020F0302020204030204"/>
                  <a:ea typeface="+mn-ea"/>
                  <a:cs typeface="+mn-cs"/>
                </a:rPr>
                <a:t>Weight</a:t>
              </a:r>
            </a:p>
          </p:txBody>
        </p:sp>
        <p:sp>
          <p:nvSpPr>
            <p:cNvPr id="69" name="Oval 68">
              <a:extLst>
                <a:ext uri="{FF2B5EF4-FFF2-40B4-BE49-F238E27FC236}">
                  <a16:creationId xmlns:a16="http://schemas.microsoft.com/office/drawing/2014/main" id="{F3EBC8C4-94E1-AB48-8196-26A4EB1C77DA}"/>
                </a:ext>
              </a:extLst>
            </p:cNvPr>
            <p:cNvSpPr/>
            <p:nvPr/>
          </p:nvSpPr>
          <p:spPr>
            <a:xfrm>
              <a:off x="2519579" y="5076728"/>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cxnSp>
          <p:nvCxnSpPr>
            <p:cNvPr id="70" name="Straight Arrow Connector 69">
              <a:extLst>
                <a:ext uri="{FF2B5EF4-FFF2-40B4-BE49-F238E27FC236}">
                  <a16:creationId xmlns:a16="http://schemas.microsoft.com/office/drawing/2014/main" id="{6CBA33F7-3B4E-3D45-9436-01EE65FC2C68}"/>
                </a:ext>
              </a:extLst>
            </p:cNvPr>
            <p:cNvCxnSpPr>
              <a:stCxn id="52" idx="2"/>
              <a:endCxn id="53" idx="0"/>
            </p:cNvCxnSpPr>
            <p:nvPr/>
          </p:nvCxnSpPr>
          <p:spPr>
            <a:xfrm>
              <a:off x="1248581" y="1536937"/>
              <a:ext cx="14732" cy="284787"/>
            </a:xfrm>
            <a:prstGeom prst="straightConnector1">
              <a:avLst/>
            </a:prstGeom>
            <a:noFill/>
            <a:ln w="19050" cap="flat" cmpd="sng" algn="ctr">
              <a:solidFill>
                <a:srgbClr val="000000"/>
              </a:solidFill>
              <a:prstDash val="solid"/>
              <a:miter lim="800000"/>
              <a:tailEnd type="triangle"/>
            </a:ln>
            <a:effectLst/>
          </p:spPr>
        </p:cxnSp>
        <p:cxnSp>
          <p:nvCxnSpPr>
            <p:cNvPr id="71" name="Straight Arrow Connector 70">
              <a:extLst>
                <a:ext uri="{FF2B5EF4-FFF2-40B4-BE49-F238E27FC236}">
                  <a16:creationId xmlns:a16="http://schemas.microsoft.com/office/drawing/2014/main" id="{96B93A73-E3A9-2248-B082-4E467E6D2FE0}"/>
                </a:ext>
              </a:extLst>
            </p:cNvPr>
            <p:cNvCxnSpPr>
              <a:cxnSpLocks/>
              <a:stCxn id="53" idx="4"/>
              <a:endCxn id="64" idx="0"/>
            </p:cNvCxnSpPr>
            <p:nvPr/>
          </p:nvCxnSpPr>
          <p:spPr>
            <a:xfrm>
              <a:off x="1263313" y="2203450"/>
              <a:ext cx="1" cy="274767"/>
            </a:xfrm>
            <a:prstGeom prst="straightConnector1">
              <a:avLst/>
            </a:prstGeom>
            <a:noFill/>
            <a:ln w="19050" cap="flat" cmpd="sng" algn="ctr">
              <a:solidFill>
                <a:srgbClr val="000000"/>
              </a:solidFill>
              <a:prstDash val="solid"/>
              <a:miter lim="800000"/>
              <a:tailEnd type="triangle"/>
            </a:ln>
            <a:effectLst/>
          </p:spPr>
        </p:cxnSp>
        <p:cxnSp>
          <p:nvCxnSpPr>
            <p:cNvPr id="72" name="Straight Arrow Connector 71">
              <a:extLst>
                <a:ext uri="{FF2B5EF4-FFF2-40B4-BE49-F238E27FC236}">
                  <a16:creationId xmlns:a16="http://schemas.microsoft.com/office/drawing/2014/main" id="{90DEDD85-5448-DC47-8BCD-677CF2DDFD44}"/>
                </a:ext>
              </a:extLst>
            </p:cNvPr>
            <p:cNvCxnSpPr>
              <a:cxnSpLocks/>
              <a:stCxn id="64" idx="2"/>
              <a:endCxn id="54" idx="0"/>
            </p:cNvCxnSpPr>
            <p:nvPr/>
          </p:nvCxnSpPr>
          <p:spPr>
            <a:xfrm flipH="1">
              <a:off x="1263313" y="2851196"/>
              <a:ext cx="1" cy="270480"/>
            </a:xfrm>
            <a:prstGeom prst="straightConnector1">
              <a:avLst/>
            </a:prstGeom>
            <a:noFill/>
            <a:ln w="19050" cap="flat" cmpd="sng" algn="ctr">
              <a:solidFill>
                <a:srgbClr val="000000"/>
              </a:solidFill>
              <a:prstDash val="solid"/>
              <a:miter lim="800000"/>
              <a:tailEnd type="triangle"/>
            </a:ln>
            <a:effectLst/>
          </p:spPr>
        </p:cxnSp>
        <p:cxnSp>
          <p:nvCxnSpPr>
            <p:cNvPr id="73" name="Straight Arrow Connector 72">
              <a:extLst>
                <a:ext uri="{FF2B5EF4-FFF2-40B4-BE49-F238E27FC236}">
                  <a16:creationId xmlns:a16="http://schemas.microsoft.com/office/drawing/2014/main" id="{649FCB9B-4A50-F044-9E12-91E406C7C667}"/>
                </a:ext>
              </a:extLst>
            </p:cNvPr>
            <p:cNvCxnSpPr>
              <a:cxnSpLocks/>
              <a:stCxn id="54" idx="4"/>
              <a:endCxn id="55" idx="0"/>
            </p:cNvCxnSpPr>
            <p:nvPr/>
          </p:nvCxnSpPr>
          <p:spPr>
            <a:xfrm>
              <a:off x="1263313" y="3503402"/>
              <a:ext cx="1" cy="272624"/>
            </a:xfrm>
            <a:prstGeom prst="straightConnector1">
              <a:avLst/>
            </a:prstGeom>
            <a:noFill/>
            <a:ln w="19050" cap="flat" cmpd="sng" algn="ctr">
              <a:solidFill>
                <a:srgbClr val="000000"/>
              </a:solidFill>
              <a:prstDash val="solid"/>
              <a:miter lim="800000"/>
              <a:tailEnd type="triangle"/>
            </a:ln>
            <a:effectLst/>
          </p:spPr>
        </p:cxnSp>
        <p:cxnSp>
          <p:nvCxnSpPr>
            <p:cNvPr id="74" name="Straight Arrow Connector 73">
              <a:extLst>
                <a:ext uri="{FF2B5EF4-FFF2-40B4-BE49-F238E27FC236}">
                  <a16:creationId xmlns:a16="http://schemas.microsoft.com/office/drawing/2014/main" id="{5CE1ABBE-75ED-0942-9285-DC07055B2765}"/>
                </a:ext>
              </a:extLst>
            </p:cNvPr>
            <p:cNvCxnSpPr>
              <a:cxnSpLocks/>
              <a:stCxn id="55" idx="2"/>
              <a:endCxn id="59" idx="0"/>
            </p:cNvCxnSpPr>
            <p:nvPr/>
          </p:nvCxnSpPr>
          <p:spPr>
            <a:xfrm flipH="1">
              <a:off x="1263313" y="4149005"/>
              <a:ext cx="1" cy="272623"/>
            </a:xfrm>
            <a:prstGeom prst="straightConnector1">
              <a:avLst/>
            </a:prstGeom>
            <a:noFill/>
            <a:ln w="19050" cap="flat" cmpd="sng" algn="ctr">
              <a:solidFill>
                <a:srgbClr val="000000"/>
              </a:solidFill>
              <a:prstDash val="solid"/>
              <a:miter lim="800000"/>
              <a:tailEnd type="triangle"/>
            </a:ln>
            <a:effectLst/>
          </p:spPr>
        </p:cxnSp>
        <p:cxnSp>
          <p:nvCxnSpPr>
            <p:cNvPr id="75" name="Straight Arrow Connector 74">
              <a:extLst>
                <a:ext uri="{FF2B5EF4-FFF2-40B4-BE49-F238E27FC236}">
                  <a16:creationId xmlns:a16="http://schemas.microsoft.com/office/drawing/2014/main" id="{C2211083-E984-EA4D-AB31-53B11BB3B0EA}"/>
                </a:ext>
              </a:extLst>
            </p:cNvPr>
            <p:cNvCxnSpPr>
              <a:cxnSpLocks/>
              <a:stCxn id="59" idx="4"/>
              <a:endCxn id="67" idx="0"/>
            </p:cNvCxnSpPr>
            <p:nvPr/>
          </p:nvCxnSpPr>
          <p:spPr>
            <a:xfrm>
              <a:off x="1263313" y="4803354"/>
              <a:ext cx="1" cy="277748"/>
            </a:xfrm>
            <a:prstGeom prst="straightConnector1">
              <a:avLst/>
            </a:prstGeom>
            <a:noFill/>
            <a:ln w="19050" cap="flat" cmpd="sng" algn="ctr">
              <a:solidFill>
                <a:srgbClr val="000000"/>
              </a:solidFill>
              <a:prstDash val="solid"/>
              <a:miter lim="800000"/>
              <a:tailEnd type="triangle"/>
            </a:ln>
            <a:effectLst/>
          </p:spPr>
        </p:cxnSp>
        <p:cxnSp>
          <p:nvCxnSpPr>
            <p:cNvPr id="76" name="Straight Arrow Connector 75">
              <a:extLst>
                <a:ext uri="{FF2B5EF4-FFF2-40B4-BE49-F238E27FC236}">
                  <a16:creationId xmlns:a16="http://schemas.microsoft.com/office/drawing/2014/main" id="{4D268E77-8899-F140-B010-AC140872B440}"/>
                </a:ext>
              </a:extLst>
            </p:cNvPr>
            <p:cNvCxnSpPr>
              <a:cxnSpLocks/>
              <a:stCxn id="67" idx="2"/>
              <a:endCxn id="56" idx="0"/>
            </p:cNvCxnSpPr>
            <p:nvPr/>
          </p:nvCxnSpPr>
          <p:spPr>
            <a:xfrm flipH="1">
              <a:off x="1237884" y="5454081"/>
              <a:ext cx="25430" cy="804939"/>
            </a:xfrm>
            <a:prstGeom prst="straightConnector1">
              <a:avLst/>
            </a:prstGeom>
            <a:noFill/>
            <a:ln w="19050" cap="flat" cmpd="sng" algn="ctr">
              <a:solidFill>
                <a:srgbClr val="000000"/>
              </a:solidFill>
              <a:prstDash val="solid"/>
              <a:miter lim="800000"/>
              <a:tailEnd type="triangle"/>
            </a:ln>
            <a:effectLst/>
          </p:spPr>
        </p:cxnSp>
        <p:cxnSp>
          <p:nvCxnSpPr>
            <p:cNvPr id="77" name="Straight Arrow Connector 76">
              <a:extLst>
                <a:ext uri="{FF2B5EF4-FFF2-40B4-BE49-F238E27FC236}">
                  <a16:creationId xmlns:a16="http://schemas.microsoft.com/office/drawing/2014/main" id="{31072694-F3CC-3943-A378-4F3F853EA25F}"/>
                </a:ext>
              </a:extLst>
            </p:cNvPr>
            <p:cNvCxnSpPr>
              <a:cxnSpLocks/>
              <a:stCxn id="56" idx="3"/>
              <a:endCxn id="57" idx="1"/>
            </p:cNvCxnSpPr>
            <p:nvPr/>
          </p:nvCxnSpPr>
          <p:spPr>
            <a:xfrm>
              <a:off x="1703132" y="6437605"/>
              <a:ext cx="2192362" cy="6081"/>
            </a:xfrm>
            <a:prstGeom prst="straightConnector1">
              <a:avLst/>
            </a:prstGeom>
            <a:noFill/>
            <a:ln w="19050" cap="flat" cmpd="sng" algn="ctr">
              <a:solidFill>
                <a:srgbClr val="000000"/>
              </a:solidFill>
              <a:prstDash val="solid"/>
              <a:miter lim="800000"/>
              <a:tailEnd type="triangle"/>
            </a:ln>
            <a:effectLst/>
          </p:spPr>
        </p:cxnSp>
        <p:cxnSp>
          <p:nvCxnSpPr>
            <p:cNvPr id="78" name="Straight Arrow Connector 77">
              <a:extLst>
                <a:ext uri="{FF2B5EF4-FFF2-40B4-BE49-F238E27FC236}">
                  <a16:creationId xmlns:a16="http://schemas.microsoft.com/office/drawing/2014/main" id="{593234CF-2D88-254C-B4B3-DDC1CCE3CEBA}"/>
                </a:ext>
              </a:extLst>
            </p:cNvPr>
            <p:cNvCxnSpPr>
              <a:cxnSpLocks/>
              <a:stCxn id="57" idx="0"/>
              <a:endCxn id="90" idx="4"/>
            </p:cNvCxnSpPr>
            <p:nvPr/>
          </p:nvCxnSpPr>
          <p:spPr>
            <a:xfrm flipH="1" flipV="1">
              <a:off x="4569262" y="5994266"/>
              <a:ext cx="1" cy="149893"/>
            </a:xfrm>
            <a:prstGeom prst="straightConnector1">
              <a:avLst/>
            </a:prstGeom>
            <a:noFill/>
            <a:ln w="19050" cap="flat" cmpd="sng" algn="ctr">
              <a:solidFill>
                <a:srgbClr val="000000"/>
              </a:solidFill>
              <a:prstDash val="solid"/>
              <a:miter lim="800000"/>
              <a:tailEnd type="triangle"/>
            </a:ln>
            <a:effectLst/>
          </p:spPr>
        </p:cxnSp>
        <p:cxnSp>
          <p:nvCxnSpPr>
            <p:cNvPr id="79" name="Elbow Connector 78">
              <a:extLst>
                <a:ext uri="{FF2B5EF4-FFF2-40B4-BE49-F238E27FC236}">
                  <a16:creationId xmlns:a16="http://schemas.microsoft.com/office/drawing/2014/main" id="{EB887230-019E-DD4F-BFD3-77EC35763C1A}"/>
                </a:ext>
              </a:extLst>
            </p:cNvPr>
            <p:cNvCxnSpPr>
              <a:stCxn id="65" idx="2"/>
              <a:endCxn id="66" idx="6"/>
            </p:cNvCxnSpPr>
            <p:nvPr/>
          </p:nvCxnSpPr>
          <p:spPr>
            <a:xfrm rot="5400000">
              <a:off x="2789511" y="2312176"/>
              <a:ext cx="443798" cy="256974"/>
            </a:xfrm>
            <a:prstGeom prst="bentConnector2">
              <a:avLst/>
            </a:prstGeom>
            <a:noFill/>
            <a:ln w="19050" cap="flat" cmpd="sng" algn="ctr">
              <a:solidFill>
                <a:srgbClr val="000000"/>
              </a:solidFill>
              <a:prstDash val="solid"/>
              <a:miter lim="800000"/>
              <a:tailEnd type="triangle"/>
            </a:ln>
            <a:effectLst/>
          </p:spPr>
        </p:cxnSp>
        <p:cxnSp>
          <p:nvCxnSpPr>
            <p:cNvPr id="80" name="Elbow Connector 79">
              <a:extLst>
                <a:ext uri="{FF2B5EF4-FFF2-40B4-BE49-F238E27FC236}">
                  <a16:creationId xmlns:a16="http://schemas.microsoft.com/office/drawing/2014/main" id="{447938ED-0E81-FE4C-A006-455652D52E96}"/>
                </a:ext>
              </a:extLst>
            </p:cNvPr>
            <p:cNvCxnSpPr>
              <a:cxnSpLocks/>
              <a:stCxn id="68" idx="2"/>
              <a:endCxn id="69" idx="6"/>
            </p:cNvCxnSpPr>
            <p:nvPr/>
          </p:nvCxnSpPr>
          <p:spPr>
            <a:xfrm rot="5400000">
              <a:off x="2830248" y="4957941"/>
              <a:ext cx="380707" cy="238592"/>
            </a:xfrm>
            <a:prstGeom prst="bentConnector2">
              <a:avLst/>
            </a:prstGeom>
            <a:noFill/>
            <a:ln w="19050" cap="flat" cmpd="sng" algn="ctr">
              <a:solidFill>
                <a:srgbClr val="000000"/>
              </a:solidFill>
              <a:prstDash val="solid"/>
              <a:miter lim="800000"/>
              <a:tailEnd type="triangle"/>
            </a:ln>
            <a:effectLst/>
          </p:spPr>
        </p:cxnSp>
        <p:cxnSp>
          <p:nvCxnSpPr>
            <p:cNvPr id="81" name="Straight Arrow Connector 80">
              <a:extLst>
                <a:ext uri="{FF2B5EF4-FFF2-40B4-BE49-F238E27FC236}">
                  <a16:creationId xmlns:a16="http://schemas.microsoft.com/office/drawing/2014/main" id="{88F33F0E-3DC7-8E45-940E-E934C31D98D4}"/>
                </a:ext>
              </a:extLst>
            </p:cNvPr>
            <p:cNvCxnSpPr>
              <a:cxnSpLocks/>
              <a:stCxn id="66" idx="2"/>
              <a:endCxn id="64" idx="3"/>
            </p:cNvCxnSpPr>
            <p:nvPr/>
          </p:nvCxnSpPr>
          <p:spPr>
            <a:xfrm flipH="1">
              <a:off x="2171151" y="2662562"/>
              <a:ext cx="330046" cy="2145"/>
            </a:xfrm>
            <a:prstGeom prst="straightConnector1">
              <a:avLst/>
            </a:prstGeom>
            <a:noFill/>
            <a:ln w="19050" cap="flat" cmpd="sng" algn="ctr">
              <a:solidFill>
                <a:srgbClr val="000000"/>
              </a:solidFill>
              <a:prstDash val="solid"/>
              <a:miter lim="800000"/>
              <a:tailEnd type="triangle"/>
            </a:ln>
            <a:effectLst/>
          </p:spPr>
        </p:cxnSp>
        <p:cxnSp>
          <p:nvCxnSpPr>
            <p:cNvPr id="82" name="Straight Arrow Connector 81">
              <a:extLst>
                <a:ext uri="{FF2B5EF4-FFF2-40B4-BE49-F238E27FC236}">
                  <a16:creationId xmlns:a16="http://schemas.microsoft.com/office/drawing/2014/main" id="{DBF07D04-D381-CA4E-B8E2-31037DEE96DB}"/>
                </a:ext>
              </a:extLst>
            </p:cNvPr>
            <p:cNvCxnSpPr>
              <a:cxnSpLocks/>
              <a:stCxn id="69" idx="2"/>
              <a:endCxn id="67" idx="3"/>
            </p:cNvCxnSpPr>
            <p:nvPr/>
          </p:nvCxnSpPr>
          <p:spPr>
            <a:xfrm flipH="1">
              <a:off x="2171151" y="5267591"/>
              <a:ext cx="348428" cy="1"/>
            </a:xfrm>
            <a:prstGeom prst="straightConnector1">
              <a:avLst/>
            </a:prstGeom>
            <a:noFill/>
            <a:ln w="19050" cap="flat" cmpd="sng" algn="ctr">
              <a:solidFill>
                <a:srgbClr val="000000"/>
              </a:solidFill>
              <a:prstDash val="solid"/>
              <a:miter lim="800000"/>
              <a:tailEnd type="triangle"/>
            </a:ln>
            <a:effectLst/>
          </p:spPr>
        </p:cxnSp>
        <p:cxnSp>
          <p:nvCxnSpPr>
            <p:cNvPr id="83" name="Elbow Connector 82">
              <a:extLst>
                <a:ext uri="{FF2B5EF4-FFF2-40B4-BE49-F238E27FC236}">
                  <a16:creationId xmlns:a16="http://schemas.microsoft.com/office/drawing/2014/main" id="{B2DFC06C-1490-0B43-95A5-D1760AC27BDB}"/>
                </a:ext>
              </a:extLst>
            </p:cNvPr>
            <p:cNvCxnSpPr>
              <a:cxnSpLocks/>
              <a:stCxn id="69" idx="4"/>
              <a:endCxn id="58" idx="1"/>
            </p:cNvCxnSpPr>
            <p:nvPr/>
          </p:nvCxnSpPr>
          <p:spPr>
            <a:xfrm rot="5400000" flipH="1" flipV="1">
              <a:off x="3171397" y="4803815"/>
              <a:ext cx="193684" cy="1115594"/>
            </a:xfrm>
            <a:prstGeom prst="bentConnector4">
              <a:avLst>
                <a:gd name="adj1" fmla="val -118027"/>
                <a:gd name="adj2" fmla="val 58554"/>
              </a:avLst>
            </a:prstGeom>
            <a:noFill/>
            <a:ln w="19050" cap="flat" cmpd="sng" algn="ctr">
              <a:solidFill>
                <a:srgbClr val="000000"/>
              </a:solidFill>
              <a:prstDash val="solid"/>
              <a:miter lim="800000"/>
              <a:tailEnd type="triangle"/>
            </a:ln>
            <a:effectLst/>
          </p:spPr>
        </p:cxnSp>
        <p:cxnSp>
          <p:nvCxnSpPr>
            <p:cNvPr id="84" name="Straight Arrow Connector 83">
              <a:extLst>
                <a:ext uri="{FF2B5EF4-FFF2-40B4-BE49-F238E27FC236}">
                  <a16:creationId xmlns:a16="http://schemas.microsoft.com/office/drawing/2014/main" id="{891E87ED-BF17-2547-A6A4-EE2AC3B46E98}"/>
                </a:ext>
              </a:extLst>
            </p:cNvPr>
            <p:cNvCxnSpPr>
              <a:cxnSpLocks/>
              <a:stCxn id="55" idx="3"/>
              <a:endCxn id="60" idx="1"/>
            </p:cNvCxnSpPr>
            <p:nvPr/>
          </p:nvCxnSpPr>
          <p:spPr>
            <a:xfrm>
              <a:off x="2171151" y="3962516"/>
              <a:ext cx="1654885" cy="0"/>
            </a:xfrm>
            <a:prstGeom prst="straightConnector1">
              <a:avLst/>
            </a:prstGeom>
            <a:noFill/>
            <a:ln w="19050" cap="flat" cmpd="sng" algn="ctr">
              <a:solidFill>
                <a:srgbClr val="000000"/>
              </a:solidFill>
              <a:prstDash val="solid"/>
              <a:miter lim="800000"/>
              <a:tailEnd type="triangle"/>
            </a:ln>
            <a:effectLst/>
          </p:spPr>
        </p:cxnSp>
        <p:cxnSp>
          <p:nvCxnSpPr>
            <p:cNvPr id="85" name="Straight Arrow Connector 84">
              <a:extLst>
                <a:ext uri="{FF2B5EF4-FFF2-40B4-BE49-F238E27FC236}">
                  <a16:creationId xmlns:a16="http://schemas.microsoft.com/office/drawing/2014/main" id="{34A6CDF0-9AF6-B446-A844-1A5E8D476799}"/>
                </a:ext>
              </a:extLst>
            </p:cNvPr>
            <p:cNvCxnSpPr>
              <a:cxnSpLocks/>
              <a:stCxn id="58" idx="0"/>
              <a:endCxn id="61" idx="4"/>
            </p:cNvCxnSpPr>
            <p:nvPr/>
          </p:nvCxnSpPr>
          <p:spPr>
            <a:xfrm flipH="1" flipV="1">
              <a:off x="4571994" y="4819782"/>
              <a:ext cx="2" cy="257536"/>
            </a:xfrm>
            <a:prstGeom prst="straightConnector1">
              <a:avLst/>
            </a:prstGeom>
            <a:noFill/>
            <a:ln w="19050" cap="flat" cmpd="sng" algn="ctr">
              <a:solidFill>
                <a:srgbClr val="000000"/>
              </a:solidFill>
              <a:prstDash val="solid"/>
              <a:miter lim="800000"/>
              <a:tailEnd type="triangle"/>
            </a:ln>
            <a:effectLst/>
          </p:spPr>
        </p:cxnSp>
        <p:cxnSp>
          <p:nvCxnSpPr>
            <p:cNvPr id="86" name="Straight Arrow Connector 85">
              <a:extLst>
                <a:ext uri="{FF2B5EF4-FFF2-40B4-BE49-F238E27FC236}">
                  <a16:creationId xmlns:a16="http://schemas.microsoft.com/office/drawing/2014/main" id="{BE185F47-A80D-C044-9C6A-2B491EC15AB6}"/>
                </a:ext>
              </a:extLst>
            </p:cNvPr>
            <p:cNvCxnSpPr>
              <a:cxnSpLocks/>
              <a:stCxn id="61" idx="0"/>
              <a:endCxn id="60" idx="2"/>
            </p:cNvCxnSpPr>
            <p:nvPr/>
          </p:nvCxnSpPr>
          <p:spPr>
            <a:xfrm flipV="1">
              <a:off x="4571994" y="4149005"/>
              <a:ext cx="2" cy="289051"/>
            </a:xfrm>
            <a:prstGeom prst="straightConnector1">
              <a:avLst/>
            </a:prstGeom>
            <a:noFill/>
            <a:ln w="19050" cap="flat" cmpd="sng" algn="ctr">
              <a:solidFill>
                <a:srgbClr val="000000"/>
              </a:solidFill>
              <a:prstDash val="solid"/>
              <a:miter lim="800000"/>
              <a:tailEnd type="triangle"/>
            </a:ln>
            <a:effectLst/>
          </p:spPr>
        </p:cxnSp>
        <p:cxnSp>
          <p:nvCxnSpPr>
            <p:cNvPr id="87" name="Elbow Connector 86">
              <a:extLst>
                <a:ext uri="{FF2B5EF4-FFF2-40B4-BE49-F238E27FC236}">
                  <a16:creationId xmlns:a16="http://schemas.microsoft.com/office/drawing/2014/main" id="{46FBBEC2-113E-A14E-8EEB-2306EAC77077}"/>
                </a:ext>
              </a:extLst>
            </p:cNvPr>
            <p:cNvCxnSpPr>
              <a:cxnSpLocks/>
              <a:stCxn id="66" idx="4"/>
              <a:endCxn id="63" idx="1"/>
            </p:cNvCxnSpPr>
            <p:nvPr/>
          </p:nvCxnSpPr>
          <p:spPr>
            <a:xfrm rot="5400000" flipH="1" flipV="1">
              <a:off x="3163323" y="2193444"/>
              <a:ext cx="188718" cy="1131244"/>
            </a:xfrm>
            <a:prstGeom prst="bentConnector4">
              <a:avLst>
                <a:gd name="adj1" fmla="val -121133"/>
                <a:gd name="adj2" fmla="val 58436"/>
              </a:avLst>
            </a:prstGeom>
            <a:noFill/>
            <a:ln w="19050" cap="flat" cmpd="sng" algn="ctr">
              <a:solidFill>
                <a:srgbClr val="000000"/>
              </a:solidFill>
              <a:prstDash val="solid"/>
              <a:miter lim="800000"/>
              <a:tailEnd type="triangle"/>
            </a:ln>
            <a:effectLst/>
          </p:spPr>
        </p:cxnSp>
        <p:cxnSp>
          <p:nvCxnSpPr>
            <p:cNvPr id="88" name="Straight Arrow Connector 87">
              <a:extLst>
                <a:ext uri="{FF2B5EF4-FFF2-40B4-BE49-F238E27FC236}">
                  <a16:creationId xmlns:a16="http://schemas.microsoft.com/office/drawing/2014/main" id="{BE2076B2-9EC0-7542-9B0B-BB3178608D0F}"/>
                </a:ext>
              </a:extLst>
            </p:cNvPr>
            <p:cNvCxnSpPr>
              <a:cxnSpLocks/>
              <a:stCxn id="62" idx="0"/>
              <a:endCxn id="63" idx="2"/>
            </p:cNvCxnSpPr>
            <p:nvPr/>
          </p:nvCxnSpPr>
          <p:spPr>
            <a:xfrm flipV="1">
              <a:off x="4569263" y="2851196"/>
              <a:ext cx="1" cy="317452"/>
            </a:xfrm>
            <a:prstGeom prst="straightConnector1">
              <a:avLst/>
            </a:prstGeom>
            <a:noFill/>
            <a:ln w="19050" cap="flat" cmpd="sng" algn="ctr">
              <a:solidFill>
                <a:srgbClr val="000000"/>
              </a:solidFill>
              <a:prstDash val="solid"/>
              <a:miter lim="800000"/>
              <a:tailEnd type="triangle"/>
            </a:ln>
            <a:effectLst/>
          </p:spPr>
        </p:cxnSp>
        <p:cxnSp>
          <p:nvCxnSpPr>
            <p:cNvPr id="89" name="Straight Arrow Connector 88">
              <a:extLst>
                <a:ext uri="{FF2B5EF4-FFF2-40B4-BE49-F238E27FC236}">
                  <a16:creationId xmlns:a16="http://schemas.microsoft.com/office/drawing/2014/main" id="{5A4078CB-B41F-0A49-8F6C-8C8C9CAB9C2E}"/>
                </a:ext>
              </a:extLst>
            </p:cNvPr>
            <p:cNvCxnSpPr>
              <a:cxnSpLocks/>
              <a:stCxn id="60" idx="0"/>
              <a:endCxn id="62" idx="4"/>
            </p:cNvCxnSpPr>
            <p:nvPr/>
          </p:nvCxnSpPr>
          <p:spPr>
            <a:xfrm flipH="1" flipV="1">
              <a:off x="4569263" y="3550374"/>
              <a:ext cx="2733" cy="225652"/>
            </a:xfrm>
            <a:prstGeom prst="straightConnector1">
              <a:avLst/>
            </a:prstGeom>
            <a:noFill/>
            <a:ln w="19050" cap="flat" cmpd="sng" algn="ctr">
              <a:solidFill>
                <a:srgbClr val="000000"/>
              </a:solidFill>
              <a:prstDash val="solid"/>
              <a:miter lim="800000"/>
              <a:tailEnd type="triangle"/>
            </a:ln>
            <a:effectLst/>
          </p:spPr>
        </p:cxnSp>
        <p:sp>
          <p:nvSpPr>
            <p:cNvPr id="90" name="Oval 89">
              <a:extLst>
                <a:ext uri="{FF2B5EF4-FFF2-40B4-BE49-F238E27FC236}">
                  <a16:creationId xmlns:a16="http://schemas.microsoft.com/office/drawing/2014/main" id="{24DF3BEE-9EB5-AC4D-BA9F-299DEC8D2BFF}"/>
                </a:ext>
              </a:extLst>
            </p:cNvPr>
            <p:cNvSpPr/>
            <p:nvPr/>
          </p:nvSpPr>
          <p:spPr>
            <a:xfrm>
              <a:off x="4378399" y="5612540"/>
              <a:ext cx="381726" cy="381726"/>
            </a:xfrm>
            <a:prstGeom prst="ellipse">
              <a:avLst/>
            </a:prstGeom>
            <a:solidFill>
              <a:srgbClr val="5B9BD5"/>
            </a:soli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Q</a:t>
              </a:r>
            </a:p>
          </p:txBody>
        </p:sp>
        <p:cxnSp>
          <p:nvCxnSpPr>
            <p:cNvPr id="91" name="Straight Arrow Connector 90">
              <a:extLst>
                <a:ext uri="{FF2B5EF4-FFF2-40B4-BE49-F238E27FC236}">
                  <a16:creationId xmlns:a16="http://schemas.microsoft.com/office/drawing/2014/main" id="{31E2C6C8-5C5C-5945-8068-15924B025612}"/>
                </a:ext>
              </a:extLst>
            </p:cNvPr>
            <p:cNvCxnSpPr>
              <a:cxnSpLocks/>
              <a:stCxn id="90" idx="0"/>
              <a:endCxn id="58" idx="2"/>
            </p:cNvCxnSpPr>
            <p:nvPr/>
          </p:nvCxnSpPr>
          <p:spPr>
            <a:xfrm flipV="1">
              <a:off x="4569262" y="5452222"/>
              <a:ext cx="2734" cy="160318"/>
            </a:xfrm>
            <a:prstGeom prst="straightConnector1">
              <a:avLst/>
            </a:prstGeom>
            <a:noFill/>
            <a:ln w="19050" cap="flat" cmpd="sng" algn="ctr">
              <a:solidFill>
                <a:srgbClr val="000000"/>
              </a:solidFill>
              <a:prstDash val="solid"/>
              <a:miter lim="800000"/>
              <a:tailEnd type="triangle"/>
            </a:ln>
            <a:effectLst/>
          </p:spPr>
        </p:cxnSp>
      </p:grpSp>
      <p:sp>
        <p:nvSpPr>
          <p:cNvPr id="95" name="TextBox 94">
            <a:extLst>
              <a:ext uri="{FF2B5EF4-FFF2-40B4-BE49-F238E27FC236}">
                <a16:creationId xmlns:a16="http://schemas.microsoft.com/office/drawing/2014/main" id="{2801B06E-E7D8-0446-A431-156938BC8A52}"/>
              </a:ext>
            </a:extLst>
          </p:cNvPr>
          <p:cNvSpPr txBox="1"/>
          <p:nvPr/>
        </p:nvSpPr>
        <p:spPr>
          <a:xfrm>
            <a:off x="762000" y="1075971"/>
            <a:ext cx="2772682" cy="369332"/>
          </a:xfrm>
          <a:prstGeom prst="rect">
            <a:avLst/>
          </a:prstGeom>
          <a:noFill/>
        </p:spPr>
        <p:txBody>
          <a:bodyPr wrap="none" rtlCol="0">
            <a:spAutoFit/>
          </a:bodyPr>
          <a:lstStyle/>
          <a:p>
            <a:r>
              <a:rPr lang="en-US" dirty="0" err="1"/>
              <a:t>Jianfei</a:t>
            </a:r>
            <a:r>
              <a:rPr lang="en-US" dirty="0"/>
              <a:t> Chen (Postdoc)</a:t>
            </a:r>
          </a:p>
        </p:txBody>
      </p:sp>
    </p:spTree>
    <p:extLst>
      <p:ext uri="{BB962C8B-B14F-4D97-AF65-F5344CB8AC3E}">
        <p14:creationId xmlns:p14="http://schemas.microsoft.com/office/powerpoint/2010/main" val="1912453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
                                            <p:txEl>
                                              <p:pRg st="1" end="1"/>
                                            </p:txEl>
                                          </p:spTgt>
                                        </p:tgtEl>
                                        <p:attrNameLst>
                                          <p:attrName>style.visibility</p:attrName>
                                        </p:attrNameLst>
                                      </p:cBhvr>
                                      <p:to>
                                        <p:strVal val="visible"/>
                                      </p:to>
                                    </p:set>
                                    <p:animEffect transition="in" filter="fade">
                                      <p:cBhvr>
                                        <p:cTn id="7" dur="500"/>
                                        <p:tgtEl>
                                          <p:spTgt spid="9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xEl>
                                              <p:pRg st="2" end="2"/>
                                            </p:txEl>
                                          </p:spTgt>
                                        </p:tgtEl>
                                        <p:attrNameLst>
                                          <p:attrName>style.visibility</p:attrName>
                                        </p:attrNameLst>
                                      </p:cBhvr>
                                      <p:to>
                                        <p:strVal val="visible"/>
                                      </p:to>
                                    </p:set>
                                    <p:animEffect transition="in" filter="fade">
                                      <p:cBhvr>
                                        <p:cTn id="10" dur="500"/>
                                        <p:tgtEl>
                                          <p:spTgt spid="9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xEl>
                                              <p:pRg st="3" end="3"/>
                                            </p:txEl>
                                          </p:spTgt>
                                        </p:tgtEl>
                                        <p:attrNameLst>
                                          <p:attrName>style.visibility</p:attrName>
                                        </p:attrNameLst>
                                      </p:cBhvr>
                                      <p:to>
                                        <p:strVal val="visible"/>
                                      </p:to>
                                    </p:set>
                                    <p:animEffect transition="in" filter="fade">
                                      <p:cBhvr>
                                        <p:cTn id="13" dur="500"/>
                                        <p:tgtEl>
                                          <p:spTgt spid="9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4">
                                            <p:txEl>
                                              <p:pRg st="5" end="5"/>
                                            </p:txEl>
                                          </p:spTgt>
                                        </p:tgtEl>
                                        <p:attrNameLst>
                                          <p:attrName>style.visibility</p:attrName>
                                        </p:attrNameLst>
                                      </p:cBhvr>
                                      <p:to>
                                        <p:strVal val="visible"/>
                                      </p:to>
                                    </p:set>
                                    <p:animEffect transition="in" filter="fade">
                                      <p:cBhvr>
                                        <p:cTn id="18" dur="500"/>
                                        <p:tgtEl>
                                          <p:spTgt spid="9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4">
                                            <p:txEl>
                                              <p:pRg st="6" end="6"/>
                                            </p:txEl>
                                          </p:spTgt>
                                        </p:tgtEl>
                                        <p:attrNameLst>
                                          <p:attrName>style.visibility</p:attrName>
                                        </p:attrNameLst>
                                      </p:cBhvr>
                                      <p:to>
                                        <p:strVal val="visible"/>
                                      </p:to>
                                    </p:set>
                                    <p:animEffect transition="in" filter="fade">
                                      <p:cBhvr>
                                        <p:cTn id="23" dur="500"/>
                                        <p:tgtEl>
                                          <p:spTgt spid="9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4">
                                            <p:txEl>
                                              <p:pRg st="8" end="8"/>
                                            </p:txEl>
                                          </p:spTgt>
                                        </p:tgtEl>
                                        <p:attrNameLst>
                                          <p:attrName>style.visibility</p:attrName>
                                        </p:attrNameLst>
                                      </p:cBhvr>
                                      <p:to>
                                        <p:strVal val="visible"/>
                                      </p:to>
                                    </p:set>
                                    <p:animEffect transition="in" filter="fade">
                                      <p:cBhvr>
                                        <p:cTn id="28" dur="500"/>
                                        <p:tgtEl>
                                          <p:spTgt spid="94">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4">
                                            <p:txEl>
                                              <p:pRg st="9" end="9"/>
                                            </p:txEl>
                                          </p:spTgt>
                                        </p:tgtEl>
                                        <p:attrNameLst>
                                          <p:attrName>style.visibility</p:attrName>
                                        </p:attrNameLst>
                                      </p:cBhvr>
                                      <p:to>
                                        <p:strVal val="visible"/>
                                      </p:to>
                                    </p:set>
                                    <p:animEffect transition="in" filter="fade">
                                      <p:cBhvr>
                                        <p:cTn id="31" dur="500"/>
                                        <p:tgtEl>
                                          <p:spTgt spid="94">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4">
                                            <p:txEl>
                                              <p:pRg st="10" end="10"/>
                                            </p:txEl>
                                          </p:spTgt>
                                        </p:tgtEl>
                                        <p:attrNameLst>
                                          <p:attrName>style.visibility</p:attrName>
                                        </p:attrNameLst>
                                      </p:cBhvr>
                                      <p:to>
                                        <p:strVal val="visible"/>
                                      </p:to>
                                    </p:set>
                                    <p:animEffect transition="in" filter="fade">
                                      <p:cBhvr>
                                        <p:cTn id="34" dur="500"/>
                                        <p:tgtEl>
                                          <p:spTgt spid="9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4">
                                            <p:txEl>
                                              <p:pRg st="11" end="11"/>
                                            </p:txEl>
                                          </p:spTgt>
                                        </p:tgtEl>
                                        <p:attrNameLst>
                                          <p:attrName>style.visibility</p:attrName>
                                        </p:attrNameLst>
                                      </p:cBhvr>
                                      <p:to>
                                        <p:strVal val="visible"/>
                                      </p:to>
                                    </p:set>
                                    <p:animEffect transition="in" filter="fade">
                                      <p:cBhvr>
                                        <p:cTn id="39" dur="500"/>
                                        <p:tgtEl>
                                          <p:spTgt spid="94">
                                            <p:txEl>
                                              <p:pRg st="11" end="1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4">
                                            <p:txEl>
                                              <p:pRg st="12" end="12"/>
                                            </p:txEl>
                                          </p:spTgt>
                                        </p:tgtEl>
                                        <p:attrNameLst>
                                          <p:attrName>style.visibility</p:attrName>
                                        </p:attrNameLst>
                                      </p:cBhvr>
                                      <p:to>
                                        <p:strVal val="visible"/>
                                      </p:to>
                                    </p:set>
                                    <p:animEffect transition="in" filter="fade">
                                      <p:cBhvr>
                                        <p:cTn id="42" dur="500"/>
                                        <p:tgtEl>
                                          <p:spTgt spid="9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53909F-4EF6-6243-888A-BC9B90E1A2D4}"/>
              </a:ext>
            </a:extLst>
          </p:cNvPr>
          <p:cNvSpPr>
            <a:spLocks noGrp="1"/>
          </p:cNvSpPr>
          <p:nvPr>
            <p:ph idx="1"/>
          </p:nvPr>
        </p:nvSpPr>
        <p:spPr>
          <a:xfrm>
            <a:off x="838200" y="1685958"/>
            <a:ext cx="10515600" cy="2270865"/>
          </a:xfrm>
        </p:spPr>
        <p:txBody>
          <a:bodyPr>
            <a:normAutofit/>
          </a:bodyPr>
          <a:lstStyle/>
          <a:p>
            <a:pPr marL="14287" indent="0">
              <a:buNone/>
            </a:pPr>
            <a:r>
              <a:rPr lang="en-US" sz="3200" dirty="0"/>
              <a:t>Models are being composed to solve new problems</a:t>
            </a:r>
          </a:p>
        </p:txBody>
      </p:sp>
      <p:sp>
        <p:nvSpPr>
          <p:cNvPr id="29" name="Title 28">
            <a:extLst>
              <a:ext uri="{FF2B5EF4-FFF2-40B4-BE49-F238E27FC236}">
                <a16:creationId xmlns:a16="http://schemas.microsoft.com/office/drawing/2014/main" id="{9F96F0A4-8174-4346-B77E-07A6F1A156BA}"/>
              </a:ext>
            </a:extLst>
          </p:cNvPr>
          <p:cNvSpPr>
            <a:spLocks noGrp="1"/>
          </p:cNvSpPr>
          <p:nvPr>
            <p:ph type="title"/>
          </p:nvPr>
        </p:nvSpPr>
        <p:spPr/>
        <p:txBody>
          <a:bodyPr>
            <a:normAutofit/>
          </a:bodyPr>
          <a:lstStyle/>
          <a:p>
            <a:r>
              <a:rPr lang="en-US" sz="6000" dirty="0"/>
              <a:t>Composition</a:t>
            </a:r>
          </a:p>
        </p:txBody>
      </p:sp>
      <p:pic>
        <p:nvPicPr>
          <p:cNvPr id="44" name="Picture 43">
            <a:extLst>
              <a:ext uri="{FF2B5EF4-FFF2-40B4-BE49-F238E27FC236}">
                <a16:creationId xmlns:a16="http://schemas.microsoft.com/office/drawing/2014/main" id="{2C89FD84-F97D-A14A-AE8E-2AAE396B65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854612" y="3872765"/>
            <a:ext cx="1580721" cy="1292932"/>
          </a:xfrm>
          <a:prstGeom prst="rect">
            <a:avLst/>
          </a:prstGeom>
        </p:spPr>
      </p:pic>
      <p:grpSp>
        <p:nvGrpSpPr>
          <p:cNvPr id="45" name="Group 44">
            <a:extLst>
              <a:ext uri="{FF2B5EF4-FFF2-40B4-BE49-F238E27FC236}">
                <a16:creationId xmlns:a16="http://schemas.microsoft.com/office/drawing/2014/main" id="{538E6363-41AE-5245-8353-499D58CB2E16}"/>
              </a:ext>
            </a:extLst>
          </p:cNvPr>
          <p:cNvGrpSpPr/>
          <p:nvPr/>
        </p:nvGrpSpPr>
        <p:grpSpPr>
          <a:xfrm rot="5400000">
            <a:off x="6617872" y="3873528"/>
            <a:ext cx="883333" cy="1235233"/>
            <a:chOff x="5500116" y="2341794"/>
            <a:chExt cx="1277112" cy="1785885"/>
          </a:xfrm>
        </p:grpSpPr>
        <p:cxnSp>
          <p:nvCxnSpPr>
            <p:cNvPr id="46" name="Straight Connector 45">
              <a:extLst>
                <a:ext uri="{FF2B5EF4-FFF2-40B4-BE49-F238E27FC236}">
                  <a16:creationId xmlns:a16="http://schemas.microsoft.com/office/drawing/2014/main" id="{3CE19284-A984-B842-A9E9-C211D0171A3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69CF6B77-3B90-6B49-9794-51CDF8A831E3}"/>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C5378B22-6800-5541-8C85-964B2042D50D}"/>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D876D296-AEAE-6741-B0E6-267250535C04}"/>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0" name="Oval 49">
              <a:extLst>
                <a:ext uri="{FF2B5EF4-FFF2-40B4-BE49-F238E27FC236}">
                  <a16:creationId xmlns:a16="http://schemas.microsoft.com/office/drawing/2014/main" id="{F64ABB45-1958-B945-8BB9-F8BCE0117828}"/>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51" name="TextBox 50">
            <a:extLst>
              <a:ext uri="{FF2B5EF4-FFF2-40B4-BE49-F238E27FC236}">
                <a16:creationId xmlns:a16="http://schemas.microsoft.com/office/drawing/2014/main" id="{A9870E98-5FF5-E64F-B591-2612480C5A3C}"/>
              </a:ext>
            </a:extLst>
          </p:cNvPr>
          <p:cNvSpPr txBox="1"/>
          <p:nvPr/>
        </p:nvSpPr>
        <p:spPr>
          <a:xfrm>
            <a:off x="6440009" y="3427263"/>
            <a:ext cx="1277914" cy="646331"/>
          </a:xfrm>
          <a:prstGeom prst="rect">
            <a:avLst/>
          </a:prstGeom>
        </p:spPr>
        <p:txBody>
          <a:bodyPr wrap="none" rtlCol="0">
            <a:spAutoFit/>
          </a:bodyPr>
          <a:lstStyle/>
          <a:p>
            <a:pPr algn="ctr"/>
            <a:r>
              <a:rPr lang="en-US" dirty="0"/>
              <a:t>Cuteness </a:t>
            </a:r>
            <a:br>
              <a:rPr lang="en-US" dirty="0"/>
            </a:br>
            <a:r>
              <a:rPr lang="en-US" dirty="0"/>
              <a:t>Detector</a:t>
            </a:r>
          </a:p>
        </p:txBody>
      </p:sp>
      <p:sp>
        <p:nvSpPr>
          <p:cNvPr id="54" name="Right Arrow 53">
            <a:extLst>
              <a:ext uri="{FF2B5EF4-FFF2-40B4-BE49-F238E27FC236}">
                <a16:creationId xmlns:a16="http://schemas.microsoft.com/office/drawing/2014/main" id="{5008684D-D734-2E4E-AE07-F8DB220CA83B}"/>
              </a:ext>
            </a:extLst>
          </p:cNvPr>
          <p:cNvSpPr/>
          <p:nvPr/>
        </p:nvSpPr>
        <p:spPr>
          <a:xfrm>
            <a:off x="5843510" y="4369089"/>
            <a:ext cx="307253" cy="2016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7CFC1756-C644-BB4D-A844-E560A644671A}"/>
              </a:ext>
            </a:extLst>
          </p:cNvPr>
          <p:cNvSpPr txBox="1"/>
          <p:nvPr/>
        </p:nvSpPr>
        <p:spPr>
          <a:xfrm>
            <a:off x="7714209" y="4233285"/>
            <a:ext cx="1018227" cy="461665"/>
          </a:xfrm>
          <a:prstGeom prst="rect">
            <a:avLst/>
          </a:prstGeom>
        </p:spPr>
        <p:txBody>
          <a:bodyPr wrap="none" rtlCol="0">
            <a:spAutoFit/>
          </a:bodyPr>
          <a:lstStyle/>
          <a:p>
            <a:r>
              <a:rPr lang="en-US" sz="2400" b="1" dirty="0">
                <a:solidFill>
                  <a:schemeClr val="accent6">
                    <a:lumMod val="75000"/>
                  </a:schemeClr>
                </a:solidFill>
              </a:rPr>
              <a:t>Cute!</a:t>
            </a:r>
          </a:p>
        </p:txBody>
      </p:sp>
      <p:sp>
        <p:nvSpPr>
          <p:cNvPr id="2" name="Slide Number Placeholder 1">
            <a:extLst>
              <a:ext uri="{FF2B5EF4-FFF2-40B4-BE49-F238E27FC236}">
                <a16:creationId xmlns:a16="http://schemas.microsoft.com/office/drawing/2014/main" id="{F3732BB4-16E3-D84B-ACF7-C3C3B9E24701}"/>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56</a:t>
            </a:fld>
            <a:endParaRPr lang="en-US">
              <a:solidFill>
                <a:srgbClr val="000000">
                  <a:tint val="75000"/>
                </a:srgbClr>
              </a:solidFill>
              <a:uFillTx/>
            </a:endParaRPr>
          </a:p>
        </p:txBody>
      </p:sp>
    </p:spTree>
    <p:extLst>
      <p:ext uri="{BB962C8B-B14F-4D97-AF65-F5344CB8AC3E}">
        <p14:creationId xmlns:p14="http://schemas.microsoft.com/office/powerpoint/2010/main" val="3935972678"/>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53909F-4EF6-6243-888A-BC9B90E1A2D4}"/>
              </a:ext>
            </a:extLst>
          </p:cNvPr>
          <p:cNvSpPr>
            <a:spLocks noGrp="1"/>
          </p:cNvSpPr>
          <p:nvPr>
            <p:ph idx="1"/>
          </p:nvPr>
        </p:nvSpPr>
        <p:spPr>
          <a:xfrm>
            <a:off x="838200" y="1685958"/>
            <a:ext cx="10515600" cy="2270865"/>
          </a:xfrm>
        </p:spPr>
        <p:txBody>
          <a:bodyPr>
            <a:normAutofit/>
          </a:bodyPr>
          <a:lstStyle/>
          <a:p>
            <a:pPr marL="14287" indent="0">
              <a:buNone/>
            </a:pPr>
            <a:r>
              <a:rPr lang="en-US" sz="3200" dirty="0"/>
              <a:t>Models are being composed to solve new problems</a:t>
            </a:r>
          </a:p>
        </p:txBody>
      </p:sp>
      <p:sp>
        <p:nvSpPr>
          <p:cNvPr id="29" name="Title 28">
            <a:extLst>
              <a:ext uri="{FF2B5EF4-FFF2-40B4-BE49-F238E27FC236}">
                <a16:creationId xmlns:a16="http://schemas.microsoft.com/office/drawing/2014/main" id="{9F96F0A4-8174-4346-B77E-07A6F1A156BA}"/>
              </a:ext>
            </a:extLst>
          </p:cNvPr>
          <p:cNvSpPr>
            <a:spLocks noGrp="1"/>
          </p:cNvSpPr>
          <p:nvPr>
            <p:ph type="title"/>
          </p:nvPr>
        </p:nvSpPr>
        <p:spPr/>
        <p:txBody>
          <a:bodyPr>
            <a:normAutofit/>
          </a:bodyPr>
          <a:lstStyle/>
          <a:p>
            <a:r>
              <a:rPr lang="en-US" sz="6000" dirty="0"/>
              <a:t>Composition</a:t>
            </a:r>
          </a:p>
        </p:txBody>
      </p:sp>
      <p:grpSp>
        <p:nvGrpSpPr>
          <p:cNvPr id="30" name="Group 29">
            <a:extLst>
              <a:ext uri="{FF2B5EF4-FFF2-40B4-BE49-F238E27FC236}">
                <a16:creationId xmlns:a16="http://schemas.microsoft.com/office/drawing/2014/main" id="{2ED4A2AA-A278-034C-AE1C-64BD0340F7E2}"/>
              </a:ext>
            </a:extLst>
          </p:cNvPr>
          <p:cNvGrpSpPr/>
          <p:nvPr/>
        </p:nvGrpSpPr>
        <p:grpSpPr>
          <a:xfrm rot="5400000">
            <a:off x="5049916" y="2868504"/>
            <a:ext cx="883333" cy="1235233"/>
            <a:chOff x="5500116" y="2341794"/>
            <a:chExt cx="1277112" cy="1785885"/>
          </a:xfrm>
        </p:grpSpPr>
        <p:cxnSp>
          <p:nvCxnSpPr>
            <p:cNvPr id="31" name="Straight Connector 30">
              <a:extLst>
                <a:ext uri="{FF2B5EF4-FFF2-40B4-BE49-F238E27FC236}">
                  <a16:creationId xmlns:a16="http://schemas.microsoft.com/office/drawing/2014/main" id="{AA0CA8DE-2846-4349-B215-B74AF243A696}"/>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5076B7E9-B7E6-174F-892D-50A0F2BF13A9}"/>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F622581-2F19-5E43-8BF5-DC758817B60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B11244C0-3278-B448-8009-0973D9054E4B}"/>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35" name="Oval 34">
              <a:extLst>
                <a:ext uri="{FF2B5EF4-FFF2-40B4-BE49-F238E27FC236}">
                  <a16:creationId xmlns:a16="http://schemas.microsoft.com/office/drawing/2014/main" id="{E58B0E02-3233-6443-84D1-AB7B19A773C9}"/>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36" name="TextBox 35">
            <a:extLst>
              <a:ext uri="{FF2B5EF4-FFF2-40B4-BE49-F238E27FC236}">
                <a16:creationId xmlns:a16="http://schemas.microsoft.com/office/drawing/2014/main" id="{02F52BF3-ECBC-FE41-8949-C171EC1AB84A}"/>
              </a:ext>
            </a:extLst>
          </p:cNvPr>
          <p:cNvSpPr txBox="1"/>
          <p:nvPr/>
        </p:nvSpPr>
        <p:spPr>
          <a:xfrm>
            <a:off x="4899914" y="2476690"/>
            <a:ext cx="1183337" cy="646331"/>
          </a:xfrm>
          <a:prstGeom prst="rect">
            <a:avLst/>
          </a:prstGeom>
        </p:spPr>
        <p:txBody>
          <a:bodyPr wrap="none" rtlCol="0">
            <a:spAutoFit/>
          </a:bodyPr>
          <a:lstStyle/>
          <a:p>
            <a:pPr algn="ctr"/>
            <a:r>
              <a:rPr lang="en-US" dirty="0"/>
              <a:t>Puppy </a:t>
            </a:r>
          </a:p>
          <a:p>
            <a:pPr algn="ctr"/>
            <a:r>
              <a:rPr lang="en-US" dirty="0"/>
              <a:t>Detector</a:t>
            </a:r>
          </a:p>
        </p:txBody>
      </p:sp>
      <p:grpSp>
        <p:nvGrpSpPr>
          <p:cNvPr id="37" name="Group 36">
            <a:extLst>
              <a:ext uri="{FF2B5EF4-FFF2-40B4-BE49-F238E27FC236}">
                <a16:creationId xmlns:a16="http://schemas.microsoft.com/office/drawing/2014/main" id="{00734218-E29B-AA49-837F-1682499D379D}"/>
              </a:ext>
            </a:extLst>
          </p:cNvPr>
          <p:cNvGrpSpPr/>
          <p:nvPr/>
        </p:nvGrpSpPr>
        <p:grpSpPr>
          <a:xfrm rot="5400000">
            <a:off x="5049916" y="5216848"/>
            <a:ext cx="883333" cy="1235233"/>
            <a:chOff x="5500116" y="2341794"/>
            <a:chExt cx="1277112" cy="1785885"/>
          </a:xfrm>
        </p:grpSpPr>
        <p:cxnSp>
          <p:nvCxnSpPr>
            <p:cNvPr id="38" name="Straight Connector 37">
              <a:extLst>
                <a:ext uri="{FF2B5EF4-FFF2-40B4-BE49-F238E27FC236}">
                  <a16:creationId xmlns:a16="http://schemas.microsoft.com/office/drawing/2014/main" id="{C7BFB5CE-3A0F-2E4C-88DD-4F227D4BDFEB}"/>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E051CE57-BFCD-DD46-A8CC-EEC9CDA1FEBC}"/>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CF1BED34-F823-3F45-89C1-7001CF68E6F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4ED5039F-A89C-4949-8AA3-CDD8C960F3C8}"/>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42" name="Oval 41">
              <a:extLst>
                <a:ext uri="{FF2B5EF4-FFF2-40B4-BE49-F238E27FC236}">
                  <a16:creationId xmlns:a16="http://schemas.microsoft.com/office/drawing/2014/main" id="{C0729B98-3D11-B14A-AA07-8BA2EC4839DA}"/>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43" name="TextBox 42">
            <a:extLst>
              <a:ext uri="{FF2B5EF4-FFF2-40B4-BE49-F238E27FC236}">
                <a16:creationId xmlns:a16="http://schemas.microsoft.com/office/drawing/2014/main" id="{2C1090DC-5517-6645-9A3D-D2BBBD7C42FC}"/>
              </a:ext>
            </a:extLst>
          </p:cNvPr>
          <p:cNvSpPr txBox="1"/>
          <p:nvPr/>
        </p:nvSpPr>
        <p:spPr>
          <a:xfrm>
            <a:off x="4899914" y="4801050"/>
            <a:ext cx="1183337" cy="646331"/>
          </a:xfrm>
          <a:prstGeom prst="rect">
            <a:avLst/>
          </a:prstGeom>
        </p:spPr>
        <p:txBody>
          <a:bodyPr wrap="none" rtlCol="0">
            <a:spAutoFit/>
          </a:bodyPr>
          <a:lstStyle/>
          <a:p>
            <a:pPr algn="ctr"/>
            <a:r>
              <a:rPr lang="en-US" dirty="0"/>
              <a:t>Ball </a:t>
            </a:r>
            <a:br>
              <a:rPr lang="en-US" dirty="0"/>
            </a:br>
            <a:r>
              <a:rPr lang="en-US" dirty="0"/>
              <a:t>Detector</a:t>
            </a:r>
          </a:p>
        </p:txBody>
      </p:sp>
      <p:pic>
        <p:nvPicPr>
          <p:cNvPr id="44" name="Picture 43">
            <a:extLst>
              <a:ext uri="{FF2B5EF4-FFF2-40B4-BE49-F238E27FC236}">
                <a16:creationId xmlns:a16="http://schemas.microsoft.com/office/drawing/2014/main" id="{2C89FD84-F97D-A14A-AE8E-2AAE396B65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011962" y="3872765"/>
            <a:ext cx="1580721" cy="1292932"/>
          </a:xfrm>
          <a:prstGeom prst="rect">
            <a:avLst/>
          </a:prstGeom>
        </p:spPr>
      </p:pic>
      <p:grpSp>
        <p:nvGrpSpPr>
          <p:cNvPr id="45" name="Group 44">
            <a:extLst>
              <a:ext uri="{FF2B5EF4-FFF2-40B4-BE49-F238E27FC236}">
                <a16:creationId xmlns:a16="http://schemas.microsoft.com/office/drawing/2014/main" id="{538E6363-41AE-5245-8353-499D58CB2E16}"/>
              </a:ext>
            </a:extLst>
          </p:cNvPr>
          <p:cNvGrpSpPr/>
          <p:nvPr/>
        </p:nvGrpSpPr>
        <p:grpSpPr>
          <a:xfrm rot="5400000">
            <a:off x="7949582" y="3873528"/>
            <a:ext cx="883333" cy="1235233"/>
            <a:chOff x="5500116" y="2341794"/>
            <a:chExt cx="1277112" cy="1785885"/>
          </a:xfrm>
        </p:grpSpPr>
        <p:cxnSp>
          <p:nvCxnSpPr>
            <p:cNvPr id="46" name="Straight Connector 45">
              <a:extLst>
                <a:ext uri="{FF2B5EF4-FFF2-40B4-BE49-F238E27FC236}">
                  <a16:creationId xmlns:a16="http://schemas.microsoft.com/office/drawing/2014/main" id="{3CE19284-A984-B842-A9E9-C211D0171A3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69CF6B77-3B90-6B49-9794-51CDF8A831E3}"/>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C5378B22-6800-5541-8C85-964B2042D50D}"/>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D876D296-AEAE-6741-B0E6-267250535C04}"/>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0" name="Oval 49">
              <a:extLst>
                <a:ext uri="{FF2B5EF4-FFF2-40B4-BE49-F238E27FC236}">
                  <a16:creationId xmlns:a16="http://schemas.microsoft.com/office/drawing/2014/main" id="{F64ABB45-1958-B945-8BB9-F8BCE0117828}"/>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51" name="TextBox 50">
            <a:extLst>
              <a:ext uri="{FF2B5EF4-FFF2-40B4-BE49-F238E27FC236}">
                <a16:creationId xmlns:a16="http://schemas.microsoft.com/office/drawing/2014/main" id="{A9870E98-5FF5-E64F-B591-2612480C5A3C}"/>
              </a:ext>
            </a:extLst>
          </p:cNvPr>
          <p:cNvSpPr txBox="1"/>
          <p:nvPr/>
        </p:nvSpPr>
        <p:spPr>
          <a:xfrm>
            <a:off x="7771719" y="3427263"/>
            <a:ext cx="1277914" cy="646331"/>
          </a:xfrm>
          <a:prstGeom prst="rect">
            <a:avLst/>
          </a:prstGeom>
        </p:spPr>
        <p:txBody>
          <a:bodyPr wrap="none" rtlCol="0">
            <a:spAutoFit/>
          </a:bodyPr>
          <a:lstStyle/>
          <a:p>
            <a:pPr algn="ctr"/>
            <a:r>
              <a:rPr lang="en-US" dirty="0"/>
              <a:t>Cuteness </a:t>
            </a:r>
            <a:br>
              <a:rPr lang="en-US" dirty="0"/>
            </a:br>
            <a:r>
              <a:rPr lang="en-US" dirty="0"/>
              <a:t>Detector</a:t>
            </a:r>
          </a:p>
        </p:txBody>
      </p:sp>
      <p:sp>
        <p:nvSpPr>
          <p:cNvPr id="52" name="Right Arrow 51">
            <a:extLst>
              <a:ext uri="{FF2B5EF4-FFF2-40B4-BE49-F238E27FC236}">
                <a16:creationId xmlns:a16="http://schemas.microsoft.com/office/drawing/2014/main" id="{0DFB4C93-E464-1F49-988E-8A94F780CD19}"/>
              </a:ext>
            </a:extLst>
          </p:cNvPr>
          <p:cNvSpPr/>
          <p:nvPr/>
        </p:nvSpPr>
        <p:spPr>
          <a:xfrm rot="20102574">
            <a:off x="3852333" y="3632199"/>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id="{8EC9A4BA-09BC-0E42-BB50-9C5776E0B017}"/>
              </a:ext>
            </a:extLst>
          </p:cNvPr>
          <p:cNvSpPr/>
          <p:nvPr/>
        </p:nvSpPr>
        <p:spPr>
          <a:xfrm rot="1406421">
            <a:off x="3853782" y="5164686"/>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Right Arrow 57">
            <a:extLst>
              <a:ext uri="{FF2B5EF4-FFF2-40B4-BE49-F238E27FC236}">
                <a16:creationId xmlns:a16="http://schemas.microsoft.com/office/drawing/2014/main" id="{9C64AA4B-FC9E-8A48-B975-137D14C93792}"/>
              </a:ext>
            </a:extLst>
          </p:cNvPr>
          <p:cNvSpPr/>
          <p:nvPr/>
        </p:nvSpPr>
        <p:spPr>
          <a:xfrm rot="1989107">
            <a:off x="6865925" y="3612478"/>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E1E6C3EE-268A-5A42-8D53-BC89EB36A64D}"/>
              </a:ext>
            </a:extLst>
          </p:cNvPr>
          <p:cNvSpPr/>
          <p:nvPr/>
        </p:nvSpPr>
        <p:spPr>
          <a:xfrm rot="20259353">
            <a:off x="6851885" y="5274101"/>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36FDD554-ABEE-E343-A28E-5EFA25ED3741}"/>
              </a:ext>
            </a:extLst>
          </p:cNvPr>
          <p:cNvSpPr txBox="1"/>
          <p:nvPr/>
        </p:nvSpPr>
        <p:spPr>
          <a:xfrm>
            <a:off x="6117682" y="3230690"/>
            <a:ext cx="707245" cy="461665"/>
          </a:xfrm>
          <a:prstGeom prst="rect">
            <a:avLst/>
          </a:prstGeom>
        </p:spPr>
        <p:txBody>
          <a:bodyPr wrap="none" rtlCol="0">
            <a:spAutoFit/>
          </a:bodyPr>
          <a:lstStyle/>
          <a:p>
            <a:r>
              <a:rPr lang="en-US" sz="2400" b="1" dirty="0">
                <a:solidFill>
                  <a:schemeClr val="accent6">
                    <a:lumMod val="75000"/>
                  </a:schemeClr>
                </a:solidFill>
              </a:rPr>
              <a:t>Yes</a:t>
            </a:r>
          </a:p>
        </p:txBody>
      </p:sp>
      <p:sp>
        <p:nvSpPr>
          <p:cNvPr id="62" name="TextBox 61">
            <a:extLst>
              <a:ext uri="{FF2B5EF4-FFF2-40B4-BE49-F238E27FC236}">
                <a16:creationId xmlns:a16="http://schemas.microsoft.com/office/drawing/2014/main" id="{E956D6EC-A9B7-5F4A-99FE-CD08FAB55681}"/>
              </a:ext>
            </a:extLst>
          </p:cNvPr>
          <p:cNvSpPr txBox="1"/>
          <p:nvPr/>
        </p:nvSpPr>
        <p:spPr>
          <a:xfrm>
            <a:off x="6048667" y="5579034"/>
            <a:ext cx="707245" cy="461665"/>
          </a:xfrm>
          <a:prstGeom prst="rect">
            <a:avLst/>
          </a:prstGeom>
        </p:spPr>
        <p:txBody>
          <a:bodyPr wrap="none" rtlCol="0">
            <a:spAutoFit/>
          </a:bodyPr>
          <a:lstStyle/>
          <a:p>
            <a:r>
              <a:rPr lang="en-US" sz="2400" b="1" dirty="0">
                <a:solidFill>
                  <a:schemeClr val="accent6">
                    <a:lumMod val="75000"/>
                  </a:schemeClr>
                </a:solidFill>
              </a:rPr>
              <a:t>Yes</a:t>
            </a:r>
          </a:p>
        </p:txBody>
      </p:sp>
      <p:sp>
        <p:nvSpPr>
          <p:cNvPr id="63" name="TextBox 62">
            <a:extLst>
              <a:ext uri="{FF2B5EF4-FFF2-40B4-BE49-F238E27FC236}">
                <a16:creationId xmlns:a16="http://schemas.microsoft.com/office/drawing/2014/main" id="{7CFC1756-C644-BB4D-A844-E560A644671A}"/>
              </a:ext>
            </a:extLst>
          </p:cNvPr>
          <p:cNvSpPr txBox="1"/>
          <p:nvPr/>
        </p:nvSpPr>
        <p:spPr>
          <a:xfrm>
            <a:off x="9045919" y="4233285"/>
            <a:ext cx="1018227" cy="461665"/>
          </a:xfrm>
          <a:prstGeom prst="rect">
            <a:avLst/>
          </a:prstGeom>
        </p:spPr>
        <p:txBody>
          <a:bodyPr wrap="none" rtlCol="0">
            <a:spAutoFit/>
          </a:bodyPr>
          <a:lstStyle/>
          <a:p>
            <a:r>
              <a:rPr lang="en-US" sz="2400" b="1" dirty="0">
                <a:solidFill>
                  <a:schemeClr val="accent6">
                    <a:lumMod val="75000"/>
                  </a:schemeClr>
                </a:solidFill>
              </a:rPr>
              <a:t>Cute!</a:t>
            </a:r>
          </a:p>
        </p:txBody>
      </p:sp>
      <p:sp>
        <p:nvSpPr>
          <p:cNvPr id="55" name="Right Arrow 54">
            <a:extLst>
              <a:ext uri="{FF2B5EF4-FFF2-40B4-BE49-F238E27FC236}">
                <a16:creationId xmlns:a16="http://schemas.microsoft.com/office/drawing/2014/main" id="{CA159502-9040-D046-B1C1-C6DFB29580E9}"/>
              </a:ext>
            </a:extLst>
          </p:cNvPr>
          <p:cNvSpPr/>
          <p:nvPr/>
        </p:nvSpPr>
        <p:spPr>
          <a:xfrm>
            <a:off x="4000860" y="4362952"/>
            <a:ext cx="3490077" cy="2016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C23E052-70F5-3045-8B2A-F20CFD064859}"/>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57</a:t>
            </a:fld>
            <a:endParaRPr lang="en-US">
              <a:solidFill>
                <a:srgbClr val="000000">
                  <a:tint val="75000"/>
                </a:srgbClr>
              </a:solidFill>
              <a:uFillTx/>
            </a:endParaRPr>
          </a:p>
        </p:txBody>
      </p:sp>
    </p:spTree>
    <p:extLst>
      <p:ext uri="{BB962C8B-B14F-4D97-AF65-F5344CB8AC3E}">
        <p14:creationId xmlns:p14="http://schemas.microsoft.com/office/powerpoint/2010/main" val="4095132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53909F-4EF6-6243-888A-BC9B90E1A2D4}"/>
              </a:ext>
            </a:extLst>
          </p:cNvPr>
          <p:cNvSpPr>
            <a:spLocks noGrp="1"/>
          </p:cNvSpPr>
          <p:nvPr>
            <p:ph idx="1"/>
          </p:nvPr>
        </p:nvSpPr>
        <p:spPr>
          <a:xfrm>
            <a:off x="838200" y="1685958"/>
            <a:ext cx="10515600" cy="2270865"/>
          </a:xfrm>
        </p:spPr>
        <p:txBody>
          <a:bodyPr>
            <a:normAutofit/>
          </a:bodyPr>
          <a:lstStyle/>
          <a:p>
            <a:pPr marL="14287" indent="0">
              <a:buNone/>
            </a:pPr>
            <a:r>
              <a:rPr lang="en-US" sz="3200" dirty="0"/>
              <a:t>Models are being composed to solve new problems</a:t>
            </a:r>
          </a:p>
        </p:txBody>
      </p:sp>
      <p:sp>
        <p:nvSpPr>
          <p:cNvPr id="29" name="Title 28">
            <a:extLst>
              <a:ext uri="{FF2B5EF4-FFF2-40B4-BE49-F238E27FC236}">
                <a16:creationId xmlns:a16="http://schemas.microsoft.com/office/drawing/2014/main" id="{9F96F0A4-8174-4346-B77E-07A6F1A156BA}"/>
              </a:ext>
            </a:extLst>
          </p:cNvPr>
          <p:cNvSpPr>
            <a:spLocks noGrp="1"/>
          </p:cNvSpPr>
          <p:nvPr>
            <p:ph type="title"/>
          </p:nvPr>
        </p:nvSpPr>
        <p:spPr/>
        <p:txBody>
          <a:bodyPr>
            <a:normAutofit/>
          </a:bodyPr>
          <a:lstStyle/>
          <a:p>
            <a:r>
              <a:rPr lang="en-US" sz="6000" dirty="0"/>
              <a:t>Composition</a:t>
            </a:r>
          </a:p>
        </p:txBody>
      </p:sp>
      <p:grpSp>
        <p:nvGrpSpPr>
          <p:cNvPr id="30" name="Group 29">
            <a:extLst>
              <a:ext uri="{FF2B5EF4-FFF2-40B4-BE49-F238E27FC236}">
                <a16:creationId xmlns:a16="http://schemas.microsoft.com/office/drawing/2014/main" id="{2ED4A2AA-A278-034C-AE1C-64BD0340F7E2}"/>
              </a:ext>
            </a:extLst>
          </p:cNvPr>
          <p:cNvGrpSpPr/>
          <p:nvPr/>
        </p:nvGrpSpPr>
        <p:grpSpPr>
          <a:xfrm rot="5400000">
            <a:off x="5049916" y="2868504"/>
            <a:ext cx="883333" cy="1235233"/>
            <a:chOff x="5500116" y="2341794"/>
            <a:chExt cx="1277112" cy="1785885"/>
          </a:xfrm>
        </p:grpSpPr>
        <p:cxnSp>
          <p:nvCxnSpPr>
            <p:cNvPr id="31" name="Straight Connector 30">
              <a:extLst>
                <a:ext uri="{FF2B5EF4-FFF2-40B4-BE49-F238E27FC236}">
                  <a16:creationId xmlns:a16="http://schemas.microsoft.com/office/drawing/2014/main" id="{AA0CA8DE-2846-4349-B215-B74AF243A696}"/>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5076B7E9-B7E6-174F-892D-50A0F2BF13A9}"/>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F622581-2F19-5E43-8BF5-DC758817B60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B11244C0-3278-B448-8009-0973D9054E4B}"/>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35" name="Oval 34">
              <a:extLst>
                <a:ext uri="{FF2B5EF4-FFF2-40B4-BE49-F238E27FC236}">
                  <a16:creationId xmlns:a16="http://schemas.microsoft.com/office/drawing/2014/main" id="{E58B0E02-3233-6443-84D1-AB7B19A773C9}"/>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36" name="TextBox 35">
            <a:extLst>
              <a:ext uri="{FF2B5EF4-FFF2-40B4-BE49-F238E27FC236}">
                <a16:creationId xmlns:a16="http://schemas.microsoft.com/office/drawing/2014/main" id="{02F52BF3-ECBC-FE41-8949-C171EC1AB84A}"/>
              </a:ext>
            </a:extLst>
          </p:cNvPr>
          <p:cNvSpPr txBox="1"/>
          <p:nvPr/>
        </p:nvSpPr>
        <p:spPr>
          <a:xfrm>
            <a:off x="4899914" y="2476690"/>
            <a:ext cx="1183337" cy="646331"/>
          </a:xfrm>
          <a:prstGeom prst="rect">
            <a:avLst/>
          </a:prstGeom>
        </p:spPr>
        <p:txBody>
          <a:bodyPr wrap="none" rtlCol="0">
            <a:spAutoFit/>
          </a:bodyPr>
          <a:lstStyle/>
          <a:p>
            <a:pPr algn="ctr"/>
            <a:r>
              <a:rPr lang="en-US" dirty="0"/>
              <a:t>Puppy </a:t>
            </a:r>
          </a:p>
          <a:p>
            <a:pPr algn="ctr"/>
            <a:r>
              <a:rPr lang="en-US" dirty="0"/>
              <a:t>Detector</a:t>
            </a:r>
          </a:p>
        </p:txBody>
      </p:sp>
      <p:grpSp>
        <p:nvGrpSpPr>
          <p:cNvPr id="37" name="Group 36">
            <a:extLst>
              <a:ext uri="{FF2B5EF4-FFF2-40B4-BE49-F238E27FC236}">
                <a16:creationId xmlns:a16="http://schemas.microsoft.com/office/drawing/2014/main" id="{00734218-E29B-AA49-837F-1682499D379D}"/>
              </a:ext>
            </a:extLst>
          </p:cNvPr>
          <p:cNvGrpSpPr/>
          <p:nvPr/>
        </p:nvGrpSpPr>
        <p:grpSpPr>
          <a:xfrm rot="5400000">
            <a:off x="5049916" y="5216848"/>
            <a:ext cx="883333" cy="1235233"/>
            <a:chOff x="5500116" y="2341794"/>
            <a:chExt cx="1277112" cy="1785885"/>
          </a:xfrm>
        </p:grpSpPr>
        <p:cxnSp>
          <p:nvCxnSpPr>
            <p:cNvPr id="38" name="Straight Connector 37">
              <a:extLst>
                <a:ext uri="{FF2B5EF4-FFF2-40B4-BE49-F238E27FC236}">
                  <a16:creationId xmlns:a16="http://schemas.microsoft.com/office/drawing/2014/main" id="{C7BFB5CE-3A0F-2E4C-88DD-4F227D4BDFEB}"/>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E051CE57-BFCD-DD46-A8CC-EEC9CDA1FEBC}"/>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CF1BED34-F823-3F45-89C1-7001CF68E6F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4ED5039F-A89C-4949-8AA3-CDD8C960F3C8}"/>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42" name="Oval 41">
              <a:extLst>
                <a:ext uri="{FF2B5EF4-FFF2-40B4-BE49-F238E27FC236}">
                  <a16:creationId xmlns:a16="http://schemas.microsoft.com/office/drawing/2014/main" id="{C0729B98-3D11-B14A-AA07-8BA2EC4839DA}"/>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43" name="TextBox 42">
            <a:extLst>
              <a:ext uri="{FF2B5EF4-FFF2-40B4-BE49-F238E27FC236}">
                <a16:creationId xmlns:a16="http://schemas.microsoft.com/office/drawing/2014/main" id="{2C1090DC-5517-6645-9A3D-D2BBBD7C42FC}"/>
              </a:ext>
            </a:extLst>
          </p:cNvPr>
          <p:cNvSpPr txBox="1"/>
          <p:nvPr/>
        </p:nvSpPr>
        <p:spPr>
          <a:xfrm>
            <a:off x="4899914" y="4801050"/>
            <a:ext cx="1183337" cy="646331"/>
          </a:xfrm>
          <a:prstGeom prst="rect">
            <a:avLst/>
          </a:prstGeom>
        </p:spPr>
        <p:txBody>
          <a:bodyPr wrap="none" rtlCol="0">
            <a:spAutoFit/>
          </a:bodyPr>
          <a:lstStyle/>
          <a:p>
            <a:pPr algn="ctr"/>
            <a:r>
              <a:rPr lang="en-US" dirty="0"/>
              <a:t>Ball </a:t>
            </a:r>
            <a:br>
              <a:rPr lang="en-US" dirty="0"/>
            </a:br>
            <a:r>
              <a:rPr lang="en-US" dirty="0"/>
              <a:t>Detector</a:t>
            </a:r>
          </a:p>
        </p:txBody>
      </p:sp>
      <p:grpSp>
        <p:nvGrpSpPr>
          <p:cNvPr id="45" name="Group 44">
            <a:extLst>
              <a:ext uri="{FF2B5EF4-FFF2-40B4-BE49-F238E27FC236}">
                <a16:creationId xmlns:a16="http://schemas.microsoft.com/office/drawing/2014/main" id="{538E6363-41AE-5245-8353-499D58CB2E16}"/>
              </a:ext>
            </a:extLst>
          </p:cNvPr>
          <p:cNvGrpSpPr/>
          <p:nvPr/>
        </p:nvGrpSpPr>
        <p:grpSpPr>
          <a:xfrm rot="5400000">
            <a:off x="7949582" y="3873528"/>
            <a:ext cx="883333" cy="1235233"/>
            <a:chOff x="5500116" y="2341794"/>
            <a:chExt cx="1277112" cy="1785885"/>
          </a:xfrm>
        </p:grpSpPr>
        <p:cxnSp>
          <p:nvCxnSpPr>
            <p:cNvPr id="46" name="Straight Connector 45">
              <a:extLst>
                <a:ext uri="{FF2B5EF4-FFF2-40B4-BE49-F238E27FC236}">
                  <a16:creationId xmlns:a16="http://schemas.microsoft.com/office/drawing/2014/main" id="{3CE19284-A984-B842-A9E9-C211D0171A3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69CF6B77-3B90-6B49-9794-51CDF8A831E3}"/>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C5378B22-6800-5541-8C85-964B2042D50D}"/>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D876D296-AEAE-6741-B0E6-267250535C04}"/>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0" name="Oval 49">
              <a:extLst>
                <a:ext uri="{FF2B5EF4-FFF2-40B4-BE49-F238E27FC236}">
                  <a16:creationId xmlns:a16="http://schemas.microsoft.com/office/drawing/2014/main" id="{F64ABB45-1958-B945-8BB9-F8BCE0117828}"/>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51" name="TextBox 50">
            <a:extLst>
              <a:ext uri="{FF2B5EF4-FFF2-40B4-BE49-F238E27FC236}">
                <a16:creationId xmlns:a16="http://schemas.microsoft.com/office/drawing/2014/main" id="{A9870E98-5FF5-E64F-B591-2612480C5A3C}"/>
              </a:ext>
            </a:extLst>
          </p:cNvPr>
          <p:cNvSpPr txBox="1"/>
          <p:nvPr/>
        </p:nvSpPr>
        <p:spPr>
          <a:xfrm>
            <a:off x="7771719" y="3427263"/>
            <a:ext cx="1277914" cy="646331"/>
          </a:xfrm>
          <a:prstGeom prst="rect">
            <a:avLst/>
          </a:prstGeom>
        </p:spPr>
        <p:txBody>
          <a:bodyPr wrap="none" rtlCol="0">
            <a:spAutoFit/>
          </a:bodyPr>
          <a:lstStyle/>
          <a:p>
            <a:pPr algn="ctr"/>
            <a:r>
              <a:rPr lang="en-US" dirty="0"/>
              <a:t>Cuteness </a:t>
            </a:r>
            <a:br>
              <a:rPr lang="en-US" dirty="0"/>
            </a:br>
            <a:r>
              <a:rPr lang="en-US" dirty="0"/>
              <a:t>Detector</a:t>
            </a:r>
          </a:p>
        </p:txBody>
      </p:sp>
      <p:sp>
        <p:nvSpPr>
          <p:cNvPr id="52" name="Right Arrow 51">
            <a:extLst>
              <a:ext uri="{FF2B5EF4-FFF2-40B4-BE49-F238E27FC236}">
                <a16:creationId xmlns:a16="http://schemas.microsoft.com/office/drawing/2014/main" id="{0DFB4C93-E464-1F49-988E-8A94F780CD19}"/>
              </a:ext>
            </a:extLst>
          </p:cNvPr>
          <p:cNvSpPr/>
          <p:nvPr/>
        </p:nvSpPr>
        <p:spPr>
          <a:xfrm rot="20102574">
            <a:off x="3852333" y="3632199"/>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id="{8EC9A4BA-09BC-0E42-BB50-9C5776E0B017}"/>
              </a:ext>
            </a:extLst>
          </p:cNvPr>
          <p:cNvSpPr/>
          <p:nvPr/>
        </p:nvSpPr>
        <p:spPr>
          <a:xfrm rot="1406421">
            <a:off x="3853782" y="5164686"/>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6E5FBBA-0FAF-3045-B1E7-962D805C4417}"/>
              </a:ext>
            </a:extLst>
          </p:cNvPr>
          <p:cNvSpPr txBox="1"/>
          <p:nvPr/>
        </p:nvSpPr>
        <p:spPr>
          <a:xfrm>
            <a:off x="6117682" y="3230690"/>
            <a:ext cx="707245" cy="461665"/>
          </a:xfrm>
          <a:prstGeom prst="rect">
            <a:avLst/>
          </a:prstGeom>
        </p:spPr>
        <p:txBody>
          <a:bodyPr wrap="none" rtlCol="0">
            <a:spAutoFit/>
          </a:bodyPr>
          <a:lstStyle/>
          <a:p>
            <a:r>
              <a:rPr lang="en-US" sz="2400" b="1" i="1" u="sng" dirty="0">
                <a:solidFill>
                  <a:schemeClr val="accent4"/>
                </a:solidFill>
              </a:rPr>
              <a:t>Yes</a:t>
            </a:r>
          </a:p>
        </p:txBody>
      </p:sp>
      <p:sp>
        <p:nvSpPr>
          <p:cNvPr id="57" name="TextBox 56">
            <a:extLst>
              <a:ext uri="{FF2B5EF4-FFF2-40B4-BE49-F238E27FC236}">
                <a16:creationId xmlns:a16="http://schemas.microsoft.com/office/drawing/2014/main" id="{12A1D15D-D2E7-F949-9F7C-09B1847F6DBC}"/>
              </a:ext>
            </a:extLst>
          </p:cNvPr>
          <p:cNvSpPr txBox="1"/>
          <p:nvPr/>
        </p:nvSpPr>
        <p:spPr>
          <a:xfrm>
            <a:off x="6048667" y="5579034"/>
            <a:ext cx="707245" cy="461665"/>
          </a:xfrm>
          <a:prstGeom prst="rect">
            <a:avLst/>
          </a:prstGeom>
        </p:spPr>
        <p:txBody>
          <a:bodyPr wrap="none" rtlCol="0">
            <a:spAutoFit/>
          </a:bodyPr>
          <a:lstStyle/>
          <a:p>
            <a:r>
              <a:rPr lang="en-US" sz="2400" b="1" dirty="0">
                <a:solidFill>
                  <a:schemeClr val="accent6">
                    <a:lumMod val="75000"/>
                  </a:schemeClr>
                </a:solidFill>
              </a:rPr>
              <a:t>Yes</a:t>
            </a:r>
          </a:p>
        </p:txBody>
      </p:sp>
      <p:sp>
        <p:nvSpPr>
          <p:cNvPr id="58" name="Right Arrow 57">
            <a:extLst>
              <a:ext uri="{FF2B5EF4-FFF2-40B4-BE49-F238E27FC236}">
                <a16:creationId xmlns:a16="http://schemas.microsoft.com/office/drawing/2014/main" id="{9C64AA4B-FC9E-8A48-B975-137D14C93792}"/>
              </a:ext>
            </a:extLst>
          </p:cNvPr>
          <p:cNvSpPr/>
          <p:nvPr/>
        </p:nvSpPr>
        <p:spPr>
          <a:xfrm rot="1989107">
            <a:off x="6865925" y="3612478"/>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E1E6C3EE-268A-5A42-8D53-BC89EB36A64D}"/>
              </a:ext>
            </a:extLst>
          </p:cNvPr>
          <p:cNvSpPr/>
          <p:nvPr/>
        </p:nvSpPr>
        <p:spPr>
          <a:xfrm rot="20259353">
            <a:off x="6851885" y="5274101"/>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13C471E3-7FF4-C743-9F13-D0430610069D}"/>
              </a:ext>
            </a:extLst>
          </p:cNvPr>
          <p:cNvSpPr txBox="1"/>
          <p:nvPr/>
        </p:nvSpPr>
        <p:spPr>
          <a:xfrm>
            <a:off x="9045919" y="4233285"/>
            <a:ext cx="1018227" cy="461665"/>
          </a:xfrm>
          <a:prstGeom prst="rect">
            <a:avLst/>
          </a:prstGeom>
        </p:spPr>
        <p:txBody>
          <a:bodyPr wrap="none" rtlCol="0">
            <a:spAutoFit/>
          </a:bodyPr>
          <a:lstStyle/>
          <a:p>
            <a:r>
              <a:rPr lang="en-US" sz="2400" b="1" dirty="0">
                <a:solidFill>
                  <a:schemeClr val="accent6">
                    <a:lumMod val="75000"/>
                  </a:schemeClr>
                </a:solidFill>
              </a:rPr>
              <a:t>Cute!</a:t>
            </a:r>
          </a:p>
        </p:txBody>
      </p:sp>
      <p:pic>
        <p:nvPicPr>
          <p:cNvPr id="2" name="Picture 1">
            <a:extLst>
              <a:ext uri="{FF2B5EF4-FFF2-40B4-BE49-F238E27FC236}">
                <a16:creationId xmlns:a16="http://schemas.microsoft.com/office/drawing/2014/main" id="{B32EAC10-CAC5-6343-86C9-1C2ECC4451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097" y="3678585"/>
            <a:ext cx="2175770" cy="1634245"/>
          </a:xfrm>
          <a:prstGeom prst="rect">
            <a:avLst/>
          </a:prstGeom>
        </p:spPr>
      </p:pic>
      <p:sp>
        <p:nvSpPr>
          <p:cNvPr id="4" name="Rounded Rectangular Callout 3">
            <a:extLst>
              <a:ext uri="{FF2B5EF4-FFF2-40B4-BE49-F238E27FC236}">
                <a16:creationId xmlns:a16="http://schemas.microsoft.com/office/drawing/2014/main" id="{C6868735-5542-2943-A7B4-26472C81988B}"/>
              </a:ext>
            </a:extLst>
          </p:cNvPr>
          <p:cNvSpPr/>
          <p:nvPr/>
        </p:nvSpPr>
        <p:spPr>
          <a:xfrm>
            <a:off x="6363221" y="2476690"/>
            <a:ext cx="1468446" cy="720306"/>
          </a:xfrm>
          <a:prstGeom prst="wedgeRoundRectCallout">
            <a:avLst>
              <a:gd name="adj1" fmla="val -33022"/>
              <a:gd name="adj2" fmla="val 71422"/>
              <a:gd name="adj3" fmla="val 16667"/>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dirty="0"/>
              <a:t>Wrong but helpful…</a:t>
            </a:r>
          </a:p>
        </p:txBody>
      </p:sp>
      <p:sp>
        <p:nvSpPr>
          <p:cNvPr id="56" name="Rounded Rectangular Callout 55">
            <a:extLst>
              <a:ext uri="{FF2B5EF4-FFF2-40B4-BE49-F238E27FC236}">
                <a16:creationId xmlns:a16="http://schemas.microsoft.com/office/drawing/2014/main" id="{A68986FB-24E3-794F-8C2C-0142F9DAD51D}"/>
              </a:ext>
            </a:extLst>
          </p:cNvPr>
          <p:cNvSpPr/>
          <p:nvPr/>
        </p:nvSpPr>
        <p:spPr>
          <a:xfrm>
            <a:off x="9684268" y="3374748"/>
            <a:ext cx="1468446" cy="720306"/>
          </a:xfrm>
          <a:prstGeom prst="wedgeRoundRectCallout">
            <a:avLst>
              <a:gd name="adj1" fmla="val -33022"/>
              <a:gd name="adj2" fmla="val 71422"/>
              <a:gd name="adj3" fmla="val 16667"/>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dirty="0"/>
              <a:t>Still Correct</a:t>
            </a:r>
          </a:p>
        </p:txBody>
      </p:sp>
      <p:pic>
        <p:nvPicPr>
          <p:cNvPr id="61" name="Picture 60">
            <a:extLst>
              <a:ext uri="{FF2B5EF4-FFF2-40B4-BE49-F238E27FC236}">
                <a16:creationId xmlns:a16="http://schemas.microsoft.com/office/drawing/2014/main" id="{AD2D14C0-8793-BE47-8A92-0474861E56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89224" y="4744560"/>
            <a:ext cx="2057139" cy="1136539"/>
          </a:xfrm>
          <a:prstGeom prst="rect">
            <a:avLst/>
          </a:prstGeom>
        </p:spPr>
      </p:pic>
      <p:sp>
        <p:nvSpPr>
          <p:cNvPr id="44" name="Right Arrow 43">
            <a:extLst>
              <a:ext uri="{FF2B5EF4-FFF2-40B4-BE49-F238E27FC236}">
                <a16:creationId xmlns:a16="http://schemas.microsoft.com/office/drawing/2014/main" id="{6CE8D51C-3F23-6646-8E97-7FAEE8E95E27}"/>
              </a:ext>
            </a:extLst>
          </p:cNvPr>
          <p:cNvSpPr/>
          <p:nvPr/>
        </p:nvSpPr>
        <p:spPr>
          <a:xfrm>
            <a:off x="4000860" y="4369089"/>
            <a:ext cx="3490077" cy="2016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442E922-D112-4C47-96AD-F09B188CAA65}"/>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58</a:t>
            </a:fld>
            <a:endParaRPr lang="en-US">
              <a:solidFill>
                <a:srgbClr val="000000">
                  <a:tint val="75000"/>
                </a:srgbClr>
              </a:solidFill>
              <a:uFillTx/>
            </a:endParaRPr>
          </a:p>
        </p:txBody>
      </p:sp>
    </p:spTree>
    <p:extLst>
      <p:ext uri="{BB962C8B-B14F-4D97-AF65-F5344CB8AC3E}">
        <p14:creationId xmlns:p14="http://schemas.microsoft.com/office/powerpoint/2010/main" val="360577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F2E5B7EB-674E-054E-AAA9-65532F0EE2E7}"/>
              </a:ext>
            </a:extLst>
          </p:cNvPr>
          <p:cNvCxnSpPr/>
          <p:nvPr/>
        </p:nvCxnSpPr>
        <p:spPr>
          <a:xfrm rot="5400000" flipV="1">
            <a:off x="5175475" y="3168509"/>
            <a:ext cx="0" cy="603018"/>
          </a:xfrm>
          <a:prstGeom prst="line">
            <a:avLst/>
          </a:prstGeom>
          <a:ln w="57150">
            <a:solidFill>
              <a:schemeClr val="tx1"/>
            </a:solidFill>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3" name="Content Placeholder 2">
            <a:extLst>
              <a:ext uri="{FF2B5EF4-FFF2-40B4-BE49-F238E27FC236}">
                <a16:creationId xmlns:a16="http://schemas.microsoft.com/office/drawing/2014/main" id="{BB53909F-4EF6-6243-888A-BC9B90E1A2D4}"/>
              </a:ext>
            </a:extLst>
          </p:cNvPr>
          <p:cNvSpPr>
            <a:spLocks noGrp="1"/>
          </p:cNvSpPr>
          <p:nvPr>
            <p:ph idx="1"/>
          </p:nvPr>
        </p:nvSpPr>
        <p:spPr>
          <a:xfrm>
            <a:off x="838200" y="1685958"/>
            <a:ext cx="10515600" cy="2270865"/>
          </a:xfrm>
        </p:spPr>
        <p:txBody>
          <a:bodyPr>
            <a:normAutofit/>
          </a:bodyPr>
          <a:lstStyle/>
          <a:p>
            <a:pPr marL="14287" indent="0">
              <a:buNone/>
            </a:pPr>
            <a:r>
              <a:rPr lang="en-US" sz="3200" dirty="0"/>
              <a:t>Models are being composed to solve new problems</a:t>
            </a:r>
          </a:p>
        </p:txBody>
      </p:sp>
      <p:sp>
        <p:nvSpPr>
          <p:cNvPr id="29" name="Title 28">
            <a:extLst>
              <a:ext uri="{FF2B5EF4-FFF2-40B4-BE49-F238E27FC236}">
                <a16:creationId xmlns:a16="http://schemas.microsoft.com/office/drawing/2014/main" id="{9F96F0A4-8174-4346-B77E-07A6F1A156BA}"/>
              </a:ext>
            </a:extLst>
          </p:cNvPr>
          <p:cNvSpPr>
            <a:spLocks noGrp="1"/>
          </p:cNvSpPr>
          <p:nvPr>
            <p:ph type="title"/>
          </p:nvPr>
        </p:nvSpPr>
        <p:spPr/>
        <p:txBody>
          <a:bodyPr>
            <a:normAutofit/>
          </a:bodyPr>
          <a:lstStyle/>
          <a:p>
            <a:r>
              <a:rPr lang="en-US" sz="6000" dirty="0"/>
              <a:t>Composition</a:t>
            </a:r>
          </a:p>
        </p:txBody>
      </p:sp>
      <p:grpSp>
        <p:nvGrpSpPr>
          <p:cNvPr id="30" name="Group 29">
            <a:extLst>
              <a:ext uri="{FF2B5EF4-FFF2-40B4-BE49-F238E27FC236}">
                <a16:creationId xmlns:a16="http://schemas.microsoft.com/office/drawing/2014/main" id="{2ED4A2AA-A278-034C-AE1C-64BD0340F7E2}"/>
              </a:ext>
            </a:extLst>
          </p:cNvPr>
          <p:cNvGrpSpPr/>
          <p:nvPr/>
        </p:nvGrpSpPr>
        <p:grpSpPr>
          <a:xfrm rot="5400000">
            <a:off x="5049916" y="2868504"/>
            <a:ext cx="883333" cy="1235233"/>
            <a:chOff x="5500116" y="2341794"/>
            <a:chExt cx="1277112" cy="1785885"/>
          </a:xfrm>
        </p:grpSpPr>
        <p:cxnSp>
          <p:nvCxnSpPr>
            <p:cNvPr id="31" name="Straight Connector 30">
              <a:extLst>
                <a:ext uri="{FF2B5EF4-FFF2-40B4-BE49-F238E27FC236}">
                  <a16:creationId xmlns:a16="http://schemas.microsoft.com/office/drawing/2014/main" id="{AA0CA8DE-2846-4349-B215-B74AF243A696}"/>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5076B7E9-B7E6-174F-892D-50A0F2BF13A9}"/>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F622581-2F19-5E43-8BF5-DC758817B60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B11244C0-3278-B448-8009-0973D9054E4B}"/>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35" name="Oval 34">
              <a:extLst>
                <a:ext uri="{FF2B5EF4-FFF2-40B4-BE49-F238E27FC236}">
                  <a16:creationId xmlns:a16="http://schemas.microsoft.com/office/drawing/2014/main" id="{E58B0E02-3233-6443-84D1-AB7B19A773C9}"/>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36" name="TextBox 35">
            <a:extLst>
              <a:ext uri="{FF2B5EF4-FFF2-40B4-BE49-F238E27FC236}">
                <a16:creationId xmlns:a16="http://schemas.microsoft.com/office/drawing/2014/main" id="{02F52BF3-ECBC-FE41-8949-C171EC1AB84A}"/>
              </a:ext>
            </a:extLst>
          </p:cNvPr>
          <p:cNvSpPr txBox="1"/>
          <p:nvPr/>
        </p:nvSpPr>
        <p:spPr>
          <a:xfrm>
            <a:off x="4899914" y="2476690"/>
            <a:ext cx="1183337" cy="646331"/>
          </a:xfrm>
          <a:prstGeom prst="rect">
            <a:avLst/>
          </a:prstGeom>
        </p:spPr>
        <p:txBody>
          <a:bodyPr wrap="none" rtlCol="0">
            <a:spAutoFit/>
          </a:bodyPr>
          <a:lstStyle/>
          <a:p>
            <a:pPr algn="ctr"/>
            <a:r>
              <a:rPr lang="en-US" dirty="0"/>
              <a:t>Puppy </a:t>
            </a:r>
          </a:p>
          <a:p>
            <a:pPr algn="ctr"/>
            <a:r>
              <a:rPr lang="en-US" dirty="0"/>
              <a:t>Detector</a:t>
            </a:r>
          </a:p>
        </p:txBody>
      </p:sp>
      <p:grpSp>
        <p:nvGrpSpPr>
          <p:cNvPr id="37" name="Group 36">
            <a:extLst>
              <a:ext uri="{FF2B5EF4-FFF2-40B4-BE49-F238E27FC236}">
                <a16:creationId xmlns:a16="http://schemas.microsoft.com/office/drawing/2014/main" id="{00734218-E29B-AA49-837F-1682499D379D}"/>
              </a:ext>
            </a:extLst>
          </p:cNvPr>
          <p:cNvGrpSpPr/>
          <p:nvPr/>
        </p:nvGrpSpPr>
        <p:grpSpPr>
          <a:xfrm rot="5400000">
            <a:off x="5049916" y="5216848"/>
            <a:ext cx="883333" cy="1235233"/>
            <a:chOff x="5500116" y="2341794"/>
            <a:chExt cx="1277112" cy="1785885"/>
          </a:xfrm>
        </p:grpSpPr>
        <p:cxnSp>
          <p:nvCxnSpPr>
            <p:cNvPr id="38" name="Straight Connector 37">
              <a:extLst>
                <a:ext uri="{FF2B5EF4-FFF2-40B4-BE49-F238E27FC236}">
                  <a16:creationId xmlns:a16="http://schemas.microsoft.com/office/drawing/2014/main" id="{C7BFB5CE-3A0F-2E4C-88DD-4F227D4BDFEB}"/>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E051CE57-BFCD-DD46-A8CC-EEC9CDA1FEBC}"/>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CF1BED34-F823-3F45-89C1-7001CF68E6F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4ED5039F-A89C-4949-8AA3-CDD8C960F3C8}"/>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42" name="Oval 41">
              <a:extLst>
                <a:ext uri="{FF2B5EF4-FFF2-40B4-BE49-F238E27FC236}">
                  <a16:creationId xmlns:a16="http://schemas.microsoft.com/office/drawing/2014/main" id="{C0729B98-3D11-B14A-AA07-8BA2EC4839DA}"/>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43" name="TextBox 42">
            <a:extLst>
              <a:ext uri="{FF2B5EF4-FFF2-40B4-BE49-F238E27FC236}">
                <a16:creationId xmlns:a16="http://schemas.microsoft.com/office/drawing/2014/main" id="{2C1090DC-5517-6645-9A3D-D2BBBD7C42FC}"/>
              </a:ext>
            </a:extLst>
          </p:cNvPr>
          <p:cNvSpPr txBox="1"/>
          <p:nvPr/>
        </p:nvSpPr>
        <p:spPr>
          <a:xfrm>
            <a:off x="4899914" y="4801050"/>
            <a:ext cx="1183337" cy="646331"/>
          </a:xfrm>
          <a:prstGeom prst="rect">
            <a:avLst/>
          </a:prstGeom>
        </p:spPr>
        <p:txBody>
          <a:bodyPr wrap="none" rtlCol="0">
            <a:spAutoFit/>
          </a:bodyPr>
          <a:lstStyle/>
          <a:p>
            <a:pPr algn="ctr"/>
            <a:r>
              <a:rPr lang="en-US" dirty="0"/>
              <a:t>Ball </a:t>
            </a:r>
            <a:br>
              <a:rPr lang="en-US" dirty="0"/>
            </a:br>
            <a:r>
              <a:rPr lang="en-US" dirty="0"/>
              <a:t>Detector</a:t>
            </a:r>
          </a:p>
        </p:txBody>
      </p:sp>
      <p:grpSp>
        <p:nvGrpSpPr>
          <p:cNvPr id="45" name="Group 44">
            <a:extLst>
              <a:ext uri="{FF2B5EF4-FFF2-40B4-BE49-F238E27FC236}">
                <a16:creationId xmlns:a16="http://schemas.microsoft.com/office/drawing/2014/main" id="{538E6363-41AE-5245-8353-499D58CB2E16}"/>
              </a:ext>
            </a:extLst>
          </p:cNvPr>
          <p:cNvGrpSpPr/>
          <p:nvPr/>
        </p:nvGrpSpPr>
        <p:grpSpPr>
          <a:xfrm rot="5400000">
            <a:off x="7949582" y="3873528"/>
            <a:ext cx="883333" cy="1235233"/>
            <a:chOff x="5500116" y="2341794"/>
            <a:chExt cx="1277112" cy="1785885"/>
          </a:xfrm>
        </p:grpSpPr>
        <p:cxnSp>
          <p:nvCxnSpPr>
            <p:cNvPr id="46" name="Straight Connector 45">
              <a:extLst>
                <a:ext uri="{FF2B5EF4-FFF2-40B4-BE49-F238E27FC236}">
                  <a16:creationId xmlns:a16="http://schemas.microsoft.com/office/drawing/2014/main" id="{3CE19284-A984-B842-A9E9-C211D0171A3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69CF6B77-3B90-6B49-9794-51CDF8A831E3}"/>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C5378B22-6800-5541-8C85-964B2042D50D}"/>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D876D296-AEAE-6741-B0E6-267250535C04}"/>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0" name="Oval 49">
              <a:extLst>
                <a:ext uri="{FF2B5EF4-FFF2-40B4-BE49-F238E27FC236}">
                  <a16:creationId xmlns:a16="http://schemas.microsoft.com/office/drawing/2014/main" id="{F64ABB45-1958-B945-8BB9-F8BCE0117828}"/>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51" name="TextBox 50">
            <a:extLst>
              <a:ext uri="{FF2B5EF4-FFF2-40B4-BE49-F238E27FC236}">
                <a16:creationId xmlns:a16="http://schemas.microsoft.com/office/drawing/2014/main" id="{A9870E98-5FF5-E64F-B591-2612480C5A3C}"/>
              </a:ext>
            </a:extLst>
          </p:cNvPr>
          <p:cNvSpPr txBox="1"/>
          <p:nvPr/>
        </p:nvSpPr>
        <p:spPr>
          <a:xfrm>
            <a:off x="7771719" y="3427263"/>
            <a:ext cx="1277914" cy="646331"/>
          </a:xfrm>
          <a:prstGeom prst="rect">
            <a:avLst/>
          </a:prstGeom>
        </p:spPr>
        <p:txBody>
          <a:bodyPr wrap="none" rtlCol="0">
            <a:spAutoFit/>
          </a:bodyPr>
          <a:lstStyle/>
          <a:p>
            <a:pPr algn="ctr"/>
            <a:r>
              <a:rPr lang="en-US" dirty="0"/>
              <a:t>Cuteness </a:t>
            </a:r>
            <a:br>
              <a:rPr lang="en-US" dirty="0"/>
            </a:br>
            <a:r>
              <a:rPr lang="en-US" dirty="0"/>
              <a:t>Detector</a:t>
            </a:r>
          </a:p>
        </p:txBody>
      </p:sp>
      <p:sp>
        <p:nvSpPr>
          <p:cNvPr id="52" name="Right Arrow 51">
            <a:extLst>
              <a:ext uri="{FF2B5EF4-FFF2-40B4-BE49-F238E27FC236}">
                <a16:creationId xmlns:a16="http://schemas.microsoft.com/office/drawing/2014/main" id="{0DFB4C93-E464-1F49-988E-8A94F780CD19}"/>
              </a:ext>
            </a:extLst>
          </p:cNvPr>
          <p:cNvSpPr/>
          <p:nvPr/>
        </p:nvSpPr>
        <p:spPr>
          <a:xfrm rot="20102574">
            <a:off x="3852333" y="3632199"/>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id="{8EC9A4BA-09BC-0E42-BB50-9C5776E0B017}"/>
              </a:ext>
            </a:extLst>
          </p:cNvPr>
          <p:cNvSpPr/>
          <p:nvPr/>
        </p:nvSpPr>
        <p:spPr>
          <a:xfrm rot="1406421">
            <a:off x="3853782" y="5164686"/>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6E5FBBA-0FAF-3045-B1E7-962D805C4417}"/>
              </a:ext>
            </a:extLst>
          </p:cNvPr>
          <p:cNvSpPr txBox="1"/>
          <p:nvPr/>
        </p:nvSpPr>
        <p:spPr>
          <a:xfrm>
            <a:off x="6117682" y="3230690"/>
            <a:ext cx="707245" cy="461665"/>
          </a:xfrm>
          <a:prstGeom prst="rect">
            <a:avLst/>
          </a:prstGeom>
        </p:spPr>
        <p:txBody>
          <a:bodyPr wrap="none" rtlCol="0">
            <a:spAutoFit/>
          </a:bodyPr>
          <a:lstStyle/>
          <a:p>
            <a:r>
              <a:rPr lang="en-US" sz="2400" b="1" i="1" u="sng" dirty="0">
                <a:solidFill>
                  <a:schemeClr val="accent4"/>
                </a:solidFill>
              </a:rPr>
              <a:t>Yes</a:t>
            </a:r>
          </a:p>
        </p:txBody>
      </p:sp>
      <p:sp>
        <p:nvSpPr>
          <p:cNvPr id="57" name="TextBox 56">
            <a:extLst>
              <a:ext uri="{FF2B5EF4-FFF2-40B4-BE49-F238E27FC236}">
                <a16:creationId xmlns:a16="http://schemas.microsoft.com/office/drawing/2014/main" id="{12A1D15D-D2E7-F949-9F7C-09B1847F6DBC}"/>
              </a:ext>
            </a:extLst>
          </p:cNvPr>
          <p:cNvSpPr txBox="1"/>
          <p:nvPr/>
        </p:nvSpPr>
        <p:spPr>
          <a:xfrm>
            <a:off x="6048667" y="5579034"/>
            <a:ext cx="707245" cy="461665"/>
          </a:xfrm>
          <a:prstGeom prst="rect">
            <a:avLst/>
          </a:prstGeom>
        </p:spPr>
        <p:txBody>
          <a:bodyPr wrap="none" rtlCol="0">
            <a:spAutoFit/>
          </a:bodyPr>
          <a:lstStyle/>
          <a:p>
            <a:r>
              <a:rPr lang="en-US" sz="2400" b="1" dirty="0">
                <a:solidFill>
                  <a:schemeClr val="accent6">
                    <a:lumMod val="75000"/>
                  </a:schemeClr>
                </a:solidFill>
              </a:rPr>
              <a:t>Yes</a:t>
            </a:r>
          </a:p>
        </p:txBody>
      </p:sp>
      <p:sp>
        <p:nvSpPr>
          <p:cNvPr id="58" name="Right Arrow 57">
            <a:extLst>
              <a:ext uri="{FF2B5EF4-FFF2-40B4-BE49-F238E27FC236}">
                <a16:creationId xmlns:a16="http://schemas.microsoft.com/office/drawing/2014/main" id="{9C64AA4B-FC9E-8A48-B975-137D14C93792}"/>
              </a:ext>
            </a:extLst>
          </p:cNvPr>
          <p:cNvSpPr/>
          <p:nvPr/>
        </p:nvSpPr>
        <p:spPr>
          <a:xfrm rot="1989107">
            <a:off x="6865925" y="3612478"/>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E1E6C3EE-268A-5A42-8D53-BC89EB36A64D}"/>
              </a:ext>
            </a:extLst>
          </p:cNvPr>
          <p:cNvSpPr/>
          <p:nvPr/>
        </p:nvSpPr>
        <p:spPr>
          <a:xfrm rot="20259353">
            <a:off x="6851885" y="5274101"/>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13C471E3-7FF4-C743-9F13-D0430610069D}"/>
              </a:ext>
            </a:extLst>
          </p:cNvPr>
          <p:cNvSpPr txBox="1"/>
          <p:nvPr/>
        </p:nvSpPr>
        <p:spPr>
          <a:xfrm>
            <a:off x="9045919" y="4233285"/>
            <a:ext cx="1018227" cy="461665"/>
          </a:xfrm>
          <a:prstGeom prst="rect">
            <a:avLst/>
          </a:prstGeom>
        </p:spPr>
        <p:txBody>
          <a:bodyPr wrap="none" rtlCol="0">
            <a:spAutoFit/>
          </a:bodyPr>
          <a:lstStyle/>
          <a:p>
            <a:r>
              <a:rPr lang="en-US" sz="2400" b="1" dirty="0">
                <a:solidFill>
                  <a:schemeClr val="accent6">
                    <a:lumMod val="75000"/>
                  </a:schemeClr>
                </a:solidFill>
              </a:rPr>
              <a:t>Cute!</a:t>
            </a:r>
          </a:p>
        </p:txBody>
      </p:sp>
      <p:pic>
        <p:nvPicPr>
          <p:cNvPr id="2" name="Picture 1">
            <a:extLst>
              <a:ext uri="{FF2B5EF4-FFF2-40B4-BE49-F238E27FC236}">
                <a16:creationId xmlns:a16="http://schemas.microsoft.com/office/drawing/2014/main" id="{B32EAC10-CAC5-6343-86C9-1C2ECC4451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097" y="3678585"/>
            <a:ext cx="2175770" cy="1634245"/>
          </a:xfrm>
          <a:prstGeom prst="rect">
            <a:avLst/>
          </a:prstGeom>
        </p:spPr>
      </p:pic>
      <p:sp>
        <p:nvSpPr>
          <p:cNvPr id="4" name="Rounded Rectangular Callout 3">
            <a:extLst>
              <a:ext uri="{FF2B5EF4-FFF2-40B4-BE49-F238E27FC236}">
                <a16:creationId xmlns:a16="http://schemas.microsoft.com/office/drawing/2014/main" id="{C6868735-5542-2943-A7B4-26472C81988B}"/>
              </a:ext>
            </a:extLst>
          </p:cNvPr>
          <p:cNvSpPr/>
          <p:nvPr/>
        </p:nvSpPr>
        <p:spPr>
          <a:xfrm>
            <a:off x="6363221" y="2476690"/>
            <a:ext cx="1468446" cy="720306"/>
          </a:xfrm>
          <a:prstGeom prst="wedgeRoundRectCallout">
            <a:avLst>
              <a:gd name="adj1" fmla="val -33022"/>
              <a:gd name="adj2" fmla="val 71422"/>
              <a:gd name="adj3" fmla="val 16667"/>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dirty="0"/>
              <a:t>Wrong but helpful…</a:t>
            </a:r>
          </a:p>
        </p:txBody>
      </p:sp>
      <p:sp>
        <p:nvSpPr>
          <p:cNvPr id="56" name="Rounded Rectangular Callout 55">
            <a:extLst>
              <a:ext uri="{FF2B5EF4-FFF2-40B4-BE49-F238E27FC236}">
                <a16:creationId xmlns:a16="http://schemas.microsoft.com/office/drawing/2014/main" id="{A68986FB-24E3-794F-8C2C-0142F9DAD51D}"/>
              </a:ext>
            </a:extLst>
          </p:cNvPr>
          <p:cNvSpPr/>
          <p:nvPr/>
        </p:nvSpPr>
        <p:spPr>
          <a:xfrm>
            <a:off x="9684268" y="3374748"/>
            <a:ext cx="1468446" cy="720306"/>
          </a:xfrm>
          <a:prstGeom prst="wedgeRoundRectCallout">
            <a:avLst>
              <a:gd name="adj1" fmla="val -33022"/>
              <a:gd name="adj2" fmla="val 71422"/>
              <a:gd name="adj3" fmla="val 16667"/>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dirty="0"/>
              <a:t>Still Correct</a:t>
            </a:r>
          </a:p>
        </p:txBody>
      </p:sp>
      <p:pic>
        <p:nvPicPr>
          <p:cNvPr id="61" name="Picture 60">
            <a:extLst>
              <a:ext uri="{FF2B5EF4-FFF2-40B4-BE49-F238E27FC236}">
                <a16:creationId xmlns:a16="http://schemas.microsoft.com/office/drawing/2014/main" id="{AD2D14C0-8793-BE47-8A92-0474861E56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1801" y="2485157"/>
            <a:ext cx="1432020" cy="791170"/>
          </a:xfrm>
          <a:prstGeom prst="rect">
            <a:avLst/>
          </a:prstGeom>
        </p:spPr>
      </p:pic>
      <p:sp>
        <p:nvSpPr>
          <p:cNvPr id="62" name="Chord 61">
            <a:extLst>
              <a:ext uri="{FF2B5EF4-FFF2-40B4-BE49-F238E27FC236}">
                <a16:creationId xmlns:a16="http://schemas.microsoft.com/office/drawing/2014/main" id="{D5663913-3D9E-D948-A09B-48D5B4126F20}"/>
              </a:ext>
            </a:extLst>
          </p:cNvPr>
          <p:cNvSpPr/>
          <p:nvPr/>
        </p:nvSpPr>
        <p:spPr>
          <a:xfrm>
            <a:off x="5201850" y="3204276"/>
            <a:ext cx="536364" cy="536364"/>
          </a:xfrm>
          <a:prstGeom prst="chord">
            <a:avLst>
              <a:gd name="adj1" fmla="val 4290841"/>
              <a:gd name="adj2" fmla="val 1620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3" name="Right Arrow 62">
            <a:extLst>
              <a:ext uri="{FF2B5EF4-FFF2-40B4-BE49-F238E27FC236}">
                <a16:creationId xmlns:a16="http://schemas.microsoft.com/office/drawing/2014/main" id="{F04ADF59-989C-1045-890D-6AB8994259D1}"/>
              </a:ext>
            </a:extLst>
          </p:cNvPr>
          <p:cNvSpPr/>
          <p:nvPr/>
        </p:nvSpPr>
        <p:spPr>
          <a:xfrm>
            <a:off x="4000860" y="4369089"/>
            <a:ext cx="3490077" cy="2016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EBDF1EB-1454-A243-AB85-0B05C989172F}"/>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59</a:t>
            </a:fld>
            <a:endParaRPr lang="en-US">
              <a:solidFill>
                <a:srgbClr val="000000">
                  <a:tint val="75000"/>
                </a:srgbClr>
              </a:solidFill>
              <a:uFillTx/>
            </a:endParaRPr>
          </a:p>
        </p:txBody>
      </p:sp>
    </p:spTree>
    <p:extLst>
      <p:ext uri="{BB962C8B-B14F-4D97-AF65-F5344CB8AC3E}">
        <p14:creationId xmlns:p14="http://schemas.microsoft.com/office/powerpoint/2010/main" val="280898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9C0F04D7-DBE4-9B45-963C-D473F91C6B93}"/>
              </a:ext>
            </a:extLst>
          </p:cNvPr>
          <p:cNvSpPr/>
          <p:nvPr/>
        </p:nvSpPr>
        <p:spPr>
          <a:xfrm>
            <a:off x="869462" y="4232368"/>
            <a:ext cx="3628355" cy="7799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5E380B9F-0D5E-8848-B1DC-A0DCBF63E9ED}"/>
              </a:ext>
            </a:extLst>
          </p:cNvPr>
          <p:cNvPicPr>
            <a:picLocks noChangeAspect="1"/>
          </p:cNvPicPr>
          <p:nvPr/>
        </p:nvPicPr>
        <p:blipFill>
          <a:blip r:embed="rId3"/>
          <a:stretch>
            <a:fillRect/>
          </a:stretch>
        </p:blipFill>
        <p:spPr>
          <a:xfrm>
            <a:off x="4998636" y="226079"/>
            <a:ext cx="1857768" cy="1490414"/>
          </a:xfrm>
          <a:prstGeom prst="rect">
            <a:avLst/>
          </a:prstGeom>
        </p:spPr>
      </p:pic>
      <p:pic>
        <p:nvPicPr>
          <p:cNvPr id="7" name="Picture 6">
            <a:extLst>
              <a:ext uri="{FF2B5EF4-FFF2-40B4-BE49-F238E27FC236}">
                <a16:creationId xmlns:a16="http://schemas.microsoft.com/office/drawing/2014/main" id="{67BFB908-FD1A-714C-B747-4BDA15131DDE}"/>
              </a:ext>
            </a:extLst>
          </p:cNvPr>
          <p:cNvPicPr>
            <a:picLocks noChangeAspect="1"/>
          </p:cNvPicPr>
          <p:nvPr/>
        </p:nvPicPr>
        <p:blipFill>
          <a:blip r:embed="rId4"/>
          <a:stretch>
            <a:fillRect/>
          </a:stretch>
        </p:blipFill>
        <p:spPr>
          <a:xfrm>
            <a:off x="3152377" y="305393"/>
            <a:ext cx="1404668" cy="1331785"/>
          </a:xfrm>
          <a:prstGeom prst="rect">
            <a:avLst/>
          </a:prstGeom>
        </p:spPr>
      </p:pic>
      <p:pic>
        <p:nvPicPr>
          <p:cNvPr id="8" name="Picture 7">
            <a:extLst>
              <a:ext uri="{FF2B5EF4-FFF2-40B4-BE49-F238E27FC236}">
                <a16:creationId xmlns:a16="http://schemas.microsoft.com/office/drawing/2014/main" id="{E7101919-1389-074B-A9EA-48AEB04233B4}"/>
              </a:ext>
            </a:extLst>
          </p:cNvPr>
          <p:cNvPicPr>
            <a:picLocks noChangeAspect="1"/>
          </p:cNvPicPr>
          <p:nvPr/>
        </p:nvPicPr>
        <p:blipFill>
          <a:blip r:embed="rId5"/>
          <a:stretch>
            <a:fillRect/>
          </a:stretch>
        </p:blipFill>
        <p:spPr>
          <a:xfrm>
            <a:off x="7618287" y="405202"/>
            <a:ext cx="2228069" cy="1271045"/>
          </a:xfrm>
          <a:prstGeom prst="rect">
            <a:avLst/>
          </a:prstGeom>
        </p:spPr>
      </p:pic>
      <p:pic>
        <p:nvPicPr>
          <p:cNvPr id="9" name="Picture 8">
            <a:extLst>
              <a:ext uri="{FF2B5EF4-FFF2-40B4-BE49-F238E27FC236}">
                <a16:creationId xmlns:a16="http://schemas.microsoft.com/office/drawing/2014/main" id="{E1A1021C-9797-994C-B465-D6206CCFDD61}"/>
              </a:ext>
            </a:extLst>
          </p:cNvPr>
          <p:cNvPicPr>
            <a:picLocks noChangeAspect="1"/>
          </p:cNvPicPr>
          <p:nvPr/>
        </p:nvPicPr>
        <p:blipFill>
          <a:blip r:embed="rId6"/>
          <a:stretch>
            <a:fillRect/>
          </a:stretch>
        </p:blipFill>
        <p:spPr>
          <a:xfrm>
            <a:off x="6585249" y="5107740"/>
            <a:ext cx="2748071" cy="1099229"/>
          </a:xfrm>
          <a:prstGeom prst="rect">
            <a:avLst/>
          </a:prstGeom>
        </p:spPr>
      </p:pic>
      <p:pic>
        <p:nvPicPr>
          <p:cNvPr id="10" name="Picture 9">
            <a:extLst>
              <a:ext uri="{FF2B5EF4-FFF2-40B4-BE49-F238E27FC236}">
                <a16:creationId xmlns:a16="http://schemas.microsoft.com/office/drawing/2014/main" id="{F29411DF-8636-2B43-BB8F-6CD99BA19AFD}"/>
              </a:ext>
            </a:extLst>
          </p:cNvPr>
          <p:cNvPicPr>
            <a:picLocks noChangeAspect="1"/>
          </p:cNvPicPr>
          <p:nvPr/>
        </p:nvPicPr>
        <p:blipFill>
          <a:blip r:embed="rId7"/>
          <a:stretch>
            <a:fillRect/>
          </a:stretch>
        </p:blipFill>
        <p:spPr>
          <a:xfrm>
            <a:off x="9377327" y="3461467"/>
            <a:ext cx="2694498" cy="3094181"/>
          </a:xfrm>
          <a:prstGeom prst="rect">
            <a:avLst/>
          </a:prstGeom>
        </p:spPr>
      </p:pic>
      <p:pic>
        <p:nvPicPr>
          <p:cNvPr id="11" name="Picture 10">
            <a:extLst>
              <a:ext uri="{FF2B5EF4-FFF2-40B4-BE49-F238E27FC236}">
                <a16:creationId xmlns:a16="http://schemas.microsoft.com/office/drawing/2014/main" id="{DEAB1AB0-872A-BE4D-B046-64ED35E96B8B}"/>
              </a:ext>
            </a:extLst>
          </p:cNvPr>
          <p:cNvPicPr>
            <a:picLocks noChangeAspect="1"/>
          </p:cNvPicPr>
          <p:nvPr/>
        </p:nvPicPr>
        <p:blipFill>
          <a:blip r:embed="rId8"/>
          <a:stretch>
            <a:fillRect/>
          </a:stretch>
        </p:blipFill>
        <p:spPr>
          <a:xfrm>
            <a:off x="424244" y="5035042"/>
            <a:ext cx="2812473" cy="1270431"/>
          </a:xfrm>
          <a:prstGeom prst="rect">
            <a:avLst/>
          </a:prstGeom>
        </p:spPr>
      </p:pic>
      <p:pic>
        <p:nvPicPr>
          <p:cNvPr id="12" name="Picture 11">
            <a:extLst>
              <a:ext uri="{FF2B5EF4-FFF2-40B4-BE49-F238E27FC236}">
                <a16:creationId xmlns:a16="http://schemas.microsoft.com/office/drawing/2014/main" id="{EC7B8D67-0E33-C846-8E6D-C6DAE577DF4A}"/>
              </a:ext>
            </a:extLst>
          </p:cNvPr>
          <p:cNvPicPr>
            <a:picLocks noChangeAspect="1"/>
          </p:cNvPicPr>
          <p:nvPr/>
        </p:nvPicPr>
        <p:blipFill rotWithShape="1">
          <a:blip r:embed="rId9">
            <a:clrChange>
              <a:clrFrom>
                <a:srgbClr val="FFFFFF"/>
              </a:clrFrom>
              <a:clrTo>
                <a:srgbClr val="FFFFFF">
                  <a:alpha val="0"/>
                </a:srgbClr>
              </a:clrTo>
            </a:clrChange>
          </a:blip>
          <a:srcRect l="20067" t="17565" r="17485" b="10669"/>
          <a:stretch/>
        </p:blipFill>
        <p:spPr>
          <a:xfrm>
            <a:off x="2807701" y="4897860"/>
            <a:ext cx="3004130" cy="1939068"/>
          </a:xfrm>
          <a:prstGeom prst="rect">
            <a:avLst/>
          </a:prstGeom>
        </p:spPr>
      </p:pic>
      <p:sp>
        <p:nvSpPr>
          <p:cNvPr id="17" name="Right Arrow 16">
            <a:extLst>
              <a:ext uri="{FF2B5EF4-FFF2-40B4-BE49-F238E27FC236}">
                <a16:creationId xmlns:a16="http://schemas.microsoft.com/office/drawing/2014/main" id="{9AB287F7-BAF7-8242-8580-CC6EEBF1355B}"/>
              </a:ext>
            </a:extLst>
          </p:cNvPr>
          <p:cNvSpPr/>
          <p:nvPr/>
        </p:nvSpPr>
        <p:spPr>
          <a:xfrm rot="3423623">
            <a:off x="5756649" y="3080342"/>
            <a:ext cx="187036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F6C0C195-36E6-D94B-AC3A-E273FDC5C955}"/>
              </a:ext>
            </a:extLst>
          </p:cNvPr>
          <p:cNvSpPr/>
          <p:nvPr/>
        </p:nvSpPr>
        <p:spPr>
          <a:xfrm rot="10800000">
            <a:off x="4533576" y="4288259"/>
            <a:ext cx="187036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2175A39B-8F19-2142-A96E-48C68CF3C365}"/>
              </a:ext>
            </a:extLst>
          </p:cNvPr>
          <p:cNvSpPr/>
          <p:nvPr/>
        </p:nvSpPr>
        <p:spPr>
          <a:xfrm rot="18274554">
            <a:off x="3631581" y="3068694"/>
            <a:ext cx="187036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066429D-D380-C04E-9C44-8B6A301A610E}"/>
              </a:ext>
            </a:extLst>
          </p:cNvPr>
          <p:cNvSpPr txBox="1"/>
          <p:nvPr/>
        </p:nvSpPr>
        <p:spPr>
          <a:xfrm>
            <a:off x="833703" y="4177561"/>
            <a:ext cx="3794660" cy="830997"/>
          </a:xfrm>
          <a:prstGeom prst="rect">
            <a:avLst/>
          </a:prstGeom>
          <a:noFill/>
          <a:effectLst>
            <a:softEdge rad="228600"/>
          </a:effectLst>
        </p:spPr>
        <p:txBody>
          <a:bodyPr wrap="square" rtlCol="0">
            <a:spAutoFit/>
          </a:bodyPr>
          <a:lstStyle/>
          <a:p>
            <a:pPr algn="ctr"/>
            <a:r>
              <a:rPr lang="en-US" sz="4800" dirty="0"/>
              <a:t>Abstractions</a:t>
            </a:r>
          </a:p>
        </p:txBody>
      </p:sp>
      <p:sp>
        <p:nvSpPr>
          <p:cNvPr id="23" name="TextBox 22">
            <a:extLst>
              <a:ext uri="{FF2B5EF4-FFF2-40B4-BE49-F238E27FC236}">
                <a16:creationId xmlns:a16="http://schemas.microsoft.com/office/drawing/2014/main" id="{0BA3E95E-A574-F047-9B9B-1103A61A462A}"/>
              </a:ext>
            </a:extLst>
          </p:cNvPr>
          <p:cNvSpPr txBox="1"/>
          <p:nvPr/>
        </p:nvSpPr>
        <p:spPr>
          <a:xfrm>
            <a:off x="4116699" y="1769978"/>
            <a:ext cx="2768687" cy="830997"/>
          </a:xfrm>
          <a:prstGeom prst="rect">
            <a:avLst/>
          </a:prstGeom>
          <a:noFill/>
          <a:effectLst>
            <a:softEdge rad="228600"/>
          </a:effectLst>
        </p:spPr>
        <p:txBody>
          <a:bodyPr wrap="square" rtlCol="0">
            <a:spAutoFit/>
          </a:bodyPr>
          <a:lstStyle/>
          <a:p>
            <a:pPr algn="ctr"/>
            <a:r>
              <a:rPr lang="en-US" sz="4800" dirty="0"/>
              <a:t>Compute</a:t>
            </a:r>
          </a:p>
        </p:txBody>
      </p:sp>
      <p:pic>
        <p:nvPicPr>
          <p:cNvPr id="24" name="Picture 23">
            <a:extLst>
              <a:ext uri="{FF2B5EF4-FFF2-40B4-BE49-F238E27FC236}">
                <a16:creationId xmlns:a16="http://schemas.microsoft.com/office/drawing/2014/main" id="{3D0BB684-C5CC-D94A-A3BB-BDF925C3D07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562584" y="2979149"/>
            <a:ext cx="1817178" cy="1329136"/>
          </a:xfrm>
          <a:prstGeom prst="rect">
            <a:avLst/>
          </a:prstGeom>
        </p:spPr>
      </p:pic>
      <p:pic>
        <p:nvPicPr>
          <p:cNvPr id="26" name="Picture 25">
            <a:extLst>
              <a:ext uri="{FF2B5EF4-FFF2-40B4-BE49-F238E27FC236}">
                <a16:creationId xmlns:a16="http://schemas.microsoft.com/office/drawing/2014/main" id="{5B9D5508-8D7E-A641-B8E1-489CA2212E9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618889" y="3034145"/>
            <a:ext cx="1405960" cy="2024004"/>
          </a:xfrm>
          <a:prstGeom prst="rect">
            <a:avLst/>
          </a:prstGeom>
        </p:spPr>
      </p:pic>
      <p:sp>
        <p:nvSpPr>
          <p:cNvPr id="21" name="TextBox 20">
            <a:extLst>
              <a:ext uri="{FF2B5EF4-FFF2-40B4-BE49-F238E27FC236}">
                <a16:creationId xmlns:a16="http://schemas.microsoft.com/office/drawing/2014/main" id="{03889D22-2808-324E-84F9-F74BF2FEC69C}"/>
              </a:ext>
            </a:extLst>
          </p:cNvPr>
          <p:cNvSpPr txBox="1"/>
          <p:nvPr/>
        </p:nvSpPr>
        <p:spPr>
          <a:xfrm>
            <a:off x="6405773" y="4177561"/>
            <a:ext cx="4802554" cy="830997"/>
          </a:xfrm>
          <a:prstGeom prst="rect">
            <a:avLst/>
          </a:prstGeom>
          <a:solidFill>
            <a:schemeClr val="bg1"/>
          </a:solidFill>
          <a:effectLst>
            <a:softEdge rad="228600"/>
          </a:effectLst>
        </p:spPr>
        <p:txBody>
          <a:bodyPr wrap="square" rtlCol="0">
            <a:spAutoFit/>
          </a:bodyPr>
          <a:lstStyle/>
          <a:p>
            <a:pPr algn="ctr"/>
            <a:r>
              <a:rPr lang="en-US" sz="4800" dirty="0"/>
              <a:t>Data &amp; Models</a:t>
            </a:r>
          </a:p>
        </p:txBody>
      </p:sp>
      <p:sp>
        <p:nvSpPr>
          <p:cNvPr id="27" name="TextBox 26">
            <a:extLst>
              <a:ext uri="{FF2B5EF4-FFF2-40B4-BE49-F238E27FC236}">
                <a16:creationId xmlns:a16="http://schemas.microsoft.com/office/drawing/2014/main" id="{92F3EE0A-A1EF-F84A-9D65-56AE391FFB1D}"/>
              </a:ext>
            </a:extLst>
          </p:cNvPr>
          <p:cNvSpPr txBox="1"/>
          <p:nvPr/>
        </p:nvSpPr>
        <p:spPr>
          <a:xfrm>
            <a:off x="4965421" y="3522206"/>
            <a:ext cx="1197764" cy="646331"/>
          </a:xfrm>
          <a:prstGeom prst="rect">
            <a:avLst/>
          </a:prstGeom>
          <a:noFill/>
        </p:spPr>
        <p:txBody>
          <a:bodyPr wrap="none" rtlCol="0">
            <a:spAutoFit/>
          </a:bodyPr>
          <a:lstStyle/>
          <a:p>
            <a:pPr algn="ctr"/>
            <a:r>
              <a:rPr lang="en-US" dirty="0"/>
              <a:t>Feedback</a:t>
            </a:r>
          </a:p>
          <a:p>
            <a:pPr algn="ctr"/>
            <a:r>
              <a:rPr lang="en-US" dirty="0"/>
              <a:t>Cycle</a:t>
            </a:r>
          </a:p>
        </p:txBody>
      </p:sp>
      <p:sp>
        <p:nvSpPr>
          <p:cNvPr id="3" name="Cloud 2">
            <a:extLst>
              <a:ext uri="{FF2B5EF4-FFF2-40B4-BE49-F238E27FC236}">
                <a16:creationId xmlns:a16="http://schemas.microsoft.com/office/drawing/2014/main" id="{5C2ED547-5360-4444-9696-8533AD65D999}"/>
              </a:ext>
            </a:extLst>
          </p:cNvPr>
          <p:cNvSpPr/>
          <p:nvPr/>
        </p:nvSpPr>
        <p:spPr>
          <a:xfrm>
            <a:off x="1444057" y="794465"/>
            <a:ext cx="1198357" cy="8595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F32DA3B-4729-5445-939F-2C33DBD72A0B}"/>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6</a:t>
            </a:fld>
            <a:endParaRPr lang="en-US">
              <a:solidFill>
                <a:prstClr val="black">
                  <a:tint val="75000"/>
                </a:prstClr>
              </a:solidFill>
            </a:endParaRPr>
          </a:p>
        </p:txBody>
      </p:sp>
      <p:pic>
        <p:nvPicPr>
          <p:cNvPr id="29" name="Picture 28">
            <a:extLst>
              <a:ext uri="{FF2B5EF4-FFF2-40B4-BE49-F238E27FC236}">
                <a16:creationId xmlns:a16="http://schemas.microsoft.com/office/drawing/2014/main" id="{3A86F6BB-BA02-1F4C-8A97-5A11F2703EC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3703" y="6075710"/>
            <a:ext cx="1644780" cy="561281"/>
          </a:xfrm>
          <a:prstGeom prst="rect">
            <a:avLst/>
          </a:prstGeom>
        </p:spPr>
      </p:pic>
    </p:spTree>
    <p:extLst>
      <p:ext uri="{BB962C8B-B14F-4D97-AF65-F5344CB8AC3E}">
        <p14:creationId xmlns:p14="http://schemas.microsoft.com/office/powerpoint/2010/main" val="194406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p:bldP spid="23" grpId="0"/>
      <p:bldP spid="21" grpId="0" animBg="1"/>
      <p:bldP spid="27" grpId="0"/>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F2E5B7EB-674E-054E-AAA9-65532F0EE2E7}"/>
              </a:ext>
            </a:extLst>
          </p:cNvPr>
          <p:cNvCxnSpPr/>
          <p:nvPr/>
        </p:nvCxnSpPr>
        <p:spPr>
          <a:xfrm rot="5400000" flipV="1">
            <a:off x="5175475" y="3168509"/>
            <a:ext cx="0" cy="603018"/>
          </a:xfrm>
          <a:prstGeom prst="line">
            <a:avLst/>
          </a:prstGeom>
          <a:ln w="57150">
            <a:solidFill>
              <a:schemeClr val="tx1"/>
            </a:solidFill>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3" name="Content Placeholder 2">
            <a:extLst>
              <a:ext uri="{FF2B5EF4-FFF2-40B4-BE49-F238E27FC236}">
                <a16:creationId xmlns:a16="http://schemas.microsoft.com/office/drawing/2014/main" id="{BB53909F-4EF6-6243-888A-BC9B90E1A2D4}"/>
              </a:ext>
            </a:extLst>
          </p:cNvPr>
          <p:cNvSpPr>
            <a:spLocks noGrp="1"/>
          </p:cNvSpPr>
          <p:nvPr>
            <p:ph idx="1"/>
          </p:nvPr>
        </p:nvSpPr>
        <p:spPr>
          <a:xfrm>
            <a:off x="838200" y="1685958"/>
            <a:ext cx="10515600" cy="2270865"/>
          </a:xfrm>
        </p:spPr>
        <p:txBody>
          <a:bodyPr>
            <a:normAutofit/>
          </a:bodyPr>
          <a:lstStyle/>
          <a:p>
            <a:pPr marL="14287" indent="0">
              <a:buNone/>
            </a:pPr>
            <a:r>
              <a:rPr lang="en-US" sz="3200" dirty="0"/>
              <a:t>Models are being composed to solve new problems</a:t>
            </a:r>
          </a:p>
        </p:txBody>
      </p:sp>
      <p:sp>
        <p:nvSpPr>
          <p:cNvPr id="29" name="Title 28">
            <a:extLst>
              <a:ext uri="{FF2B5EF4-FFF2-40B4-BE49-F238E27FC236}">
                <a16:creationId xmlns:a16="http://schemas.microsoft.com/office/drawing/2014/main" id="{9F96F0A4-8174-4346-B77E-07A6F1A156BA}"/>
              </a:ext>
            </a:extLst>
          </p:cNvPr>
          <p:cNvSpPr>
            <a:spLocks noGrp="1"/>
          </p:cNvSpPr>
          <p:nvPr>
            <p:ph type="title"/>
          </p:nvPr>
        </p:nvSpPr>
        <p:spPr/>
        <p:txBody>
          <a:bodyPr>
            <a:normAutofit/>
          </a:bodyPr>
          <a:lstStyle/>
          <a:p>
            <a:r>
              <a:rPr lang="en-US" sz="6000" dirty="0"/>
              <a:t>Composition</a:t>
            </a:r>
          </a:p>
        </p:txBody>
      </p:sp>
      <p:grpSp>
        <p:nvGrpSpPr>
          <p:cNvPr id="30" name="Group 29">
            <a:extLst>
              <a:ext uri="{FF2B5EF4-FFF2-40B4-BE49-F238E27FC236}">
                <a16:creationId xmlns:a16="http://schemas.microsoft.com/office/drawing/2014/main" id="{2ED4A2AA-A278-034C-AE1C-64BD0340F7E2}"/>
              </a:ext>
            </a:extLst>
          </p:cNvPr>
          <p:cNvGrpSpPr/>
          <p:nvPr/>
        </p:nvGrpSpPr>
        <p:grpSpPr>
          <a:xfrm rot="5400000">
            <a:off x="5049916" y="2868504"/>
            <a:ext cx="883333" cy="1235233"/>
            <a:chOff x="5500116" y="2341794"/>
            <a:chExt cx="1277112" cy="1785885"/>
          </a:xfrm>
        </p:grpSpPr>
        <p:cxnSp>
          <p:nvCxnSpPr>
            <p:cNvPr id="31" name="Straight Connector 30">
              <a:extLst>
                <a:ext uri="{FF2B5EF4-FFF2-40B4-BE49-F238E27FC236}">
                  <a16:creationId xmlns:a16="http://schemas.microsoft.com/office/drawing/2014/main" id="{AA0CA8DE-2846-4349-B215-B74AF243A696}"/>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5076B7E9-B7E6-174F-892D-50A0F2BF13A9}"/>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F622581-2F19-5E43-8BF5-DC758817B60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B11244C0-3278-B448-8009-0973D9054E4B}"/>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35" name="Oval 34">
              <a:extLst>
                <a:ext uri="{FF2B5EF4-FFF2-40B4-BE49-F238E27FC236}">
                  <a16:creationId xmlns:a16="http://schemas.microsoft.com/office/drawing/2014/main" id="{E58B0E02-3233-6443-84D1-AB7B19A773C9}"/>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36" name="TextBox 35">
            <a:extLst>
              <a:ext uri="{FF2B5EF4-FFF2-40B4-BE49-F238E27FC236}">
                <a16:creationId xmlns:a16="http://schemas.microsoft.com/office/drawing/2014/main" id="{02F52BF3-ECBC-FE41-8949-C171EC1AB84A}"/>
              </a:ext>
            </a:extLst>
          </p:cNvPr>
          <p:cNvSpPr txBox="1"/>
          <p:nvPr/>
        </p:nvSpPr>
        <p:spPr>
          <a:xfrm>
            <a:off x="4899914" y="2476690"/>
            <a:ext cx="1183337" cy="646331"/>
          </a:xfrm>
          <a:prstGeom prst="rect">
            <a:avLst/>
          </a:prstGeom>
        </p:spPr>
        <p:txBody>
          <a:bodyPr wrap="none" rtlCol="0">
            <a:spAutoFit/>
          </a:bodyPr>
          <a:lstStyle/>
          <a:p>
            <a:pPr algn="ctr"/>
            <a:r>
              <a:rPr lang="en-US" dirty="0"/>
              <a:t>Puppy </a:t>
            </a:r>
          </a:p>
          <a:p>
            <a:pPr algn="ctr"/>
            <a:r>
              <a:rPr lang="en-US" dirty="0"/>
              <a:t>Detector</a:t>
            </a:r>
          </a:p>
        </p:txBody>
      </p:sp>
      <p:grpSp>
        <p:nvGrpSpPr>
          <p:cNvPr id="37" name="Group 36">
            <a:extLst>
              <a:ext uri="{FF2B5EF4-FFF2-40B4-BE49-F238E27FC236}">
                <a16:creationId xmlns:a16="http://schemas.microsoft.com/office/drawing/2014/main" id="{00734218-E29B-AA49-837F-1682499D379D}"/>
              </a:ext>
            </a:extLst>
          </p:cNvPr>
          <p:cNvGrpSpPr/>
          <p:nvPr/>
        </p:nvGrpSpPr>
        <p:grpSpPr>
          <a:xfrm rot="5400000">
            <a:off x="5049916" y="5216848"/>
            <a:ext cx="883333" cy="1235233"/>
            <a:chOff x="5500116" y="2341794"/>
            <a:chExt cx="1277112" cy="1785885"/>
          </a:xfrm>
        </p:grpSpPr>
        <p:cxnSp>
          <p:nvCxnSpPr>
            <p:cNvPr id="38" name="Straight Connector 37">
              <a:extLst>
                <a:ext uri="{FF2B5EF4-FFF2-40B4-BE49-F238E27FC236}">
                  <a16:creationId xmlns:a16="http://schemas.microsoft.com/office/drawing/2014/main" id="{C7BFB5CE-3A0F-2E4C-88DD-4F227D4BDFEB}"/>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E051CE57-BFCD-DD46-A8CC-EEC9CDA1FEBC}"/>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CF1BED34-F823-3F45-89C1-7001CF68E6F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4ED5039F-A89C-4949-8AA3-CDD8C960F3C8}"/>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42" name="Oval 41">
              <a:extLst>
                <a:ext uri="{FF2B5EF4-FFF2-40B4-BE49-F238E27FC236}">
                  <a16:creationId xmlns:a16="http://schemas.microsoft.com/office/drawing/2014/main" id="{C0729B98-3D11-B14A-AA07-8BA2EC4839DA}"/>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43" name="TextBox 42">
            <a:extLst>
              <a:ext uri="{FF2B5EF4-FFF2-40B4-BE49-F238E27FC236}">
                <a16:creationId xmlns:a16="http://schemas.microsoft.com/office/drawing/2014/main" id="{2C1090DC-5517-6645-9A3D-D2BBBD7C42FC}"/>
              </a:ext>
            </a:extLst>
          </p:cNvPr>
          <p:cNvSpPr txBox="1"/>
          <p:nvPr/>
        </p:nvSpPr>
        <p:spPr>
          <a:xfrm>
            <a:off x="4899914" y="4801050"/>
            <a:ext cx="1183337" cy="646331"/>
          </a:xfrm>
          <a:prstGeom prst="rect">
            <a:avLst/>
          </a:prstGeom>
        </p:spPr>
        <p:txBody>
          <a:bodyPr wrap="none" rtlCol="0">
            <a:spAutoFit/>
          </a:bodyPr>
          <a:lstStyle/>
          <a:p>
            <a:pPr algn="ctr"/>
            <a:r>
              <a:rPr lang="en-US" dirty="0"/>
              <a:t>Ball </a:t>
            </a:r>
            <a:br>
              <a:rPr lang="en-US" dirty="0"/>
            </a:br>
            <a:r>
              <a:rPr lang="en-US" dirty="0"/>
              <a:t>Detector</a:t>
            </a:r>
          </a:p>
        </p:txBody>
      </p:sp>
      <p:grpSp>
        <p:nvGrpSpPr>
          <p:cNvPr id="45" name="Group 44">
            <a:extLst>
              <a:ext uri="{FF2B5EF4-FFF2-40B4-BE49-F238E27FC236}">
                <a16:creationId xmlns:a16="http://schemas.microsoft.com/office/drawing/2014/main" id="{538E6363-41AE-5245-8353-499D58CB2E16}"/>
              </a:ext>
            </a:extLst>
          </p:cNvPr>
          <p:cNvGrpSpPr/>
          <p:nvPr/>
        </p:nvGrpSpPr>
        <p:grpSpPr>
          <a:xfrm rot="5400000">
            <a:off x="7949582" y="3873528"/>
            <a:ext cx="883333" cy="1235233"/>
            <a:chOff x="5500116" y="2341794"/>
            <a:chExt cx="1277112" cy="1785885"/>
          </a:xfrm>
        </p:grpSpPr>
        <p:cxnSp>
          <p:nvCxnSpPr>
            <p:cNvPr id="46" name="Straight Connector 45">
              <a:extLst>
                <a:ext uri="{FF2B5EF4-FFF2-40B4-BE49-F238E27FC236}">
                  <a16:creationId xmlns:a16="http://schemas.microsoft.com/office/drawing/2014/main" id="{3CE19284-A984-B842-A9E9-C211D0171A3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69CF6B77-3B90-6B49-9794-51CDF8A831E3}"/>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C5378B22-6800-5541-8C85-964B2042D50D}"/>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D876D296-AEAE-6741-B0E6-267250535C04}"/>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0" name="Oval 49">
              <a:extLst>
                <a:ext uri="{FF2B5EF4-FFF2-40B4-BE49-F238E27FC236}">
                  <a16:creationId xmlns:a16="http://schemas.microsoft.com/office/drawing/2014/main" id="{F64ABB45-1958-B945-8BB9-F8BCE0117828}"/>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2400">
                <a:solidFill>
                  <a:srgbClr val="000000"/>
                </a:solidFill>
                <a:latin typeface="Century Gothic" panose="020F0302020204030204"/>
              </a:endParaRPr>
            </a:p>
          </p:txBody>
        </p:sp>
      </p:grpSp>
      <p:sp>
        <p:nvSpPr>
          <p:cNvPr id="51" name="TextBox 50">
            <a:extLst>
              <a:ext uri="{FF2B5EF4-FFF2-40B4-BE49-F238E27FC236}">
                <a16:creationId xmlns:a16="http://schemas.microsoft.com/office/drawing/2014/main" id="{A9870E98-5FF5-E64F-B591-2612480C5A3C}"/>
              </a:ext>
            </a:extLst>
          </p:cNvPr>
          <p:cNvSpPr txBox="1"/>
          <p:nvPr/>
        </p:nvSpPr>
        <p:spPr>
          <a:xfrm>
            <a:off x="7771719" y="3427263"/>
            <a:ext cx="1277914" cy="646331"/>
          </a:xfrm>
          <a:prstGeom prst="rect">
            <a:avLst/>
          </a:prstGeom>
        </p:spPr>
        <p:txBody>
          <a:bodyPr wrap="none" rtlCol="0">
            <a:spAutoFit/>
          </a:bodyPr>
          <a:lstStyle/>
          <a:p>
            <a:pPr algn="ctr"/>
            <a:r>
              <a:rPr lang="en-US" dirty="0"/>
              <a:t>Cuteness </a:t>
            </a:r>
            <a:br>
              <a:rPr lang="en-US" dirty="0"/>
            </a:br>
            <a:r>
              <a:rPr lang="en-US" dirty="0"/>
              <a:t>Detector</a:t>
            </a:r>
          </a:p>
        </p:txBody>
      </p:sp>
      <p:sp>
        <p:nvSpPr>
          <p:cNvPr id="52" name="Right Arrow 51">
            <a:extLst>
              <a:ext uri="{FF2B5EF4-FFF2-40B4-BE49-F238E27FC236}">
                <a16:creationId xmlns:a16="http://schemas.microsoft.com/office/drawing/2014/main" id="{0DFB4C93-E464-1F49-988E-8A94F780CD19}"/>
              </a:ext>
            </a:extLst>
          </p:cNvPr>
          <p:cNvSpPr/>
          <p:nvPr/>
        </p:nvSpPr>
        <p:spPr>
          <a:xfrm rot="20102574">
            <a:off x="3852333" y="3632199"/>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id="{8EC9A4BA-09BC-0E42-BB50-9C5776E0B017}"/>
              </a:ext>
            </a:extLst>
          </p:cNvPr>
          <p:cNvSpPr/>
          <p:nvPr/>
        </p:nvSpPr>
        <p:spPr>
          <a:xfrm rot="1406421">
            <a:off x="3853782" y="5164686"/>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Right Arrow 53">
            <a:extLst>
              <a:ext uri="{FF2B5EF4-FFF2-40B4-BE49-F238E27FC236}">
                <a16:creationId xmlns:a16="http://schemas.microsoft.com/office/drawing/2014/main" id="{5008684D-D734-2E4E-AE07-F8DB220CA83B}"/>
              </a:ext>
            </a:extLst>
          </p:cNvPr>
          <p:cNvSpPr/>
          <p:nvPr/>
        </p:nvSpPr>
        <p:spPr>
          <a:xfrm>
            <a:off x="4000860" y="4369089"/>
            <a:ext cx="3490077" cy="20169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6E5FBBA-0FAF-3045-B1E7-962D805C4417}"/>
              </a:ext>
            </a:extLst>
          </p:cNvPr>
          <p:cNvSpPr txBox="1"/>
          <p:nvPr/>
        </p:nvSpPr>
        <p:spPr>
          <a:xfrm>
            <a:off x="6117682" y="3230690"/>
            <a:ext cx="609462" cy="461665"/>
          </a:xfrm>
          <a:prstGeom prst="rect">
            <a:avLst/>
          </a:prstGeom>
        </p:spPr>
        <p:txBody>
          <a:bodyPr wrap="none" rtlCol="0">
            <a:spAutoFit/>
          </a:bodyPr>
          <a:lstStyle/>
          <a:p>
            <a:r>
              <a:rPr lang="en-US" sz="2400" b="1" dirty="0">
                <a:solidFill>
                  <a:schemeClr val="accent6">
                    <a:lumMod val="75000"/>
                  </a:schemeClr>
                </a:solidFill>
              </a:rPr>
              <a:t>No</a:t>
            </a:r>
          </a:p>
        </p:txBody>
      </p:sp>
      <p:sp>
        <p:nvSpPr>
          <p:cNvPr id="57" name="TextBox 56">
            <a:extLst>
              <a:ext uri="{FF2B5EF4-FFF2-40B4-BE49-F238E27FC236}">
                <a16:creationId xmlns:a16="http://schemas.microsoft.com/office/drawing/2014/main" id="{12A1D15D-D2E7-F949-9F7C-09B1847F6DBC}"/>
              </a:ext>
            </a:extLst>
          </p:cNvPr>
          <p:cNvSpPr txBox="1"/>
          <p:nvPr/>
        </p:nvSpPr>
        <p:spPr>
          <a:xfrm>
            <a:off x="6048667" y="5579034"/>
            <a:ext cx="707245" cy="461665"/>
          </a:xfrm>
          <a:prstGeom prst="rect">
            <a:avLst/>
          </a:prstGeom>
        </p:spPr>
        <p:txBody>
          <a:bodyPr wrap="none" rtlCol="0">
            <a:spAutoFit/>
          </a:bodyPr>
          <a:lstStyle/>
          <a:p>
            <a:r>
              <a:rPr lang="en-US" sz="2400" b="1" dirty="0">
                <a:solidFill>
                  <a:schemeClr val="accent6">
                    <a:lumMod val="75000"/>
                  </a:schemeClr>
                </a:solidFill>
              </a:rPr>
              <a:t>Yes</a:t>
            </a:r>
          </a:p>
        </p:txBody>
      </p:sp>
      <p:sp>
        <p:nvSpPr>
          <p:cNvPr id="58" name="Right Arrow 57">
            <a:extLst>
              <a:ext uri="{FF2B5EF4-FFF2-40B4-BE49-F238E27FC236}">
                <a16:creationId xmlns:a16="http://schemas.microsoft.com/office/drawing/2014/main" id="{9C64AA4B-FC9E-8A48-B975-137D14C93792}"/>
              </a:ext>
            </a:extLst>
          </p:cNvPr>
          <p:cNvSpPr/>
          <p:nvPr/>
        </p:nvSpPr>
        <p:spPr>
          <a:xfrm rot="1989107">
            <a:off x="6865925" y="3612478"/>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E1E6C3EE-268A-5A42-8D53-BC89EB36A64D}"/>
              </a:ext>
            </a:extLst>
          </p:cNvPr>
          <p:cNvSpPr/>
          <p:nvPr/>
        </p:nvSpPr>
        <p:spPr>
          <a:xfrm rot="20259353">
            <a:off x="6851885" y="5274101"/>
            <a:ext cx="631623" cy="1638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13C471E3-7FF4-C743-9F13-D0430610069D}"/>
              </a:ext>
            </a:extLst>
          </p:cNvPr>
          <p:cNvSpPr txBox="1"/>
          <p:nvPr/>
        </p:nvSpPr>
        <p:spPr>
          <a:xfrm>
            <a:off x="9045919" y="4233285"/>
            <a:ext cx="1590500" cy="461665"/>
          </a:xfrm>
          <a:prstGeom prst="rect">
            <a:avLst/>
          </a:prstGeom>
        </p:spPr>
        <p:txBody>
          <a:bodyPr wrap="none" rtlCol="0">
            <a:spAutoFit/>
          </a:bodyPr>
          <a:lstStyle/>
          <a:p>
            <a:r>
              <a:rPr lang="en-US" sz="2400" b="1" i="1" u="sng" dirty="0">
                <a:solidFill>
                  <a:srgbClr val="FF0000"/>
                </a:solidFill>
              </a:rPr>
              <a:t>Not Cute!</a:t>
            </a:r>
          </a:p>
        </p:txBody>
      </p:sp>
      <p:pic>
        <p:nvPicPr>
          <p:cNvPr id="2" name="Picture 1">
            <a:extLst>
              <a:ext uri="{FF2B5EF4-FFF2-40B4-BE49-F238E27FC236}">
                <a16:creationId xmlns:a16="http://schemas.microsoft.com/office/drawing/2014/main" id="{B32EAC10-CAC5-6343-86C9-1C2ECC4451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097" y="3678585"/>
            <a:ext cx="2175770" cy="1634245"/>
          </a:xfrm>
          <a:prstGeom prst="rect">
            <a:avLst/>
          </a:prstGeom>
        </p:spPr>
      </p:pic>
      <p:sp>
        <p:nvSpPr>
          <p:cNvPr id="56" name="Rounded Rectangular Callout 55">
            <a:extLst>
              <a:ext uri="{FF2B5EF4-FFF2-40B4-BE49-F238E27FC236}">
                <a16:creationId xmlns:a16="http://schemas.microsoft.com/office/drawing/2014/main" id="{A68986FB-24E3-794F-8C2C-0142F9DAD51D}"/>
              </a:ext>
            </a:extLst>
          </p:cNvPr>
          <p:cNvSpPr/>
          <p:nvPr/>
        </p:nvSpPr>
        <p:spPr>
          <a:xfrm>
            <a:off x="9008865" y="4892596"/>
            <a:ext cx="1887174" cy="720306"/>
          </a:xfrm>
          <a:prstGeom prst="wedgeRoundRectCallout">
            <a:avLst>
              <a:gd name="adj1" fmla="val -29445"/>
              <a:gd name="adj2" fmla="val -76824"/>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Degradation in accuracy</a:t>
            </a:r>
          </a:p>
        </p:txBody>
      </p:sp>
      <p:pic>
        <p:nvPicPr>
          <p:cNvPr id="61" name="Picture 60">
            <a:extLst>
              <a:ext uri="{FF2B5EF4-FFF2-40B4-BE49-F238E27FC236}">
                <a16:creationId xmlns:a16="http://schemas.microsoft.com/office/drawing/2014/main" id="{AD2D14C0-8793-BE47-8A92-0474861E56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1801" y="2485157"/>
            <a:ext cx="1432020" cy="791170"/>
          </a:xfrm>
          <a:prstGeom prst="rect">
            <a:avLst/>
          </a:prstGeom>
        </p:spPr>
      </p:pic>
      <p:sp>
        <p:nvSpPr>
          <p:cNvPr id="5" name="Chord 4">
            <a:extLst>
              <a:ext uri="{FF2B5EF4-FFF2-40B4-BE49-F238E27FC236}">
                <a16:creationId xmlns:a16="http://schemas.microsoft.com/office/drawing/2014/main" id="{F37D5979-3C29-7541-A317-317D92520701}"/>
              </a:ext>
            </a:extLst>
          </p:cNvPr>
          <p:cNvSpPr/>
          <p:nvPr/>
        </p:nvSpPr>
        <p:spPr>
          <a:xfrm>
            <a:off x="5201850" y="3204276"/>
            <a:ext cx="536364" cy="536364"/>
          </a:xfrm>
          <a:prstGeom prst="chord">
            <a:avLst>
              <a:gd name="adj1" fmla="val 4290841"/>
              <a:gd name="adj2" fmla="val 1620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Rounded Rectangular Callout 61">
            <a:extLst>
              <a:ext uri="{FF2B5EF4-FFF2-40B4-BE49-F238E27FC236}">
                <a16:creationId xmlns:a16="http://schemas.microsoft.com/office/drawing/2014/main" id="{7FD82292-FF2D-194A-93EB-75C8B6547DFD}"/>
              </a:ext>
            </a:extLst>
          </p:cNvPr>
          <p:cNvSpPr/>
          <p:nvPr/>
        </p:nvSpPr>
        <p:spPr>
          <a:xfrm>
            <a:off x="6303273" y="2348053"/>
            <a:ext cx="2073377" cy="720306"/>
          </a:xfrm>
          <a:prstGeom prst="wedgeRoundRectCallout">
            <a:avLst>
              <a:gd name="adj1" fmla="val -36598"/>
              <a:gd name="adj2" fmla="val 7909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Reasonable Improvement</a:t>
            </a:r>
          </a:p>
        </p:txBody>
      </p:sp>
      <p:sp>
        <p:nvSpPr>
          <p:cNvPr id="4" name="Slide Number Placeholder 3">
            <a:extLst>
              <a:ext uri="{FF2B5EF4-FFF2-40B4-BE49-F238E27FC236}">
                <a16:creationId xmlns:a16="http://schemas.microsoft.com/office/drawing/2014/main" id="{8100838C-3458-A94A-8B94-A46A9E9EEAE2}"/>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60</a:t>
            </a:fld>
            <a:endParaRPr lang="en-US">
              <a:solidFill>
                <a:srgbClr val="000000">
                  <a:tint val="75000"/>
                </a:srgbClr>
              </a:solidFill>
              <a:uFillTx/>
            </a:endParaRPr>
          </a:p>
        </p:txBody>
      </p:sp>
    </p:spTree>
    <p:extLst>
      <p:ext uri="{BB962C8B-B14F-4D97-AF65-F5344CB8AC3E}">
        <p14:creationId xmlns:p14="http://schemas.microsoft.com/office/powerpoint/2010/main" val="155077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53909F-4EF6-6243-888A-BC9B90E1A2D4}"/>
              </a:ext>
            </a:extLst>
          </p:cNvPr>
          <p:cNvSpPr>
            <a:spLocks noGrp="1"/>
          </p:cNvSpPr>
          <p:nvPr>
            <p:ph idx="1"/>
          </p:nvPr>
        </p:nvSpPr>
        <p:spPr>
          <a:xfrm>
            <a:off x="838200" y="1685958"/>
            <a:ext cx="10515600" cy="2270865"/>
          </a:xfrm>
        </p:spPr>
        <p:txBody>
          <a:bodyPr>
            <a:normAutofit/>
          </a:bodyPr>
          <a:lstStyle/>
          <a:p>
            <a:pPr marL="14287" indent="0">
              <a:buNone/>
            </a:pPr>
            <a:r>
              <a:rPr lang="en-US" sz="3200" dirty="0"/>
              <a:t>Models are being composed to solve new problems</a:t>
            </a:r>
          </a:p>
        </p:txBody>
      </p:sp>
      <p:sp>
        <p:nvSpPr>
          <p:cNvPr id="29" name="Title 28">
            <a:extLst>
              <a:ext uri="{FF2B5EF4-FFF2-40B4-BE49-F238E27FC236}">
                <a16:creationId xmlns:a16="http://schemas.microsoft.com/office/drawing/2014/main" id="{9F96F0A4-8174-4346-B77E-07A6F1A156BA}"/>
              </a:ext>
            </a:extLst>
          </p:cNvPr>
          <p:cNvSpPr>
            <a:spLocks noGrp="1"/>
          </p:cNvSpPr>
          <p:nvPr>
            <p:ph type="title"/>
          </p:nvPr>
        </p:nvSpPr>
        <p:spPr/>
        <p:txBody>
          <a:bodyPr>
            <a:normAutofit/>
          </a:bodyPr>
          <a:lstStyle/>
          <a:p>
            <a:r>
              <a:rPr lang="en-US" sz="6000" dirty="0"/>
              <a:t>Composition</a:t>
            </a:r>
          </a:p>
        </p:txBody>
      </p:sp>
      <p:cxnSp>
        <p:nvCxnSpPr>
          <p:cNvPr id="44" name="Straight Connector 43">
            <a:extLst>
              <a:ext uri="{FF2B5EF4-FFF2-40B4-BE49-F238E27FC236}">
                <a16:creationId xmlns:a16="http://schemas.microsoft.com/office/drawing/2014/main" id="{F2E5B7EB-674E-054E-AAA9-65532F0EE2E7}"/>
              </a:ext>
            </a:extLst>
          </p:cNvPr>
          <p:cNvCxnSpPr/>
          <p:nvPr/>
        </p:nvCxnSpPr>
        <p:spPr>
          <a:xfrm rot="5400000" flipV="1">
            <a:off x="2887660" y="4306817"/>
            <a:ext cx="0" cy="458510"/>
          </a:xfrm>
          <a:prstGeom prst="line">
            <a:avLst/>
          </a:prstGeom>
          <a:ln w="57150">
            <a:solidFill>
              <a:schemeClr val="tx1"/>
            </a:solidFill>
            <a:headEnd type="oval" w="med" len="med"/>
            <a:tailEnd type="oval" w="med" len="med"/>
          </a:ln>
        </p:spPr>
        <p:style>
          <a:lnRef idx="3">
            <a:schemeClr val="dk1"/>
          </a:lnRef>
          <a:fillRef idx="0">
            <a:schemeClr val="dk1"/>
          </a:fillRef>
          <a:effectRef idx="2">
            <a:schemeClr val="dk1"/>
          </a:effectRef>
          <a:fontRef idx="minor">
            <a:schemeClr val="tx1"/>
          </a:fontRef>
        </p:style>
      </p:cxnSp>
      <p:grpSp>
        <p:nvGrpSpPr>
          <p:cNvPr id="30" name="Group 29">
            <a:extLst>
              <a:ext uri="{FF2B5EF4-FFF2-40B4-BE49-F238E27FC236}">
                <a16:creationId xmlns:a16="http://schemas.microsoft.com/office/drawing/2014/main" id="{2ED4A2AA-A278-034C-AE1C-64BD0340F7E2}"/>
              </a:ext>
            </a:extLst>
          </p:cNvPr>
          <p:cNvGrpSpPr/>
          <p:nvPr/>
        </p:nvGrpSpPr>
        <p:grpSpPr>
          <a:xfrm rot="5400000">
            <a:off x="2792190" y="4078706"/>
            <a:ext cx="671649" cy="939219"/>
            <a:chOff x="5500116" y="2341794"/>
            <a:chExt cx="1277112" cy="1785885"/>
          </a:xfrm>
        </p:grpSpPr>
        <p:cxnSp>
          <p:nvCxnSpPr>
            <p:cNvPr id="31" name="Straight Connector 30">
              <a:extLst>
                <a:ext uri="{FF2B5EF4-FFF2-40B4-BE49-F238E27FC236}">
                  <a16:creationId xmlns:a16="http://schemas.microsoft.com/office/drawing/2014/main" id="{AA0CA8DE-2846-4349-B215-B74AF243A696}"/>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5076B7E9-B7E6-174F-892D-50A0F2BF13A9}"/>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F622581-2F19-5E43-8BF5-DC758817B60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B11244C0-3278-B448-8009-0973D9054E4B}"/>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35" name="Oval 34">
              <a:extLst>
                <a:ext uri="{FF2B5EF4-FFF2-40B4-BE49-F238E27FC236}">
                  <a16:creationId xmlns:a16="http://schemas.microsoft.com/office/drawing/2014/main" id="{E58B0E02-3233-6443-84D1-AB7B19A773C9}"/>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a:solidFill>
                  <a:srgbClr val="000000"/>
                </a:solidFill>
                <a:latin typeface="Century Gothic" panose="020F0302020204030204"/>
              </a:endParaRPr>
            </a:p>
          </p:txBody>
        </p:sp>
      </p:grpSp>
      <p:sp>
        <p:nvSpPr>
          <p:cNvPr id="36" name="TextBox 35">
            <a:extLst>
              <a:ext uri="{FF2B5EF4-FFF2-40B4-BE49-F238E27FC236}">
                <a16:creationId xmlns:a16="http://schemas.microsoft.com/office/drawing/2014/main" id="{02F52BF3-ECBC-FE41-8949-C171EC1AB84A}"/>
              </a:ext>
            </a:extLst>
          </p:cNvPr>
          <p:cNvSpPr txBox="1"/>
          <p:nvPr/>
        </p:nvSpPr>
        <p:spPr>
          <a:xfrm>
            <a:off x="2647756" y="3780787"/>
            <a:ext cx="960519" cy="523220"/>
          </a:xfrm>
          <a:prstGeom prst="rect">
            <a:avLst/>
          </a:prstGeom>
        </p:spPr>
        <p:txBody>
          <a:bodyPr wrap="none" rtlCol="0">
            <a:spAutoFit/>
          </a:bodyPr>
          <a:lstStyle/>
          <a:p>
            <a:pPr algn="ctr"/>
            <a:r>
              <a:rPr lang="en-US" sz="1400" dirty="0"/>
              <a:t>Puppy </a:t>
            </a:r>
          </a:p>
          <a:p>
            <a:pPr algn="ctr"/>
            <a:r>
              <a:rPr lang="en-US" sz="1400" dirty="0"/>
              <a:t>Detector</a:t>
            </a:r>
          </a:p>
        </p:txBody>
      </p:sp>
      <p:grpSp>
        <p:nvGrpSpPr>
          <p:cNvPr id="37" name="Group 36">
            <a:extLst>
              <a:ext uri="{FF2B5EF4-FFF2-40B4-BE49-F238E27FC236}">
                <a16:creationId xmlns:a16="http://schemas.microsoft.com/office/drawing/2014/main" id="{00734218-E29B-AA49-837F-1682499D379D}"/>
              </a:ext>
            </a:extLst>
          </p:cNvPr>
          <p:cNvGrpSpPr/>
          <p:nvPr/>
        </p:nvGrpSpPr>
        <p:grpSpPr>
          <a:xfrm rot="5400000">
            <a:off x="2792190" y="5864289"/>
            <a:ext cx="671649" cy="939219"/>
            <a:chOff x="5500116" y="2341794"/>
            <a:chExt cx="1277112" cy="1785885"/>
          </a:xfrm>
        </p:grpSpPr>
        <p:cxnSp>
          <p:nvCxnSpPr>
            <p:cNvPr id="38" name="Straight Connector 37">
              <a:extLst>
                <a:ext uri="{FF2B5EF4-FFF2-40B4-BE49-F238E27FC236}">
                  <a16:creationId xmlns:a16="http://schemas.microsoft.com/office/drawing/2014/main" id="{C7BFB5CE-3A0F-2E4C-88DD-4F227D4BDFEB}"/>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E051CE57-BFCD-DD46-A8CC-EEC9CDA1FEBC}"/>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CF1BED34-F823-3F45-89C1-7001CF68E6F5}"/>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4ED5039F-A89C-4949-8AA3-CDD8C960F3C8}"/>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42" name="Oval 41">
              <a:extLst>
                <a:ext uri="{FF2B5EF4-FFF2-40B4-BE49-F238E27FC236}">
                  <a16:creationId xmlns:a16="http://schemas.microsoft.com/office/drawing/2014/main" id="{C0729B98-3D11-B14A-AA07-8BA2EC4839DA}"/>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a:solidFill>
                  <a:srgbClr val="000000"/>
                </a:solidFill>
                <a:latin typeface="Century Gothic" panose="020F0302020204030204"/>
              </a:endParaRPr>
            </a:p>
          </p:txBody>
        </p:sp>
      </p:grpSp>
      <p:sp>
        <p:nvSpPr>
          <p:cNvPr id="43" name="TextBox 42">
            <a:extLst>
              <a:ext uri="{FF2B5EF4-FFF2-40B4-BE49-F238E27FC236}">
                <a16:creationId xmlns:a16="http://schemas.microsoft.com/office/drawing/2014/main" id="{2C1090DC-5517-6645-9A3D-D2BBBD7C42FC}"/>
              </a:ext>
            </a:extLst>
          </p:cNvPr>
          <p:cNvSpPr txBox="1"/>
          <p:nvPr/>
        </p:nvSpPr>
        <p:spPr>
          <a:xfrm>
            <a:off x="2647756" y="5548133"/>
            <a:ext cx="960519" cy="523220"/>
          </a:xfrm>
          <a:prstGeom prst="rect">
            <a:avLst/>
          </a:prstGeom>
        </p:spPr>
        <p:txBody>
          <a:bodyPr wrap="none" rtlCol="0">
            <a:spAutoFit/>
          </a:bodyPr>
          <a:lstStyle/>
          <a:p>
            <a:pPr algn="ctr"/>
            <a:r>
              <a:rPr lang="en-US" sz="1400" dirty="0"/>
              <a:t>Ball </a:t>
            </a:r>
            <a:br>
              <a:rPr lang="en-US" sz="1400" dirty="0"/>
            </a:br>
            <a:r>
              <a:rPr lang="en-US" sz="1400" dirty="0"/>
              <a:t>Detector</a:t>
            </a:r>
          </a:p>
        </p:txBody>
      </p:sp>
      <p:grpSp>
        <p:nvGrpSpPr>
          <p:cNvPr id="45" name="Group 44">
            <a:extLst>
              <a:ext uri="{FF2B5EF4-FFF2-40B4-BE49-F238E27FC236}">
                <a16:creationId xmlns:a16="http://schemas.microsoft.com/office/drawing/2014/main" id="{538E6363-41AE-5245-8353-499D58CB2E16}"/>
              </a:ext>
            </a:extLst>
          </p:cNvPr>
          <p:cNvGrpSpPr/>
          <p:nvPr/>
        </p:nvGrpSpPr>
        <p:grpSpPr>
          <a:xfrm rot="5400000">
            <a:off x="4996975" y="4842884"/>
            <a:ext cx="671649" cy="939219"/>
            <a:chOff x="5500116" y="2341794"/>
            <a:chExt cx="1277112" cy="1785885"/>
          </a:xfrm>
        </p:grpSpPr>
        <p:cxnSp>
          <p:nvCxnSpPr>
            <p:cNvPr id="46" name="Straight Connector 45">
              <a:extLst>
                <a:ext uri="{FF2B5EF4-FFF2-40B4-BE49-F238E27FC236}">
                  <a16:creationId xmlns:a16="http://schemas.microsoft.com/office/drawing/2014/main" id="{3CE19284-A984-B842-A9E9-C211D0171A32}"/>
                </a:ext>
              </a:extLst>
            </p:cNvPr>
            <p:cNvCxnSpPr/>
            <p:nvPr/>
          </p:nvCxnSpPr>
          <p:spPr>
            <a:xfrm flipV="1">
              <a:off x="6111012" y="2341794"/>
              <a:ext cx="4216" cy="977334"/>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69CF6B77-3B90-6B49-9794-51CDF8A831E3}"/>
                </a:ext>
              </a:extLst>
            </p:cNvPr>
            <p:cNvCxnSpPr/>
            <p:nvPr/>
          </p:nvCxnSpPr>
          <p:spPr>
            <a:xfrm flipV="1">
              <a:off x="5500116" y="3255843"/>
              <a:ext cx="636448"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C5378B22-6800-5541-8C85-964B2042D50D}"/>
                </a:ext>
              </a:extLst>
            </p:cNvPr>
            <p:cNvCxnSpPr/>
            <p:nvPr/>
          </p:nvCxnSpPr>
          <p:spPr>
            <a:xfrm flipV="1">
              <a:off x="6117336" y="3255843"/>
              <a:ext cx="0" cy="871836"/>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D876D296-AEAE-6741-B0E6-267250535C04}"/>
                </a:ext>
              </a:extLst>
            </p:cNvPr>
            <p:cNvCxnSpPr/>
            <p:nvPr/>
          </p:nvCxnSpPr>
          <p:spPr>
            <a:xfrm flipH="1" flipV="1">
              <a:off x="6136564" y="3255842"/>
              <a:ext cx="640664" cy="871837"/>
            </a:xfrm>
            <a:prstGeom prst="line">
              <a:avLst/>
            </a:prstGeom>
            <a:ln>
              <a:headEnd type="oval" w="med" len="med"/>
              <a:tailEnd type="oval" w="med" len="med"/>
            </a:ln>
          </p:spPr>
          <p:style>
            <a:lnRef idx="3">
              <a:schemeClr val="dk1"/>
            </a:lnRef>
            <a:fillRef idx="0">
              <a:schemeClr val="dk1"/>
            </a:fillRef>
            <a:effectRef idx="2">
              <a:schemeClr val="dk1"/>
            </a:effectRef>
            <a:fontRef idx="minor">
              <a:schemeClr val="tx1"/>
            </a:fontRef>
          </p:style>
        </p:cxnSp>
        <p:sp>
          <p:nvSpPr>
            <p:cNvPr id="50" name="Oval 49">
              <a:extLst>
                <a:ext uri="{FF2B5EF4-FFF2-40B4-BE49-F238E27FC236}">
                  <a16:creationId xmlns:a16="http://schemas.microsoft.com/office/drawing/2014/main" id="{F64ABB45-1958-B945-8BB9-F8BCE0117828}"/>
                </a:ext>
              </a:extLst>
            </p:cNvPr>
            <p:cNvSpPr/>
            <p:nvPr/>
          </p:nvSpPr>
          <p:spPr>
            <a:xfrm>
              <a:off x="5647944" y="2779777"/>
              <a:ext cx="938784" cy="938783"/>
            </a:xfrm>
            <a:prstGeom prst="ellipse">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a:solidFill>
                  <a:srgbClr val="000000"/>
                </a:solidFill>
                <a:latin typeface="Century Gothic" panose="020F0302020204030204"/>
              </a:endParaRPr>
            </a:p>
          </p:txBody>
        </p:sp>
      </p:grpSp>
      <p:sp>
        <p:nvSpPr>
          <p:cNvPr id="51" name="TextBox 50">
            <a:extLst>
              <a:ext uri="{FF2B5EF4-FFF2-40B4-BE49-F238E27FC236}">
                <a16:creationId xmlns:a16="http://schemas.microsoft.com/office/drawing/2014/main" id="{A9870E98-5FF5-E64F-B591-2612480C5A3C}"/>
              </a:ext>
            </a:extLst>
          </p:cNvPr>
          <p:cNvSpPr txBox="1"/>
          <p:nvPr/>
        </p:nvSpPr>
        <p:spPr>
          <a:xfrm>
            <a:off x="4832045" y="4503563"/>
            <a:ext cx="1031051" cy="523220"/>
          </a:xfrm>
          <a:prstGeom prst="rect">
            <a:avLst/>
          </a:prstGeom>
        </p:spPr>
        <p:txBody>
          <a:bodyPr wrap="none" rtlCol="0">
            <a:spAutoFit/>
          </a:bodyPr>
          <a:lstStyle/>
          <a:p>
            <a:pPr algn="ctr"/>
            <a:r>
              <a:rPr lang="en-US" sz="1400" dirty="0"/>
              <a:t>Cuteness </a:t>
            </a:r>
            <a:br>
              <a:rPr lang="en-US" sz="1400" dirty="0"/>
            </a:br>
            <a:r>
              <a:rPr lang="en-US" sz="1400" dirty="0"/>
              <a:t>Detector</a:t>
            </a:r>
          </a:p>
        </p:txBody>
      </p:sp>
      <p:sp>
        <p:nvSpPr>
          <p:cNvPr id="52" name="Right Arrow 51">
            <a:extLst>
              <a:ext uri="{FF2B5EF4-FFF2-40B4-BE49-F238E27FC236}">
                <a16:creationId xmlns:a16="http://schemas.microsoft.com/office/drawing/2014/main" id="{0DFB4C93-E464-1F49-988E-8A94F780CD19}"/>
              </a:ext>
            </a:extLst>
          </p:cNvPr>
          <p:cNvSpPr/>
          <p:nvPr/>
        </p:nvSpPr>
        <p:spPr>
          <a:xfrm rot="20102574">
            <a:off x="1881598" y="4659388"/>
            <a:ext cx="480260" cy="12456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53" name="Right Arrow 52">
            <a:extLst>
              <a:ext uri="{FF2B5EF4-FFF2-40B4-BE49-F238E27FC236}">
                <a16:creationId xmlns:a16="http://schemas.microsoft.com/office/drawing/2014/main" id="{8EC9A4BA-09BC-0E42-BB50-9C5776E0B017}"/>
              </a:ext>
            </a:extLst>
          </p:cNvPr>
          <p:cNvSpPr/>
          <p:nvPr/>
        </p:nvSpPr>
        <p:spPr>
          <a:xfrm rot="1406421">
            <a:off x="1882700" y="5824627"/>
            <a:ext cx="480260" cy="12456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54" name="Right Arrow 53">
            <a:extLst>
              <a:ext uri="{FF2B5EF4-FFF2-40B4-BE49-F238E27FC236}">
                <a16:creationId xmlns:a16="http://schemas.microsoft.com/office/drawing/2014/main" id="{5008684D-D734-2E4E-AE07-F8DB220CA83B}"/>
              </a:ext>
            </a:extLst>
          </p:cNvPr>
          <p:cNvSpPr/>
          <p:nvPr/>
        </p:nvSpPr>
        <p:spPr>
          <a:xfrm>
            <a:off x="1994532" y="5219688"/>
            <a:ext cx="2653708" cy="1533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55" name="TextBox 54">
            <a:extLst>
              <a:ext uri="{FF2B5EF4-FFF2-40B4-BE49-F238E27FC236}">
                <a16:creationId xmlns:a16="http://schemas.microsoft.com/office/drawing/2014/main" id="{86E5FBBA-0FAF-3045-B1E7-962D805C4417}"/>
              </a:ext>
            </a:extLst>
          </p:cNvPr>
          <p:cNvSpPr txBox="1"/>
          <p:nvPr/>
        </p:nvSpPr>
        <p:spPr>
          <a:xfrm>
            <a:off x="3604075" y="4354097"/>
            <a:ext cx="503664" cy="369332"/>
          </a:xfrm>
          <a:prstGeom prst="rect">
            <a:avLst/>
          </a:prstGeom>
        </p:spPr>
        <p:txBody>
          <a:bodyPr wrap="none" rtlCol="0">
            <a:spAutoFit/>
          </a:bodyPr>
          <a:lstStyle/>
          <a:p>
            <a:r>
              <a:rPr lang="en-US" b="1" dirty="0">
                <a:solidFill>
                  <a:schemeClr val="accent6">
                    <a:lumMod val="75000"/>
                  </a:schemeClr>
                </a:solidFill>
              </a:rPr>
              <a:t>No</a:t>
            </a:r>
          </a:p>
        </p:txBody>
      </p:sp>
      <p:sp>
        <p:nvSpPr>
          <p:cNvPr id="57" name="TextBox 56">
            <a:extLst>
              <a:ext uri="{FF2B5EF4-FFF2-40B4-BE49-F238E27FC236}">
                <a16:creationId xmlns:a16="http://schemas.microsoft.com/office/drawing/2014/main" id="{12A1D15D-D2E7-F949-9F7C-09B1847F6DBC}"/>
              </a:ext>
            </a:extLst>
          </p:cNvPr>
          <p:cNvSpPr txBox="1"/>
          <p:nvPr/>
        </p:nvSpPr>
        <p:spPr>
          <a:xfrm>
            <a:off x="3551599" y="6139680"/>
            <a:ext cx="575799" cy="369332"/>
          </a:xfrm>
          <a:prstGeom prst="rect">
            <a:avLst/>
          </a:prstGeom>
        </p:spPr>
        <p:txBody>
          <a:bodyPr wrap="none" rtlCol="0">
            <a:spAutoFit/>
          </a:bodyPr>
          <a:lstStyle/>
          <a:p>
            <a:r>
              <a:rPr lang="en-US" b="1" dirty="0">
                <a:solidFill>
                  <a:schemeClr val="accent6">
                    <a:lumMod val="75000"/>
                  </a:schemeClr>
                </a:solidFill>
              </a:rPr>
              <a:t>Yes</a:t>
            </a:r>
          </a:p>
        </p:txBody>
      </p:sp>
      <p:sp>
        <p:nvSpPr>
          <p:cNvPr id="58" name="Right Arrow 57">
            <a:extLst>
              <a:ext uri="{FF2B5EF4-FFF2-40B4-BE49-F238E27FC236}">
                <a16:creationId xmlns:a16="http://schemas.microsoft.com/office/drawing/2014/main" id="{9C64AA4B-FC9E-8A48-B975-137D14C93792}"/>
              </a:ext>
            </a:extLst>
          </p:cNvPr>
          <p:cNvSpPr/>
          <p:nvPr/>
        </p:nvSpPr>
        <p:spPr>
          <a:xfrm rot="1989107">
            <a:off x="4173007" y="4644393"/>
            <a:ext cx="480260" cy="12456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59" name="Right Arrow 58">
            <a:extLst>
              <a:ext uri="{FF2B5EF4-FFF2-40B4-BE49-F238E27FC236}">
                <a16:creationId xmlns:a16="http://schemas.microsoft.com/office/drawing/2014/main" id="{E1E6C3EE-268A-5A42-8D53-BC89EB36A64D}"/>
              </a:ext>
            </a:extLst>
          </p:cNvPr>
          <p:cNvSpPr/>
          <p:nvPr/>
        </p:nvSpPr>
        <p:spPr>
          <a:xfrm rot="20259353">
            <a:off x="4162332" y="5907821"/>
            <a:ext cx="480260" cy="12456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60" name="TextBox 59">
            <a:extLst>
              <a:ext uri="{FF2B5EF4-FFF2-40B4-BE49-F238E27FC236}">
                <a16:creationId xmlns:a16="http://schemas.microsoft.com/office/drawing/2014/main" id="{13C471E3-7FF4-C743-9F13-D0430610069D}"/>
              </a:ext>
            </a:extLst>
          </p:cNvPr>
          <p:cNvSpPr txBox="1"/>
          <p:nvPr/>
        </p:nvSpPr>
        <p:spPr>
          <a:xfrm>
            <a:off x="5830583" y="5116428"/>
            <a:ext cx="1234633" cy="369332"/>
          </a:xfrm>
          <a:prstGeom prst="rect">
            <a:avLst/>
          </a:prstGeom>
        </p:spPr>
        <p:txBody>
          <a:bodyPr wrap="none" rtlCol="0">
            <a:spAutoFit/>
          </a:bodyPr>
          <a:lstStyle/>
          <a:p>
            <a:r>
              <a:rPr lang="en-US" b="1" i="1" u="sng" dirty="0">
                <a:solidFill>
                  <a:srgbClr val="FF0000"/>
                </a:solidFill>
              </a:rPr>
              <a:t>Not Cute!</a:t>
            </a:r>
          </a:p>
        </p:txBody>
      </p:sp>
      <p:pic>
        <p:nvPicPr>
          <p:cNvPr id="2" name="Picture 1">
            <a:extLst>
              <a:ext uri="{FF2B5EF4-FFF2-40B4-BE49-F238E27FC236}">
                <a16:creationId xmlns:a16="http://schemas.microsoft.com/office/drawing/2014/main" id="{B32EAC10-CAC5-6343-86C9-1C2ECC4451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060" y="4694658"/>
            <a:ext cx="1654364" cy="1242611"/>
          </a:xfrm>
          <a:prstGeom prst="rect">
            <a:avLst/>
          </a:prstGeom>
        </p:spPr>
      </p:pic>
      <p:sp>
        <p:nvSpPr>
          <p:cNvPr id="56" name="Rounded Rectangular Callout 55">
            <a:extLst>
              <a:ext uri="{FF2B5EF4-FFF2-40B4-BE49-F238E27FC236}">
                <a16:creationId xmlns:a16="http://schemas.microsoft.com/office/drawing/2014/main" id="{A68986FB-24E3-794F-8C2C-0142F9DAD51D}"/>
              </a:ext>
            </a:extLst>
          </p:cNvPr>
          <p:cNvSpPr/>
          <p:nvPr/>
        </p:nvSpPr>
        <p:spPr>
          <a:xfrm>
            <a:off x="5802409" y="5617741"/>
            <a:ext cx="1434928" cy="547691"/>
          </a:xfrm>
          <a:prstGeom prst="wedgeRoundRectCallout">
            <a:avLst>
              <a:gd name="adj1" fmla="val -29445"/>
              <a:gd name="adj2" fmla="val -76824"/>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t>Degradation in accuracy</a:t>
            </a:r>
          </a:p>
        </p:txBody>
      </p:sp>
      <p:pic>
        <p:nvPicPr>
          <p:cNvPr id="61" name="Picture 60">
            <a:extLst>
              <a:ext uri="{FF2B5EF4-FFF2-40B4-BE49-F238E27FC236}">
                <a16:creationId xmlns:a16="http://schemas.microsoft.com/office/drawing/2014/main" id="{AD2D14C0-8793-BE47-8A92-0474861E56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7790" y="3787225"/>
            <a:ext cx="1088848" cy="601573"/>
          </a:xfrm>
          <a:prstGeom prst="rect">
            <a:avLst/>
          </a:prstGeom>
        </p:spPr>
      </p:pic>
      <p:sp>
        <p:nvSpPr>
          <p:cNvPr id="5" name="Chord 4">
            <a:extLst>
              <a:ext uri="{FF2B5EF4-FFF2-40B4-BE49-F238E27FC236}">
                <a16:creationId xmlns:a16="http://schemas.microsoft.com/office/drawing/2014/main" id="{F37D5979-3C29-7541-A317-317D92520701}"/>
              </a:ext>
            </a:extLst>
          </p:cNvPr>
          <p:cNvSpPr/>
          <p:nvPr/>
        </p:nvSpPr>
        <p:spPr>
          <a:xfrm>
            <a:off x="2907714" y="4334013"/>
            <a:ext cx="407829" cy="407829"/>
          </a:xfrm>
          <a:prstGeom prst="chord">
            <a:avLst>
              <a:gd name="adj1" fmla="val 4290841"/>
              <a:gd name="adj2" fmla="val 1620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a:p>
        </p:txBody>
      </p:sp>
      <p:sp>
        <p:nvSpPr>
          <p:cNvPr id="62" name="Rounded Rectangular Callout 61">
            <a:extLst>
              <a:ext uri="{FF2B5EF4-FFF2-40B4-BE49-F238E27FC236}">
                <a16:creationId xmlns:a16="http://schemas.microsoft.com/office/drawing/2014/main" id="{7FD82292-FF2D-194A-93EB-75C8B6547DFD}"/>
              </a:ext>
            </a:extLst>
          </p:cNvPr>
          <p:cNvSpPr/>
          <p:nvPr/>
        </p:nvSpPr>
        <p:spPr>
          <a:xfrm>
            <a:off x="3745190" y="3682977"/>
            <a:ext cx="1576509" cy="547691"/>
          </a:xfrm>
          <a:prstGeom prst="wedgeRoundRectCallout">
            <a:avLst>
              <a:gd name="adj1" fmla="val -36598"/>
              <a:gd name="adj2" fmla="val 79090"/>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Reasonable Improvement</a:t>
            </a:r>
          </a:p>
        </p:txBody>
      </p:sp>
      <p:sp>
        <p:nvSpPr>
          <p:cNvPr id="8" name="Rectangle 7">
            <a:extLst>
              <a:ext uri="{FF2B5EF4-FFF2-40B4-BE49-F238E27FC236}">
                <a16:creationId xmlns:a16="http://schemas.microsoft.com/office/drawing/2014/main" id="{DB95C55C-EC49-7942-AA15-5FA8B7822722}"/>
              </a:ext>
            </a:extLst>
          </p:cNvPr>
          <p:cNvSpPr/>
          <p:nvPr/>
        </p:nvSpPr>
        <p:spPr>
          <a:xfrm>
            <a:off x="270024" y="423447"/>
            <a:ext cx="11752188" cy="6434553"/>
          </a:xfrm>
          <a:prstGeom prst="rect">
            <a:avLst/>
          </a:prstGeom>
          <a:solidFill>
            <a:schemeClr val="bg1">
              <a:alpha val="84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B83E23E-A79C-8442-89ED-F98393A5C9D6}"/>
              </a:ext>
            </a:extLst>
          </p:cNvPr>
          <p:cNvGrpSpPr/>
          <p:nvPr/>
        </p:nvGrpSpPr>
        <p:grpSpPr>
          <a:xfrm>
            <a:off x="5935195" y="2528583"/>
            <a:ext cx="5853812" cy="954107"/>
            <a:chOff x="5935195" y="2528583"/>
            <a:chExt cx="5853812" cy="954107"/>
          </a:xfrm>
        </p:grpSpPr>
        <p:sp>
          <p:nvSpPr>
            <p:cNvPr id="6" name="TextBox 5">
              <a:extLst>
                <a:ext uri="{FF2B5EF4-FFF2-40B4-BE49-F238E27FC236}">
                  <a16:creationId xmlns:a16="http://schemas.microsoft.com/office/drawing/2014/main" id="{B41C63C9-9C30-7F4E-BDAC-88F238CA865D}"/>
                </a:ext>
              </a:extLst>
            </p:cNvPr>
            <p:cNvSpPr txBox="1"/>
            <p:nvPr/>
          </p:nvSpPr>
          <p:spPr>
            <a:xfrm>
              <a:off x="5938484" y="2528583"/>
              <a:ext cx="5850523" cy="954107"/>
            </a:xfrm>
            <a:prstGeom prst="rect">
              <a:avLst/>
            </a:prstGeom>
          </p:spPr>
          <p:txBody>
            <a:bodyPr wrap="square" rtlCol="0">
              <a:spAutoFit/>
            </a:bodyPr>
            <a:lstStyle/>
            <a:p>
              <a:r>
                <a:rPr lang="en-US" sz="2800" dirty="0"/>
                <a:t>Need to track composition and validate </a:t>
              </a:r>
              <a:r>
                <a:rPr lang="en-US" sz="2800" b="1" dirty="0"/>
                <a:t>end-to-end</a:t>
              </a:r>
              <a:r>
                <a:rPr lang="en-US" sz="2800" dirty="0"/>
                <a:t> </a:t>
              </a:r>
              <a:r>
                <a:rPr lang="en-US" sz="2800" b="1" dirty="0"/>
                <a:t>accuracy</a:t>
              </a:r>
              <a:r>
                <a:rPr lang="en-US" sz="2800" dirty="0"/>
                <a:t>.</a:t>
              </a:r>
            </a:p>
          </p:txBody>
        </p:sp>
        <p:cxnSp>
          <p:nvCxnSpPr>
            <p:cNvPr id="9" name="Straight Connector 8">
              <a:extLst>
                <a:ext uri="{FF2B5EF4-FFF2-40B4-BE49-F238E27FC236}">
                  <a16:creationId xmlns:a16="http://schemas.microsoft.com/office/drawing/2014/main" id="{9F8AAFF7-DF4E-2C49-AF16-03254150E0E2}"/>
                </a:ext>
              </a:extLst>
            </p:cNvPr>
            <p:cNvCxnSpPr/>
            <p:nvPr/>
          </p:nvCxnSpPr>
          <p:spPr>
            <a:xfrm>
              <a:off x="5935195" y="2626659"/>
              <a:ext cx="0" cy="762000"/>
            </a:xfrm>
            <a:prstGeom prst="line">
              <a:avLst/>
            </a:prstGeom>
          </p:spPr>
          <p:style>
            <a:lnRef idx="3">
              <a:schemeClr val="dk1"/>
            </a:lnRef>
            <a:fillRef idx="0">
              <a:schemeClr val="dk1"/>
            </a:fillRef>
            <a:effectRef idx="2">
              <a:schemeClr val="dk1"/>
            </a:effectRef>
            <a:fontRef idx="minor">
              <a:schemeClr val="tx1"/>
            </a:fontRef>
          </p:style>
        </p:cxnSp>
      </p:grpSp>
      <p:grpSp>
        <p:nvGrpSpPr>
          <p:cNvPr id="10" name="Group 9">
            <a:extLst>
              <a:ext uri="{FF2B5EF4-FFF2-40B4-BE49-F238E27FC236}">
                <a16:creationId xmlns:a16="http://schemas.microsoft.com/office/drawing/2014/main" id="{34FAEEC6-D3FF-C44A-ADF4-36485E8B20A6}"/>
              </a:ext>
            </a:extLst>
          </p:cNvPr>
          <p:cNvGrpSpPr/>
          <p:nvPr/>
        </p:nvGrpSpPr>
        <p:grpSpPr>
          <a:xfrm>
            <a:off x="5938484" y="3800267"/>
            <a:ext cx="6096000" cy="954107"/>
            <a:chOff x="5938484" y="3800267"/>
            <a:chExt cx="6096000" cy="954107"/>
          </a:xfrm>
        </p:grpSpPr>
        <p:sp>
          <p:nvSpPr>
            <p:cNvPr id="7" name="Rectangle 6">
              <a:extLst>
                <a:ext uri="{FF2B5EF4-FFF2-40B4-BE49-F238E27FC236}">
                  <a16:creationId xmlns:a16="http://schemas.microsoft.com/office/drawing/2014/main" id="{2A4F0139-22F6-FC4A-8D04-5DDD7F84936D}"/>
                </a:ext>
              </a:extLst>
            </p:cNvPr>
            <p:cNvSpPr/>
            <p:nvPr/>
          </p:nvSpPr>
          <p:spPr>
            <a:xfrm>
              <a:off x="5938484" y="3800267"/>
              <a:ext cx="6096000" cy="954107"/>
            </a:xfrm>
            <a:prstGeom prst="rect">
              <a:avLst/>
            </a:prstGeom>
          </p:spPr>
          <p:txBody>
            <a:bodyPr wrap="square">
              <a:spAutoFit/>
            </a:bodyPr>
            <a:lstStyle/>
            <a:p>
              <a:pPr lvl="0"/>
              <a:r>
                <a:rPr lang="en-US" sz="2800" dirty="0">
                  <a:solidFill>
                    <a:srgbClr val="000000"/>
                  </a:solidFill>
                </a:rPr>
                <a:t>Need </a:t>
              </a:r>
              <a:r>
                <a:rPr lang="en-US" sz="2800" b="1" dirty="0">
                  <a:solidFill>
                    <a:srgbClr val="000000"/>
                  </a:solidFill>
                </a:rPr>
                <a:t>unit</a:t>
              </a:r>
              <a:r>
                <a:rPr lang="en-US" sz="2800" dirty="0">
                  <a:solidFill>
                    <a:srgbClr val="000000"/>
                  </a:solidFill>
                </a:rPr>
                <a:t> and </a:t>
              </a:r>
              <a:r>
                <a:rPr lang="en-US" sz="2800" b="1" dirty="0">
                  <a:solidFill>
                    <a:srgbClr val="000000"/>
                  </a:solidFill>
                </a:rPr>
                <a:t>integration</a:t>
              </a:r>
              <a:r>
                <a:rPr lang="en-US" sz="2800" dirty="0">
                  <a:solidFill>
                    <a:srgbClr val="000000"/>
                  </a:solidFill>
                </a:rPr>
                <a:t> testing for models.</a:t>
              </a:r>
            </a:p>
          </p:txBody>
        </p:sp>
        <p:cxnSp>
          <p:nvCxnSpPr>
            <p:cNvPr id="63" name="Straight Connector 62">
              <a:extLst>
                <a:ext uri="{FF2B5EF4-FFF2-40B4-BE49-F238E27FC236}">
                  <a16:creationId xmlns:a16="http://schemas.microsoft.com/office/drawing/2014/main" id="{C8A3D697-20C4-214E-BB44-71160D1E15B1}"/>
                </a:ext>
              </a:extLst>
            </p:cNvPr>
            <p:cNvCxnSpPr/>
            <p:nvPr/>
          </p:nvCxnSpPr>
          <p:spPr>
            <a:xfrm>
              <a:off x="5944720" y="3880123"/>
              <a:ext cx="0" cy="762000"/>
            </a:xfrm>
            <a:prstGeom prst="line">
              <a:avLst/>
            </a:prstGeom>
          </p:spPr>
          <p:style>
            <a:lnRef idx="3">
              <a:schemeClr val="dk1"/>
            </a:lnRef>
            <a:fillRef idx="0">
              <a:schemeClr val="dk1"/>
            </a:fillRef>
            <a:effectRef idx="2">
              <a:schemeClr val="dk1"/>
            </a:effectRef>
            <a:fontRef idx="minor">
              <a:schemeClr val="tx1"/>
            </a:fontRef>
          </p:style>
        </p:cxnSp>
      </p:grpSp>
      <p:sp>
        <p:nvSpPr>
          <p:cNvPr id="4" name="Slide Number Placeholder 3">
            <a:extLst>
              <a:ext uri="{FF2B5EF4-FFF2-40B4-BE49-F238E27FC236}">
                <a16:creationId xmlns:a16="http://schemas.microsoft.com/office/drawing/2014/main" id="{1B5AC838-CD7C-9346-828C-29D113E855F6}"/>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61</a:t>
            </a:fld>
            <a:endParaRPr lang="en-US">
              <a:solidFill>
                <a:srgbClr val="000000">
                  <a:tint val="75000"/>
                </a:srgbClr>
              </a:solidFill>
              <a:uFillTx/>
            </a:endParaRPr>
          </a:p>
        </p:txBody>
      </p:sp>
    </p:spTree>
    <p:extLst>
      <p:ext uri="{BB962C8B-B14F-4D97-AF65-F5344CB8AC3E}">
        <p14:creationId xmlns:p14="http://schemas.microsoft.com/office/powerpoint/2010/main" val="122323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07853"/>
            <a:ext cx="6845685" cy="4148021"/>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5685" y="707853"/>
            <a:ext cx="5102860" cy="4544582"/>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40979" y="509573"/>
            <a:ext cx="9770851" cy="4544582"/>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4990" y="722786"/>
            <a:ext cx="437827" cy="4133088"/>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24885" y="905502"/>
            <a:ext cx="437652" cy="4131438"/>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3237" y="5721461"/>
            <a:ext cx="2138049" cy="1136539"/>
          </a:xfrm>
          <a:prstGeom prst="rect">
            <a:avLst/>
          </a:prstGeom>
        </p:spPr>
      </p:pic>
      <p:sp>
        <p:nvSpPr>
          <p:cNvPr id="13" name="TextBox 12">
            <a:extLst>
              <a:ext uri="{FF2B5EF4-FFF2-40B4-BE49-F238E27FC236}">
                <a16:creationId xmlns:a16="http://schemas.microsoft.com/office/drawing/2014/main" id="{79FD2496-4019-6042-8526-A3631FAE0F48}"/>
              </a:ext>
            </a:extLst>
          </p:cNvPr>
          <p:cNvSpPr txBox="1"/>
          <p:nvPr/>
        </p:nvSpPr>
        <p:spPr>
          <a:xfrm>
            <a:off x="-2082170" y="-2229518"/>
            <a:ext cx="6224781" cy="830997"/>
          </a:xfrm>
          <a:prstGeom prst="rect">
            <a:avLst/>
          </a:prstGeom>
          <a:noFill/>
        </p:spPr>
        <p:txBody>
          <a:bodyPr wrap="none" rtlCol="0">
            <a:spAutoFit/>
          </a:bodyPr>
          <a:lstStyle/>
          <a:p>
            <a:r>
              <a:rPr lang="en-US" sz="4800" b="1" dirty="0">
                <a:latin typeface="Century Gothic" panose="020B0502020202020204" pitchFamily="34" charset="0"/>
              </a:rPr>
              <a:t>What is the output of</a:t>
            </a:r>
          </a:p>
        </p:txBody>
      </p:sp>
      <p:sp>
        <p:nvSpPr>
          <p:cNvPr id="2" name="Slide Number Placeholder 1">
            <a:extLst>
              <a:ext uri="{FF2B5EF4-FFF2-40B4-BE49-F238E27FC236}">
                <a16:creationId xmlns:a16="http://schemas.microsoft.com/office/drawing/2014/main" id="{2A9AC6E7-35D7-2845-B301-12455E242B22}"/>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62</a:t>
            </a:fld>
            <a:endParaRPr lang="en-US">
              <a:solidFill>
                <a:srgbClr val="000000">
                  <a:tint val="75000"/>
                </a:srgbClr>
              </a:solidFill>
              <a:uFillTx/>
            </a:endParaRPr>
          </a:p>
        </p:txBody>
      </p:sp>
    </p:spTree>
    <p:extLst>
      <p:ext uri="{BB962C8B-B14F-4D97-AF65-F5344CB8AC3E}">
        <p14:creationId xmlns:p14="http://schemas.microsoft.com/office/powerpoint/2010/main" val="316047014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342" y="975070"/>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72" y="1622770"/>
            <a:ext cx="4293230" cy="3823529"/>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434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8489" y="1970364"/>
            <a:ext cx="368213" cy="3475935"/>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2" name="Slide Number Placeholder 1">
            <a:extLst>
              <a:ext uri="{FF2B5EF4-FFF2-40B4-BE49-F238E27FC236}">
                <a16:creationId xmlns:a16="http://schemas.microsoft.com/office/drawing/2014/main" id="{37230910-7CAB-B042-804A-BE3CE5368389}"/>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63</a:t>
            </a:fld>
            <a:endParaRPr lang="en-US">
              <a:solidFill>
                <a:srgbClr val="000000">
                  <a:tint val="75000"/>
                </a:srgbClr>
              </a:solidFill>
              <a:uFillTx/>
            </a:endParaRPr>
          </a:p>
        </p:txBody>
      </p:sp>
    </p:spTree>
    <p:extLst>
      <p:ext uri="{BB962C8B-B14F-4D97-AF65-F5344CB8AC3E}">
        <p14:creationId xmlns:p14="http://schemas.microsoft.com/office/powerpoint/2010/main" val="337439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2531"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2715" y="1467990"/>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501" y="1622770"/>
            <a:ext cx="4293230" cy="3823529"/>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1937" y="215604"/>
            <a:ext cx="10207297" cy="4747580"/>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378" y="1970364"/>
            <a:ext cx="368213" cy="3475935"/>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9986" y="7660918"/>
            <a:ext cx="2138049" cy="1136539"/>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9071" y="7047135"/>
            <a:ext cx="2057139" cy="1136539"/>
          </a:xfrm>
          <a:prstGeom prst="rect">
            <a:avLst/>
          </a:prstGeom>
        </p:spPr>
      </p:pic>
      <p:sp>
        <p:nvSpPr>
          <p:cNvPr id="12" name="TextBox 11">
            <a:extLst>
              <a:ext uri="{FF2B5EF4-FFF2-40B4-BE49-F238E27FC236}">
                <a16:creationId xmlns:a16="http://schemas.microsoft.com/office/drawing/2014/main" id="{09EEF66C-2686-B648-89D8-83E02D7D4780}"/>
              </a:ext>
            </a:extLst>
          </p:cNvPr>
          <p:cNvSpPr txBox="1"/>
          <p:nvPr/>
        </p:nvSpPr>
        <p:spPr>
          <a:xfrm>
            <a:off x="2956544" y="4310414"/>
            <a:ext cx="8959504" cy="2339102"/>
          </a:xfrm>
          <a:prstGeom prst="rect">
            <a:avLst/>
          </a:prstGeom>
          <a:noFill/>
        </p:spPr>
        <p:txBody>
          <a:bodyPr wrap="none" rtlCol="0">
            <a:spAutoFit/>
          </a:bodyPr>
          <a:lstStyle/>
          <a:p>
            <a:pPr>
              <a:spcBef>
                <a:spcPts val="1200"/>
              </a:spcBef>
            </a:pPr>
            <a:r>
              <a:rPr lang="en-US" sz="3600" b="1" dirty="0">
                <a:latin typeface="Century Gothic" panose="020B0502020202020204" pitchFamily="34" charset="0"/>
                <a:ea typeface="Helvetica Neue" charset="0"/>
                <a:cs typeface="Helvetica Neue" charset="0"/>
              </a:rPr>
              <a:t>Goal: </a:t>
            </a:r>
            <a:r>
              <a:rPr lang="en-US" sz="3600" dirty="0">
                <a:latin typeface="Century Gothic" panose="020B0502020202020204" pitchFamily="34" charset="0"/>
                <a:ea typeface="Helvetica Neue" charset="0"/>
                <a:cs typeface="Helvetica Neue" charset="0"/>
              </a:rPr>
              <a:t>make predictions in </a:t>
            </a:r>
            <a:br>
              <a:rPr lang="en-US" sz="3600" dirty="0">
                <a:latin typeface="Century Gothic" panose="020B0502020202020204" pitchFamily="34" charset="0"/>
                <a:ea typeface="Helvetica Neue" charset="0"/>
                <a:cs typeface="Helvetica Neue" charset="0"/>
              </a:rPr>
            </a:br>
            <a:r>
              <a:rPr lang="en-US" sz="3600" b="1" dirty="0">
                <a:latin typeface="Century Gothic" panose="020B0502020202020204" pitchFamily="34" charset="0"/>
                <a:ea typeface="Helvetica Neue" charset="0"/>
                <a:cs typeface="Helvetica Neue" charset="0"/>
              </a:rPr>
              <a:t>~</a:t>
            </a:r>
            <a:r>
              <a:rPr lang="en-US" sz="3600" dirty="0">
                <a:latin typeface="Century Gothic" panose="020B0502020202020204" pitchFamily="34" charset="0"/>
                <a:ea typeface="Helvetica Neue" charset="0"/>
                <a:cs typeface="Helvetica Neue" charset="0"/>
              </a:rPr>
              <a:t>10ms under heavy load</a:t>
            </a:r>
          </a:p>
          <a:p>
            <a:pPr>
              <a:spcBef>
                <a:spcPts val="1200"/>
              </a:spcBef>
            </a:pPr>
            <a:r>
              <a:rPr lang="en-US" sz="3200" i="1" dirty="0">
                <a:latin typeface="Century Gothic" panose="020B0502020202020204" pitchFamily="34" charset="0"/>
                <a:ea typeface="Helvetica Neue" charset="0"/>
                <a:cs typeface="Helvetica Neue" charset="0"/>
                <a:sym typeface="Wingdings"/>
              </a:rPr>
              <a:t>	Complicated</a:t>
            </a:r>
            <a:r>
              <a:rPr lang="en-US" sz="3200" dirty="0">
                <a:latin typeface="Century Gothic" panose="020B0502020202020204" pitchFamily="34" charset="0"/>
                <a:ea typeface="Helvetica Neue" charset="0"/>
                <a:cs typeface="Helvetica Neue" charset="0"/>
                <a:sym typeface="Wingdings"/>
              </a:rPr>
              <a:t> by </a:t>
            </a:r>
            <a:r>
              <a:rPr lang="en-US" sz="3200" b="1" dirty="0">
                <a:latin typeface="Century Gothic" panose="020B0502020202020204" pitchFamily="34" charset="0"/>
                <a:ea typeface="Helvetica Neue" charset="0"/>
                <a:cs typeface="Helvetica Neue" charset="0"/>
                <a:sym typeface="Wingdings"/>
              </a:rPr>
              <a:t>Deep Neural Networks</a:t>
            </a:r>
            <a:br>
              <a:rPr lang="en-US" sz="3200" b="1" dirty="0">
                <a:latin typeface="Century Gothic" panose="020B0502020202020204" pitchFamily="34" charset="0"/>
                <a:ea typeface="Helvetica Neue" charset="0"/>
                <a:cs typeface="Helvetica Neue" charset="0"/>
                <a:sym typeface="Wingdings"/>
              </a:rPr>
            </a:br>
            <a:r>
              <a:rPr lang="en-US" sz="3200" b="1" dirty="0">
                <a:latin typeface="Century Gothic" panose="020B0502020202020204" pitchFamily="34" charset="0"/>
                <a:ea typeface="Helvetica Neue" charset="0"/>
                <a:cs typeface="Helvetica Neue" charset="0"/>
                <a:sym typeface="Wingdings"/>
              </a:rPr>
              <a:t>	 </a:t>
            </a:r>
            <a:r>
              <a:rPr lang="en-US" sz="3200" dirty="0">
                <a:latin typeface="Century Gothic" panose="020B0502020202020204" pitchFamily="34" charset="0"/>
                <a:ea typeface="Helvetica Neue" charset="0"/>
                <a:cs typeface="Helvetica Neue" charset="0"/>
                <a:sym typeface="Wingdings"/>
              </a:rPr>
              <a:t>New </a:t>
            </a:r>
            <a:r>
              <a:rPr lang="en-US" sz="3200" b="1" dirty="0">
                <a:solidFill>
                  <a:schemeClr val="accent2"/>
                </a:solidFill>
                <a:latin typeface="Century Gothic" panose="020B0502020202020204" pitchFamily="34" charset="0"/>
                <a:ea typeface="Helvetica Neue" charset="0"/>
                <a:cs typeface="Helvetica Neue" charset="0"/>
                <a:sym typeface="Wingdings"/>
              </a:rPr>
              <a:t>ML Algorithms </a:t>
            </a:r>
            <a:r>
              <a:rPr lang="en-US" sz="3200" dirty="0">
                <a:latin typeface="Century Gothic" panose="020B0502020202020204" pitchFamily="34" charset="0"/>
                <a:ea typeface="Helvetica Neue" charset="0"/>
                <a:cs typeface="Helvetica Neue" charset="0"/>
                <a:sym typeface="Wingdings"/>
              </a:rPr>
              <a:t>and </a:t>
            </a:r>
            <a:r>
              <a:rPr lang="en-US" sz="3200" b="1" dirty="0">
                <a:solidFill>
                  <a:schemeClr val="accent5"/>
                </a:solidFill>
                <a:latin typeface="Century Gothic" panose="020B0502020202020204" pitchFamily="34" charset="0"/>
                <a:ea typeface="Helvetica Neue" charset="0"/>
                <a:cs typeface="Helvetica Neue" charset="0"/>
                <a:sym typeface="Wingdings"/>
              </a:rPr>
              <a:t>Systems</a:t>
            </a:r>
          </a:p>
        </p:txBody>
      </p:sp>
      <p:sp>
        <p:nvSpPr>
          <p:cNvPr id="5" name="Rounded Rectangle 4">
            <a:extLst>
              <a:ext uri="{FF2B5EF4-FFF2-40B4-BE49-F238E27FC236}">
                <a16:creationId xmlns:a16="http://schemas.microsoft.com/office/drawing/2014/main" id="{B74B54CB-1E0B-6647-8DFE-FACC2A2D6B25}"/>
              </a:ext>
            </a:extLst>
          </p:cNvPr>
          <p:cNvSpPr/>
          <p:nvPr/>
        </p:nvSpPr>
        <p:spPr>
          <a:xfrm>
            <a:off x="8830849" y="864296"/>
            <a:ext cx="2655518" cy="19039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Focus of AI Hardware</a:t>
            </a:r>
          </a:p>
        </p:txBody>
      </p:sp>
      <p:sp>
        <p:nvSpPr>
          <p:cNvPr id="6" name="Slide Number Placeholder 5">
            <a:extLst>
              <a:ext uri="{FF2B5EF4-FFF2-40B4-BE49-F238E27FC236}">
                <a16:creationId xmlns:a16="http://schemas.microsoft.com/office/drawing/2014/main" id="{5E2A073E-3098-0743-AC08-8A1C3260E9A9}"/>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64</a:t>
            </a:fld>
            <a:endParaRPr lang="en-US">
              <a:solidFill>
                <a:srgbClr val="000000">
                  <a:tint val="75000"/>
                </a:srgbClr>
              </a:solidFill>
              <a:uFillTx/>
            </a:endParaRPr>
          </a:p>
        </p:txBody>
      </p:sp>
    </p:spTree>
    <p:extLst>
      <p:ext uri="{BB962C8B-B14F-4D97-AF65-F5344CB8AC3E}">
        <p14:creationId xmlns:p14="http://schemas.microsoft.com/office/powerpoint/2010/main" val="3281052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2531"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2715" y="1467990"/>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501" y="1622770"/>
            <a:ext cx="4293230" cy="3823529"/>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1937" y="215604"/>
            <a:ext cx="8221913" cy="3824146"/>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378" y="1970364"/>
            <a:ext cx="368213" cy="3475935"/>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9986" y="7660918"/>
            <a:ext cx="2138049" cy="1136539"/>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9071" y="7047135"/>
            <a:ext cx="2057139" cy="1136539"/>
          </a:xfrm>
          <a:prstGeom prst="rect">
            <a:avLst/>
          </a:prstGeom>
        </p:spPr>
      </p:pic>
      <p:sp>
        <p:nvSpPr>
          <p:cNvPr id="14" name="TextBox 13">
            <a:extLst>
              <a:ext uri="{FF2B5EF4-FFF2-40B4-BE49-F238E27FC236}">
                <a16:creationId xmlns:a16="http://schemas.microsoft.com/office/drawing/2014/main" id="{E6357F43-DAEA-0046-80DC-A88B83BB951D}"/>
              </a:ext>
            </a:extLst>
          </p:cNvPr>
          <p:cNvSpPr txBox="1"/>
          <p:nvPr/>
        </p:nvSpPr>
        <p:spPr>
          <a:xfrm>
            <a:off x="4749388" y="251459"/>
            <a:ext cx="6628738" cy="769441"/>
          </a:xfrm>
          <a:prstGeom prst="rect">
            <a:avLst/>
          </a:prstGeom>
          <a:noFill/>
        </p:spPr>
        <p:txBody>
          <a:bodyPr wrap="none" rtlCol="0">
            <a:spAutoFit/>
          </a:bodyPr>
          <a:lstStyle/>
          <a:p>
            <a:r>
              <a:rPr lang="en-US" sz="4400" b="1" i="1" dirty="0">
                <a:latin typeface="Century Gothic" panose="020B0502020202020204" pitchFamily="34" charset="0"/>
              </a:rPr>
              <a:t>is multiple Applications.</a:t>
            </a:r>
          </a:p>
        </p:txBody>
      </p:sp>
      <p:sp>
        <p:nvSpPr>
          <p:cNvPr id="4" name="TextBox 3">
            <a:extLst>
              <a:ext uri="{FF2B5EF4-FFF2-40B4-BE49-F238E27FC236}">
                <a16:creationId xmlns:a16="http://schemas.microsoft.com/office/drawing/2014/main" id="{30F901C3-F6E7-934B-B028-BEA9B59CFB0F}"/>
              </a:ext>
            </a:extLst>
          </p:cNvPr>
          <p:cNvSpPr txBox="1"/>
          <p:nvPr/>
        </p:nvSpPr>
        <p:spPr>
          <a:xfrm>
            <a:off x="1354032" y="4204627"/>
            <a:ext cx="1928733" cy="523220"/>
          </a:xfrm>
          <a:prstGeom prst="rect">
            <a:avLst/>
          </a:prstGeom>
        </p:spPr>
        <p:txBody>
          <a:bodyPr wrap="none" rtlCol="0">
            <a:spAutoFit/>
          </a:bodyPr>
          <a:lstStyle/>
          <a:p>
            <a:r>
              <a:rPr lang="en-US" sz="2800" b="1" dirty="0"/>
              <a:t>The Cloud</a:t>
            </a:r>
          </a:p>
        </p:txBody>
      </p:sp>
      <p:pic>
        <p:nvPicPr>
          <p:cNvPr id="6" name="Picture 5">
            <a:extLst>
              <a:ext uri="{FF2B5EF4-FFF2-40B4-BE49-F238E27FC236}">
                <a16:creationId xmlns:a16="http://schemas.microsoft.com/office/drawing/2014/main" id="{3EB04AF4-E708-1746-B66F-F19D529D18A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125" y1="60111" x2="10250" y2="71111"/>
                        <a14:backgroundMark x1="25500" y1="80111" x2="29812" y2="80556"/>
                        <a14:backgroundMark x1="43750" y1="81444" x2="47563" y2="82000"/>
                      </a14:backgroundRemoval>
                    </a14:imgEffect>
                  </a14:imgLayer>
                </a14:imgProps>
              </a:ext>
            </a:extLst>
          </a:blip>
          <a:stretch>
            <a:fillRect/>
          </a:stretch>
        </p:blipFill>
        <p:spPr>
          <a:xfrm>
            <a:off x="4775593" y="4892724"/>
            <a:ext cx="2791125" cy="1570008"/>
          </a:xfrm>
          <a:prstGeom prst="rect">
            <a:avLst/>
          </a:prstGeom>
        </p:spPr>
      </p:pic>
      <p:sp>
        <p:nvSpPr>
          <p:cNvPr id="19" name="TextBox 18">
            <a:extLst>
              <a:ext uri="{FF2B5EF4-FFF2-40B4-BE49-F238E27FC236}">
                <a16:creationId xmlns:a16="http://schemas.microsoft.com/office/drawing/2014/main" id="{B01AC8B4-3FF8-A546-97E2-945EF72C5EC6}"/>
              </a:ext>
            </a:extLst>
          </p:cNvPr>
          <p:cNvSpPr txBox="1"/>
          <p:nvPr/>
        </p:nvSpPr>
        <p:spPr>
          <a:xfrm>
            <a:off x="4882612" y="4204627"/>
            <a:ext cx="2116285" cy="523220"/>
          </a:xfrm>
          <a:prstGeom prst="rect">
            <a:avLst/>
          </a:prstGeom>
        </p:spPr>
        <p:txBody>
          <a:bodyPr wrap="none" rtlCol="0">
            <a:spAutoFit/>
          </a:bodyPr>
          <a:lstStyle/>
          <a:p>
            <a:r>
              <a:rPr lang="en-US" sz="2800" b="1" dirty="0"/>
              <a:t>The “Edge”</a:t>
            </a:r>
          </a:p>
        </p:txBody>
      </p:sp>
      <p:sp>
        <p:nvSpPr>
          <p:cNvPr id="20" name="TextBox 19">
            <a:extLst>
              <a:ext uri="{FF2B5EF4-FFF2-40B4-BE49-F238E27FC236}">
                <a16:creationId xmlns:a16="http://schemas.microsoft.com/office/drawing/2014/main" id="{8049274C-F662-8249-8B85-403C91818E81}"/>
              </a:ext>
            </a:extLst>
          </p:cNvPr>
          <p:cNvSpPr txBox="1"/>
          <p:nvPr/>
        </p:nvSpPr>
        <p:spPr>
          <a:xfrm>
            <a:off x="8448432" y="4204627"/>
            <a:ext cx="2863284" cy="523220"/>
          </a:xfrm>
          <a:prstGeom prst="rect">
            <a:avLst/>
          </a:prstGeom>
        </p:spPr>
        <p:txBody>
          <a:bodyPr wrap="none" rtlCol="0">
            <a:spAutoFit/>
          </a:bodyPr>
          <a:lstStyle/>
          <a:p>
            <a:r>
              <a:rPr lang="en-US" sz="2800" b="1" dirty="0"/>
              <a:t>Mobile Devices</a:t>
            </a:r>
          </a:p>
        </p:txBody>
      </p:sp>
      <p:pic>
        <p:nvPicPr>
          <p:cNvPr id="7" name="Picture 6">
            <a:extLst>
              <a:ext uri="{FF2B5EF4-FFF2-40B4-BE49-F238E27FC236}">
                <a16:creationId xmlns:a16="http://schemas.microsoft.com/office/drawing/2014/main" id="{48E7087C-EA08-5945-84E1-7A62A6BC23E6}"/>
              </a:ext>
            </a:extLst>
          </p:cNvPr>
          <p:cNvPicPr>
            <a:picLocks noChangeAspect="1"/>
          </p:cNvPicPr>
          <p:nvPr/>
        </p:nvPicPr>
        <p:blipFill rotWithShape="1">
          <a:blip r:embed="rId11"/>
          <a:srcRect l="30566" r="30163"/>
          <a:stretch/>
        </p:blipFill>
        <p:spPr>
          <a:xfrm>
            <a:off x="8857479" y="4821626"/>
            <a:ext cx="1063135" cy="1712204"/>
          </a:xfrm>
          <a:prstGeom prst="rect">
            <a:avLst/>
          </a:prstGeom>
        </p:spPr>
      </p:pic>
      <p:pic>
        <p:nvPicPr>
          <p:cNvPr id="9" name="Picture 8">
            <a:extLst>
              <a:ext uri="{FF2B5EF4-FFF2-40B4-BE49-F238E27FC236}">
                <a16:creationId xmlns:a16="http://schemas.microsoft.com/office/drawing/2014/main" id="{DFE7BC13-041D-944A-852C-7AA16B4F0387}"/>
              </a:ext>
            </a:extLst>
          </p:cNvPr>
          <p:cNvPicPr>
            <a:picLocks noChangeAspect="1"/>
          </p:cNvPicPr>
          <p:nvPr/>
        </p:nvPicPr>
        <p:blipFill>
          <a:blip r:embed="rId12"/>
          <a:stretch>
            <a:fillRect/>
          </a:stretch>
        </p:blipFill>
        <p:spPr>
          <a:xfrm>
            <a:off x="9920614" y="5260079"/>
            <a:ext cx="879878" cy="835298"/>
          </a:xfrm>
          <a:prstGeom prst="rect">
            <a:avLst/>
          </a:prstGeom>
        </p:spPr>
      </p:pic>
      <p:pic>
        <p:nvPicPr>
          <p:cNvPr id="17" name="Picture 16">
            <a:extLst>
              <a:ext uri="{FF2B5EF4-FFF2-40B4-BE49-F238E27FC236}">
                <a16:creationId xmlns:a16="http://schemas.microsoft.com/office/drawing/2014/main" id="{15670B91-57B6-5F4C-AFF0-80A6AE73A4F3}"/>
              </a:ext>
            </a:extLst>
          </p:cNvPr>
          <p:cNvPicPr>
            <a:picLocks noChangeAspect="1"/>
          </p:cNvPicPr>
          <p:nvPr/>
        </p:nvPicPr>
        <p:blipFill>
          <a:blip r:embed="rId13"/>
          <a:stretch>
            <a:fillRect/>
          </a:stretch>
        </p:blipFill>
        <p:spPr>
          <a:xfrm>
            <a:off x="1342785" y="4821625"/>
            <a:ext cx="2134549" cy="1712205"/>
          </a:xfrm>
          <a:prstGeom prst="rect">
            <a:avLst/>
          </a:prstGeom>
        </p:spPr>
      </p:pic>
      <p:sp>
        <p:nvSpPr>
          <p:cNvPr id="18" name="Slide Number Placeholder 17">
            <a:extLst>
              <a:ext uri="{FF2B5EF4-FFF2-40B4-BE49-F238E27FC236}">
                <a16:creationId xmlns:a16="http://schemas.microsoft.com/office/drawing/2014/main" id="{E553F606-49AD-9045-8C92-F91D7ADBD3DE}"/>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65</a:t>
            </a:fld>
            <a:endParaRPr lang="en-US">
              <a:solidFill>
                <a:srgbClr val="000000">
                  <a:tint val="75000"/>
                </a:srgbClr>
              </a:solidFill>
              <a:uFillTx/>
            </a:endParaRPr>
          </a:p>
        </p:txBody>
      </p:sp>
    </p:spTree>
    <p:extLst>
      <p:ext uri="{BB962C8B-B14F-4D97-AF65-F5344CB8AC3E}">
        <p14:creationId xmlns:p14="http://schemas.microsoft.com/office/powerpoint/2010/main" val="618894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2531" y="-2154754"/>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2715" y="-2907736"/>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501" y="-2752956"/>
            <a:ext cx="4293230" cy="3823529"/>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1937" y="-4160122"/>
            <a:ext cx="8221913" cy="3824146"/>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378" y="-2405362"/>
            <a:ext cx="368213" cy="3475935"/>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9986" y="3285192"/>
            <a:ext cx="2138049" cy="1136539"/>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9071" y="2671409"/>
            <a:ext cx="2057139" cy="1136539"/>
          </a:xfrm>
          <a:prstGeom prst="rect">
            <a:avLst/>
          </a:prstGeom>
        </p:spPr>
      </p:pic>
      <p:sp>
        <p:nvSpPr>
          <p:cNvPr id="14" name="TextBox 13">
            <a:extLst>
              <a:ext uri="{FF2B5EF4-FFF2-40B4-BE49-F238E27FC236}">
                <a16:creationId xmlns:a16="http://schemas.microsoft.com/office/drawing/2014/main" id="{E6357F43-DAEA-0046-80DC-A88B83BB951D}"/>
              </a:ext>
            </a:extLst>
          </p:cNvPr>
          <p:cNvSpPr txBox="1"/>
          <p:nvPr/>
        </p:nvSpPr>
        <p:spPr>
          <a:xfrm>
            <a:off x="4749388" y="-4124267"/>
            <a:ext cx="6628738" cy="769441"/>
          </a:xfrm>
          <a:prstGeom prst="rect">
            <a:avLst/>
          </a:prstGeom>
          <a:noFill/>
        </p:spPr>
        <p:txBody>
          <a:bodyPr wrap="none" rtlCol="0">
            <a:spAutoFit/>
          </a:bodyPr>
          <a:lstStyle/>
          <a:p>
            <a:r>
              <a:rPr lang="en-US" sz="4400" b="1" i="1" dirty="0">
                <a:latin typeface="Century Gothic" panose="020B0502020202020204" pitchFamily="34" charset="0"/>
              </a:rPr>
              <a:t>is multiple Applications.</a:t>
            </a:r>
          </a:p>
        </p:txBody>
      </p:sp>
      <p:sp>
        <p:nvSpPr>
          <p:cNvPr id="4" name="TextBox 3">
            <a:extLst>
              <a:ext uri="{FF2B5EF4-FFF2-40B4-BE49-F238E27FC236}">
                <a16:creationId xmlns:a16="http://schemas.microsoft.com/office/drawing/2014/main" id="{30F901C3-F6E7-934B-B028-BEA9B59CFB0F}"/>
              </a:ext>
            </a:extLst>
          </p:cNvPr>
          <p:cNvSpPr txBox="1"/>
          <p:nvPr/>
        </p:nvSpPr>
        <p:spPr>
          <a:xfrm>
            <a:off x="1354032" y="652656"/>
            <a:ext cx="1928733" cy="523220"/>
          </a:xfrm>
          <a:prstGeom prst="rect">
            <a:avLst/>
          </a:prstGeom>
        </p:spPr>
        <p:txBody>
          <a:bodyPr wrap="none" rtlCol="0">
            <a:spAutoFit/>
          </a:bodyPr>
          <a:lstStyle/>
          <a:p>
            <a:r>
              <a:rPr lang="en-US" sz="2800" b="1" dirty="0"/>
              <a:t>The Cloud</a:t>
            </a:r>
          </a:p>
        </p:txBody>
      </p:sp>
      <p:pic>
        <p:nvPicPr>
          <p:cNvPr id="6" name="Picture 5">
            <a:extLst>
              <a:ext uri="{FF2B5EF4-FFF2-40B4-BE49-F238E27FC236}">
                <a16:creationId xmlns:a16="http://schemas.microsoft.com/office/drawing/2014/main" id="{3EB04AF4-E708-1746-B66F-F19D529D18A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125" y1="60111" x2="10250" y2="71111"/>
                        <a14:backgroundMark x1="25500" y1="80111" x2="29812" y2="80556"/>
                        <a14:backgroundMark x1="43750" y1="81444" x2="47563" y2="82000"/>
                      </a14:backgroundRemoval>
                    </a14:imgEffect>
                  </a14:imgLayer>
                </a14:imgProps>
              </a:ext>
            </a:extLst>
          </a:blip>
          <a:stretch>
            <a:fillRect/>
          </a:stretch>
        </p:blipFill>
        <p:spPr>
          <a:xfrm>
            <a:off x="4775593" y="1340753"/>
            <a:ext cx="2791125" cy="1570008"/>
          </a:xfrm>
          <a:prstGeom prst="rect">
            <a:avLst/>
          </a:prstGeom>
        </p:spPr>
      </p:pic>
      <p:sp>
        <p:nvSpPr>
          <p:cNvPr id="19" name="TextBox 18">
            <a:extLst>
              <a:ext uri="{FF2B5EF4-FFF2-40B4-BE49-F238E27FC236}">
                <a16:creationId xmlns:a16="http://schemas.microsoft.com/office/drawing/2014/main" id="{B01AC8B4-3FF8-A546-97E2-945EF72C5EC6}"/>
              </a:ext>
            </a:extLst>
          </p:cNvPr>
          <p:cNvSpPr txBox="1"/>
          <p:nvPr/>
        </p:nvSpPr>
        <p:spPr>
          <a:xfrm>
            <a:off x="4882612" y="652656"/>
            <a:ext cx="2116285" cy="523220"/>
          </a:xfrm>
          <a:prstGeom prst="rect">
            <a:avLst/>
          </a:prstGeom>
        </p:spPr>
        <p:txBody>
          <a:bodyPr wrap="none" rtlCol="0">
            <a:spAutoFit/>
          </a:bodyPr>
          <a:lstStyle/>
          <a:p>
            <a:r>
              <a:rPr lang="en-US" sz="2800" b="1" dirty="0"/>
              <a:t>The “Edge”</a:t>
            </a:r>
          </a:p>
        </p:txBody>
      </p:sp>
      <p:sp>
        <p:nvSpPr>
          <p:cNvPr id="20" name="TextBox 19">
            <a:extLst>
              <a:ext uri="{FF2B5EF4-FFF2-40B4-BE49-F238E27FC236}">
                <a16:creationId xmlns:a16="http://schemas.microsoft.com/office/drawing/2014/main" id="{8049274C-F662-8249-8B85-403C91818E81}"/>
              </a:ext>
            </a:extLst>
          </p:cNvPr>
          <p:cNvSpPr txBox="1"/>
          <p:nvPr/>
        </p:nvSpPr>
        <p:spPr>
          <a:xfrm>
            <a:off x="8448432" y="652656"/>
            <a:ext cx="2863284" cy="523220"/>
          </a:xfrm>
          <a:prstGeom prst="rect">
            <a:avLst/>
          </a:prstGeom>
        </p:spPr>
        <p:txBody>
          <a:bodyPr wrap="none" rtlCol="0">
            <a:spAutoFit/>
          </a:bodyPr>
          <a:lstStyle/>
          <a:p>
            <a:r>
              <a:rPr lang="en-US" sz="2800" b="1" dirty="0"/>
              <a:t>Mobile Devices</a:t>
            </a:r>
          </a:p>
        </p:txBody>
      </p:sp>
      <p:pic>
        <p:nvPicPr>
          <p:cNvPr id="7" name="Picture 6">
            <a:extLst>
              <a:ext uri="{FF2B5EF4-FFF2-40B4-BE49-F238E27FC236}">
                <a16:creationId xmlns:a16="http://schemas.microsoft.com/office/drawing/2014/main" id="{48E7087C-EA08-5945-84E1-7A62A6BC23E6}"/>
              </a:ext>
            </a:extLst>
          </p:cNvPr>
          <p:cNvPicPr>
            <a:picLocks noChangeAspect="1"/>
          </p:cNvPicPr>
          <p:nvPr/>
        </p:nvPicPr>
        <p:blipFill rotWithShape="1">
          <a:blip r:embed="rId11"/>
          <a:srcRect l="30566" r="30163"/>
          <a:stretch/>
        </p:blipFill>
        <p:spPr>
          <a:xfrm>
            <a:off x="8857479" y="1269655"/>
            <a:ext cx="1063135" cy="1712204"/>
          </a:xfrm>
          <a:prstGeom prst="rect">
            <a:avLst/>
          </a:prstGeom>
        </p:spPr>
      </p:pic>
      <p:pic>
        <p:nvPicPr>
          <p:cNvPr id="9" name="Picture 8">
            <a:extLst>
              <a:ext uri="{FF2B5EF4-FFF2-40B4-BE49-F238E27FC236}">
                <a16:creationId xmlns:a16="http://schemas.microsoft.com/office/drawing/2014/main" id="{DFE7BC13-041D-944A-852C-7AA16B4F0387}"/>
              </a:ext>
            </a:extLst>
          </p:cNvPr>
          <p:cNvPicPr>
            <a:picLocks noChangeAspect="1"/>
          </p:cNvPicPr>
          <p:nvPr/>
        </p:nvPicPr>
        <p:blipFill>
          <a:blip r:embed="rId12"/>
          <a:stretch>
            <a:fillRect/>
          </a:stretch>
        </p:blipFill>
        <p:spPr>
          <a:xfrm>
            <a:off x="9920614" y="1708108"/>
            <a:ext cx="879878" cy="835298"/>
          </a:xfrm>
          <a:prstGeom prst="rect">
            <a:avLst/>
          </a:prstGeom>
        </p:spPr>
      </p:pic>
      <p:sp>
        <p:nvSpPr>
          <p:cNvPr id="3" name="TextBox 2">
            <a:extLst>
              <a:ext uri="{FF2B5EF4-FFF2-40B4-BE49-F238E27FC236}">
                <a16:creationId xmlns:a16="http://schemas.microsoft.com/office/drawing/2014/main" id="{8FFEA84B-BAB8-9640-907F-027C53260F81}"/>
              </a:ext>
            </a:extLst>
          </p:cNvPr>
          <p:cNvSpPr txBox="1"/>
          <p:nvPr/>
        </p:nvSpPr>
        <p:spPr>
          <a:xfrm>
            <a:off x="1396511" y="3239678"/>
            <a:ext cx="1882247" cy="830997"/>
          </a:xfrm>
          <a:prstGeom prst="rect">
            <a:avLst/>
          </a:prstGeom>
        </p:spPr>
        <p:txBody>
          <a:bodyPr wrap="none" rtlCol="0">
            <a:spAutoFit/>
          </a:bodyPr>
          <a:lstStyle/>
          <a:p>
            <a:pPr algn="ctr"/>
            <a:r>
              <a:rPr lang="en-US" sz="2400" dirty="0"/>
              <a:t>Throughput</a:t>
            </a:r>
          </a:p>
          <a:p>
            <a:pPr algn="ctr"/>
            <a:r>
              <a:rPr lang="en-US" sz="2400" dirty="0"/>
              <a:t>Oriented</a:t>
            </a:r>
          </a:p>
        </p:txBody>
      </p:sp>
      <p:sp>
        <p:nvSpPr>
          <p:cNvPr id="18" name="TextBox 17">
            <a:extLst>
              <a:ext uri="{FF2B5EF4-FFF2-40B4-BE49-F238E27FC236}">
                <a16:creationId xmlns:a16="http://schemas.microsoft.com/office/drawing/2014/main" id="{2D5804E8-ADCE-0F4C-995A-5532E180A401}"/>
              </a:ext>
            </a:extLst>
          </p:cNvPr>
          <p:cNvSpPr txBox="1"/>
          <p:nvPr/>
        </p:nvSpPr>
        <p:spPr>
          <a:xfrm>
            <a:off x="4613312" y="3485575"/>
            <a:ext cx="6224656" cy="461665"/>
          </a:xfrm>
          <a:prstGeom prst="rect">
            <a:avLst/>
          </a:prstGeom>
        </p:spPr>
        <p:txBody>
          <a:bodyPr wrap="square" rtlCol="0">
            <a:spAutoFit/>
          </a:bodyPr>
          <a:lstStyle/>
          <a:p>
            <a:pPr algn="ctr"/>
            <a:r>
              <a:rPr lang="en-US" sz="2400" dirty="0"/>
              <a:t>Latency Oriented</a:t>
            </a:r>
          </a:p>
        </p:txBody>
      </p:sp>
      <p:sp>
        <p:nvSpPr>
          <p:cNvPr id="21" name="TextBox 20">
            <a:extLst>
              <a:ext uri="{FF2B5EF4-FFF2-40B4-BE49-F238E27FC236}">
                <a16:creationId xmlns:a16="http://schemas.microsoft.com/office/drawing/2014/main" id="{060BD6B6-9D18-FF47-B448-1632BB8F470A}"/>
              </a:ext>
            </a:extLst>
          </p:cNvPr>
          <p:cNvSpPr txBox="1"/>
          <p:nvPr/>
        </p:nvSpPr>
        <p:spPr>
          <a:xfrm>
            <a:off x="1188922" y="4359490"/>
            <a:ext cx="2297424" cy="461665"/>
          </a:xfrm>
          <a:prstGeom prst="rect">
            <a:avLst/>
          </a:prstGeom>
        </p:spPr>
        <p:txBody>
          <a:bodyPr wrap="none" rtlCol="0">
            <a:spAutoFit/>
          </a:bodyPr>
          <a:lstStyle/>
          <a:p>
            <a:pPr algn="ctr"/>
            <a:r>
              <a:rPr lang="en-US" sz="2400" dirty="0"/>
              <a:t>Variable Load</a:t>
            </a:r>
          </a:p>
        </p:txBody>
      </p:sp>
      <p:sp>
        <p:nvSpPr>
          <p:cNvPr id="27" name="TextBox 26">
            <a:extLst>
              <a:ext uri="{FF2B5EF4-FFF2-40B4-BE49-F238E27FC236}">
                <a16:creationId xmlns:a16="http://schemas.microsoft.com/office/drawing/2014/main" id="{B8E22BAC-9E4C-3445-86B4-02623BACFAA2}"/>
              </a:ext>
            </a:extLst>
          </p:cNvPr>
          <p:cNvSpPr txBox="1"/>
          <p:nvPr/>
        </p:nvSpPr>
        <p:spPr>
          <a:xfrm>
            <a:off x="6362548" y="4359489"/>
            <a:ext cx="2768707" cy="461665"/>
          </a:xfrm>
          <a:prstGeom prst="rect">
            <a:avLst/>
          </a:prstGeom>
        </p:spPr>
        <p:txBody>
          <a:bodyPr wrap="none" rtlCol="0">
            <a:spAutoFit/>
          </a:bodyPr>
          <a:lstStyle/>
          <a:p>
            <a:pPr algn="ctr"/>
            <a:r>
              <a:rPr lang="en-US" sz="2400" dirty="0"/>
              <a:t>Predictable Load</a:t>
            </a:r>
          </a:p>
        </p:txBody>
      </p:sp>
      <p:sp>
        <p:nvSpPr>
          <p:cNvPr id="28" name="TextBox 27">
            <a:extLst>
              <a:ext uri="{FF2B5EF4-FFF2-40B4-BE49-F238E27FC236}">
                <a16:creationId xmlns:a16="http://schemas.microsoft.com/office/drawing/2014/main" id="{37F46E91-FEE0-8247-ADA1-D7C2A9A830E4}"/>
              </a:ext>
            </a:extLst>
          </p:cNvPr>
          <p:cNvSpPr txBox="1"/>
          <p:nvPr/>
        </p:nvSpPr>
        <p:spPr>
          <a:xfrm>
            <a:off x="5536392" y="5182017"/>
            <a:ext cx="1119217" cy="461665"/>
          </a:xfrm>
          <a:prstGeom prst="rect">
            <a:avLst/>
          </a:prstGeom>
        </p:spPr>
        <p:txBody>
          <a:bodyPr wrap="none" rtlCol="0">
            <a:spAutoFit/>
          </a:bodyPr>
          <a:lstStyle/>
          <a:p>
            <a:pPr algn="ctr"/>
            <a:r>
              <a:rPr lang="en-US" sz="2400" dirty="0"/>
              <a:t>Power</a:t>
            </a:r>
          </a:p>
        </p:txBody>
      </p:sp>
      <p:sp>
        <p:nvSpPr>
          <p:cNvPr id="30" name="TextBox 29">
            <a:extLst>
              <a:ext uri="{FF2B5EF4-FFF2-40B4-BE49-F238E27FC236}">
                <a16:creationId xmlns:a16="http://schemas.microsoft.com/office/drawing/2014/main" id="{21BB92FD-D6CB-8C41-9AFF-63F53599BFF3}"/>
              </a:ext>
            </a:extLst>
          </p:cNvPr>
          <p:cNvSpPr txBox="1"/>
          <p:nvPr/>
        </p:nvSpPr>
        <p:spPr>
          <a:xfrm>
            <a:off x="9278787" y="5150461"/>
            <a:ext cx="1202573" cy="461665"/>
          </a:xfrm>
          <a:prstGeom prst="rect">
            <a:avLst/>
          </a:prstGeom>
        </p:spPr>
        <p:txBody>
          <a:bodyPr wrap="none" rtlCol="0">
            <a:spAutoFit/>
          </a:bodyPr>
          <a:lstStyle/>
          <a:p>
            <a:pPr algn="ctr"/>
            <a:r>
              <a:rPr lang="en-US" sz="2400" dirty="0"/>
              <a:t>Energy</a:t>
            </a:r>
          </a:p>
        </p:txBody>
      </p:sp>
      <p:sp>
        <p:nvSpPr>
          <p:cNvPr id="31" name="TextBox 30">
            <a:extLst>
              <a:ext uri="{FF2B5EF4-FFF2-40B4-BE49-F238E27FC236}">
                <a16:creationId xmlns:a16="http://schemas.microsoft.com/office/drawing/2014/main" id="{8E59838A-E8F0-3C42-8F55-21ED8B8CF2F5}"/>
              </a:ext>
            </a:extLst>
          </p:cNvPr>
          <p:cNvSpPr txBox="1"/>
          <p:nvPr/>
        </p:nvSpPr>
        <p:spPr>
          <a:xfrm>
            <a:off x="1701882" y="5150460"/>
            <a:ext cx="1271502" cy="461665"/>
          </a:xfrm>
          <a:prstGeom prst="rect">
            <a:avLst/>
          </a:prstGeom>
        </p:spPr>
        <p:txBody>
          <a:bodyPr wrap="none" rtlCol="0">
            <a:spAutoFit/>
          </a:bodyPr>
          <a:lstStyle/>
          <a:p>
            <a:pPr algn="ctr"/>
            <a:r>
              <a:rPr lang="en-US" sz="2400" dirty="0"/>
              <a:t>Budget</a:t>
            </a:r>
          </a:p>
        </p:txBody>
      </p:sp>
      <p:pic>
        <p:nvPicPr>
          <p:cNvPr id="32" name="Picture 31">
            <a:extLst>
              <a:ext uri="{FF2B5EF4-FFF2-40B4-BE49-F238E27FC236}">
                <a16:creationId xmlns:a16="http://schemas.microsoft.com/office/drawing/2014/main" id="{BED7E5D8-377B-3045-A10B-BB675388D9E2}"/>
              </a:ext>
            </a:extLst>
          </p:cNvPr>
          <p:cNvPicPr>
            <a:picLocks noChangeAspect="1"/>
          </p:cNvPicPr>
          <p:nvPr/>
        </p:nvPicPr>
        <p:blipFill>
          <a:blip r:embed="rId13"/>
          <a:stretch>
            <a:fillRect/>
          </a:stretch>
        </p:blipFill>
        <p:spPr>
          <a:xfrm>
            <a:off x="1391508" y="1245875"/>
            <a:ext cx="2134549" cy="1712205"/>
          </a:xfrm>
          <a:prstGeom prst="rect">
            <a:avLst/>
          </a:prstGeom>
        </p:spPr>
      </p:pic>
      <p:sp>
        <p:nvSpPr>
          <p:cNvPr id="5" name="Slide Number Placeholder 4">
            <a:extLst>
              <a:ext uri="{FF2B5EF4-FFF2-40B4-BE49-F238E27FC236}">
                <a16:creationId xmlns:a16="http://schemas.microsoft.com/office/drawing/2014/main" id="{1A640E0A-B364-CF4E-A8C6-C5F3722DF2CD}"/>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66</a:t>
            </a:fld>
            <a:endParaRPr lang="en-US">
              <a:solidFill>
                <a:srgbClr val="000000">
                  <a:tint val="75000"/>
                </a:srgbClr>
              </a:solidFill>
              <a:uFillTx/>
            </a:endParaRPr>
          </a:p>
        </p:txBody>
      </p:sp>
    </p:spTree>
    <p:extLst>
      <p:ext uri="{BB962C8B-B14F-4D97-AF65-F5344CB8AC3E}">
        <p14:creationId xmlns:p14="http://schemas.microsoft.com/office/powerpoint/2010/main" val="1684039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1084" y="88898"/>
            <a:ext cx="11353800" cy="1325563"/>
          </a:xfrm>
        </p:spPr>
        <p:txBody>
          <a:bodyPr>
            <a:normAutofit/>
          </a:bodyPr>
          <a:lstStyle/>
          <a:p>
            <a:r>
              <a:rPr lang="en-US" sz="4000" dirty="0"/>
              <a:t>Basic Linear Models (Often High Dimensional)</a:t>
            </a:r>
          </a:p>
        </p:txBody>
      </p:sp>
      <p:sp>
        <p:nvSpPr>
          <p:cNvPr id="3" name="Content Placeholder 2"/>
          <p:cNvSpPr>
            <a:spLocks noGrp="1"/>
          </p:cNvSpPr>
          <p:nvPr>
            <p:ph idx="1"/>
          </p:nvPr>
        </p:nvSpPr>
        <p:spPr>
          <a:xfrm>
            <a:off x="710184" y="1343216"/>
            <a:ext cx="11481816" cy="5514784"/>
          </a:xfrm>
        </p:spPr>
        <p:txBody>
          <a:bodyPr>
            <a:normAutofit/>
          </a:bodyPr>
          <a:lstStyle/>
          <a:p>
            <a:r>
              <a:rPr lang="en-US" dirty="0"/>
              <a:t>Common for </a:t>
            </a:r>
            <a:r>
              <a:rPr lang="en-US" b="1" dirty="0"/>
              <a:t>click prediction</a:t>
            </a:r>
            <a:r>
              <a:rPr lang="en-US" dirty="0"/>
              <a:t> and </a:t>
            </a:r>
            <a:r>
              <a:rPr lang="en-US" b="1" dirty="0"/>
              <a:t>text filter models</a:t>
            </a:r>
            <a:r>
              <a:rPr lang="en-US" dirty="0"/>
              <a:t> (spam)</a:t>
            </a:r>
          </a:p>
          <a:p>
            <a:r>
              <a:rPr lang="en-US" dirty="0"/>
              <a:t>Query </a:t>
            </a:r>
            <a:r>
              <a:rPr lang="en-US" i="1" dirty="0"/>
              <a:t>x</a:t>
            </a:r>
            <a:r>
              <a:rPr lang="en-US" dirty="0"/>
              <a:t> encoded in sparse Bag-of-Words: </a:t>
            </a:r>
          </a:p>
          <a:p>
            <a:pPr lvl="1"/>
            <a:r>
              <a:rPr lang="en-US" dirty="0"/>
              <a:t>x = “The quick brown” = {(”brown”, 1), (”the”, 1), (“quick”, 1)}</a:t>
            </a:r>
          </a:p>
          <a:p>
            <a:endParaRPr lang="en-US" dirty="0"/>
          </a:p>
          <a:p>
            <a:r>
              <a:rPr lang="en-US" dirty="0"/>
              <a:t>Rendering a prediction:</a:t>
            </a:r>
          </a:p>
          <a:p>
            <a:pPr marL="14287" indent="0">
              <a:buNone/>
            </a:pPr>
            <a:endParaRPr lang="en-US" dirty="0"/>
          </a:p>
          <a:p>
            <a:r>
              <a:rPr lang="en-US" i="1" dirty="0" err="1"/>
              <a:t>θ</a:t>
            </a:r>
            <a:r>
              <a:rPr lang="en-US" dirty="0"/>
              <a:t> is a large vector of weights for each possible word </a:t>
            </a:r>
          </a:p>
          <a:p>
            <a:pPr lvl="1"/>
            <a:r>
              <a:rPr lang="en-US" dirty="0"/>
              <a:t>or word combination (n-gram models) </a:t>
            </a:r>
            <a:r>
              <a:rPr lang="mr-IN" dirty="0"/>
              <a:t>…</a:t>
            </a:r>
            <a:r>
              <a:rPr lang="en-US" dirty="0"/>
              <a:t> </a:t>
            </a:r>
          </a:p>
          <a:p>
            <a:r>
              <a:rPr lang="en-US" dirty="0"/>
              <a:t>Focus on fast weight retrieval </a:t>
            </a:r>
          </a:p>
        </p:txBody>
      </p:sp>
      <p:pic>
        <p:nvPicPr>
          <p:cNvPr id="4" name="Picture 3"/>
          <p:cNvPicPr>
            <a:picLocks noChangeAspect="1"/>
          </p:cNvPicPr>
          <p:nvPr/>
        </p:nvPicPr>
        <p:blipFill>
          <a:blip r:embed="rId2"/>
          <a:stretch>
            <a:fillRect/>
          </a:stretch>
        </p:blipFill>
        <p:spPr>
          <a:xfrm>
            <a:off x="5738649" y="3207114"/>
            <a:ext cx="5448800" cy="1503915"/>
          </a:xfrm>
          <a:prstGeom prst="rect">
            <a:avLst/>
          </a:prstGeom>
        </p:spPr>
      </p:pic>
      <p:sp>
        <p:nvSpPr>
          <p:cNvPr id="5" name="Slide Number Placeholder 4">
            <a:extLst>
              <a:ext uri="{FF2B5EF4-FFF2-40B4-BE49-F238E27FC236}">
                <a16:creationId xmlns:a16="http://schemas.microsoft.com/office/drawing/2014/main" id="{F4408722-A7AA-3E40-827A-6E9347F27B28}"/>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67</a:t>
            </a:fld>
            <a:endParaRPr lang="en-US">
              <a:solidFill>
                <a:srgbClr val="000000">
                  <a:tint val="75000"/>
                </a:srgbClr>
              </a:solidFill>
              <a:uFillTx/>
            </a:endParaRPr>
          </a:p>
        </p:txBody>
      </p:sp>
    </p:spTree>
    <p:extLst>
      <p:ext uri="{BB962C8B-B14F-4D97-AF65-F5344CB8AC3E}">
        <p14:creationId xmlns:p14="http://schemas.microsoft.com/office/powerpoint/2010/main" val="184754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A18FA-7054-1B4F-AA88-48DEA72D54E4}"/>
              </a:ext>
            </a:extLst>
          </p:cNvPr>
          <p:cNvSpPr>
            <a:spLocks noGrp="1"/>
          </p:cNvSpPr>
          <p:nvPr>
            <p:ph type="title"/>
          </p:nvPr>
        </p:nvSpPr>
        <p:spPr>
          <a:xfrm>
            <a:off x="552450" y="320675"/>
            <a:ext cx="10801350" cy="1864586"/>
          </a:xfrm>
        </p:spPr>
        <p:txBody>
          <a:bodyPr>
            <a:normAutofit fontScale="90000"/>
          </a:bodyPr>
          <a:lstStyle/>
          <a:p>
            <a:r>
              <a:rPr lang="en-US" dirty="0"/>
              <a:t>Inference in </a:t>
            </a:r>
            <a:br>
              <a:rPr lang="en-US" dirty="0"/>
            </a:br>
            <a:r>
              <a:rPr lang="en-US" dirty="0"/>
              <a:t>Deep Learning </a:t>
            </a:r>
            <a:br>
              <a:rPr lang="en-US" dirty="0"/>
            </a:br>
            <a:r>
              <a:rPr lang="en-US" dirty="0"/>
              <a:t>Models</a:t>
            </a:r>
          </a:p>
        </p:txBody>
      </p:sp>
      <p:sp>
        <p:nvSpPr>
          <p:cNvPr id="6" name="Content Placeholder 5">
            <a:extLst>
              <a:ext uri="{FF2B5EF4-FFF2-40B4-BE49-F238E27FC236}">
                <a16:creationId xmlns:a16="http://schemas.microsoft.com/office/drawing/2014/main" id="{6FA434AA-99C8-AD42-9EF8-55ACE057F237}"/>
              </a:ext>
            </a:extLst>
          </p:cNvPr>
          <p:cNvSpPr>
            <a:spLocks noGrp="1"/>
          </p:cNvSpPr>
          <p:nvPr>
            <p:ph idx="1"/>
          </p:nvPr>
        </p:nvSpPr>
        <p:spPr>
          <a:xfrm>
            <a:off x="552450" y="2386269"/>
            <a:ext cx="10515600" cy="3852218"/>
          </a:xfrm>
        </p:spPr>
        <p:txBody>
          <a:bodyPr/>
          <a:lstStyle/>
          <a:p>
            <a:r>
              <a:rPr lang="en-US" b="1" dirty="0"/>
              <a:t>Compute intensive</a:t>
            </a:r>
          </a:p>
          <a:p>
            <a:r>
              <a:rPr lang="en-US" b="1" dirty="0"/>
              <a:t>Less memory intensive</a:t>
            </a:r>
            <a:br>
              <a:rPr lang="en-US" dirty="0"/>
            </a:br>
            <a:r>
              <a:rPr lang="en-US" dirty="0"/>
              <a:t>than training</a:t>
            </a:r>
          </a:p>
          <a:p>
            <a:endParaRPr lang="en-US" dirty="0"/>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BF438063-8352-DB4D-819F-E614ABA51686}"/>
              </a:ext>
            </a:extLst>
          </p:cNvPr>
          <p:cNvSpPr>
            <a:spLocks noGrp="1"/>
          </p:cNvSpPr>
          <p:nvPr>
            <p:ph type="sldNum" sz="quarter" idx="12"/>
          </p:nvPr>
        </p:nvSpPr>
        <p:spPr>
          <a:prstGeom prst="rect">
            <a:avLst/>
          </a:prstGeom>
        </p:spPr>
        <p:txBody>
          <a:bodyPr/>
          <a:lstStyle/>
          <a:p>
            <a:fld id="{DC2A921A-EC74-6F4D-8465-D463C43FF014}" type="slidenum">
              <a:rPr lang="en-US" smtClean="0">
                <a:solidFill>
                  <a:srgbClr val="000000">
                    <a:tint val="75000"/>
                  </a:srgbClr>
                </a:solidFill>
                <a:uFillTx/>
              </a:rPr>
              <a:pPr/>
              <a:t>68</a:t>
            </a:fld>
            <a:endParaRPr lang="en-US">
              <a:solidFill>
                <a:srgbClr val="000000">
                  <a:tint val="75000"/>
                </a:srgbClr>
              </a:solidFill>
              <a:uFillTx/>
            </a:endParaRPr>
          </a:p>
        </p:txBody>
      </p:sp>
      <p:pic>
        <p:nvPicPr>
          <p:cNvPr id="7" name="Picture 6">
            <a:extLst>
              <a:ext uri="{FF2B5EF4-FFF2-40B4-BE49-F238E27FC236}">
                <a16:creationId xmlns:a16="http://schemas.microsoft.com/office/drawing/2014/main" id="{479AFA3B-4364-2144-A686-576FF7E97466}"/>
              </a:ext>
            </a:extLst>
          </p:cNvPr>
          <p:cNvPicPr>
            <a:picLocks noChangeAspect="1"/>
          </p:cNvPicPr>
          <p:nvPr/>
        </p:nvPicPr>
        <p:blipFill>
          <a:blip r:embed="rId2"/>
          <a:stretch>
            <a:fillRect/>
          </a:stretch>
        </p:blipFill>
        <p:spPr>
          <a:xfrm>
            <a:off x="5582874" y="320676"/>
            <a:ext cx="6443812" cy="6216650"/>
          </a:xfrm>
          <a:prstGeom prst="rect">
            <a:avLst/>
          </a:prstGeom>
        </p:spPr>
      </p:pic>
      <p:sp>
        <p:nvSpPr>
          <p:cNvPr id="8" name="TextBox 7">
            <a:extLst>
              <a:ext uri="{FF2B5EF4-FFF2-40B4-BE49-F238E27FC236}">
                <a16:creationId xmlns:a16="http://schemas.microsoft.com/office/drawing/2014/main" id="{4FB99D8C-81E9-5040-947F-632419C42C97}"/>
              </a:ext>
            </a:extLst>
          </p:cNvPr>
          <p:cNvSpPr txBox="1"/>
          <p:nvPr/>
        </p:nvSpPr>
        <p:spPr>
          <a:xfrm>
            <a:off x="6379973" y="397659"/>
            <a:ext cx="3526928" cy="523220"/>
          </a:xfrm>
          <a:prstGeom prst="rect">
            <a:avLst/>
          </a:prstGeom>
        </p:spPr>
        <p:txBody>
          <a:bodyPr wrap="none" rtlCol="0">
            <a:spAutoFit/>
          </a:bodyPr>
          <a:lstStyle/>
          <a:p>
            <a:r>
              <a:rPr lang="en-US" sz="1400" dirty="0">
                <a:hlinkClick r:id="rId3"/>
              </a:rPr>
              <a:t>Benchmark Analysis of Representative </a:t>
            </a:r>
            <a:br>
              <a:rPr lang="en-US" sz="1400" dirty="0">
                <a:hlinkClick r:id="rId3"/>
              </a:rPr>
            </a:br>
            <a:r>
              <a:rPr lang="en-US" sz="1400" dirty="0">
                <a:hlinkClick r:id="rId3"/>
              </a:rPr>
              <a:t>Deep Neural Network Architectures</a:t>
            </a:r>
            <a:endParaRPr lang="en-US" sz="1400" dirty="0"/>
          </a:p>
        </p:txBody>
      </p:sp>
      <p:pic>
        <p:nvPicPr>
          <p:cNvPr id="9" name="Picture 8">
            <a:extLst>
              <a:ext uri="{FF2B5EF4-FFF2-40B4-BE49-F238E27FC236}">
                <a16:creationId xmlns:a16="http://schemas.microsoft.com/office/drawing/2014/main" id="{D1FBF097-0094-F342-BCDD-C47634B74E75}"/>
              </a:ext>
            </a:extLst>
          </p:cNvPr>
          <p:cNvPicPr>
            <a:picLocks noChangeAspect="1"/>
          </p:cNvPicPr>
          <p:nvPr/>
        </p:nvPicPr>
        <p:blipFill>
          <a:blip r:embed="rId4"/>
          <a:stretch>
            <a:fillRect/>
          </a:stretch>
        </p:blipFill>
        <p:spPr>
          <a:xfrm>
            <a:off x="6719157" y="7217574"/>
            <a:ext cx="4952124" cy="6981683"/>
          </a:xfrm>
          <a:prstGeom prst="rect">
            <a:avLst/>
          </a:prstGeom>
        </p:spPr>
      </p:pic>
      <p:pic>
        <p:nvPicPr>
          <p:cNvPr id="10" name="Picture 9">
            <a:extLst>
              <a:ext uri="{FF2B5EF4-FFF2-40B4-BE49-F238E27FC236}">
                <a16:creationId xmlns:a16="http://schemas.microsoft.com/office/drawing/2014/main" id="{386D0E13-B55D-C743-AE0F-CCA3A996492E}"/>
              </a:ext>
            </a:extLst>
          </p:cNvPr>
          <p:cNvPicPr>
            <a:picLocks noChangeAspect="1"/>
          </p:cNvPicPr>
          <p:nvPr/>
        </p:nvPicPr>
        <p:blipFill>
          <a:blip r:embed="rId5"/>
          <a:stretch>
            <a:fillRect/>
          </a:stretch>
        </p:blipFill>
        <p:spPr>
          <a:xfrm>
            <a:off x="-4679775" y="1252968"/>
            <a:ext cx="3865077" cy="523220"/>
          </a:xfrm>
          <a:prstGeom prst="rect">
            <a:avLst/>
          </a:prstGeom>
        </p:spPr>
      </p:pic>
    </p:spTree>
    <p:extLst>
      <p:ext uri="{BB962C8B-B14F-4D97-AF65-F5344CB8AC3E}">
        <p14:creationId xmlns:p14="http://schemas.microsoft.com/office/powerpoint/2010/main" val="230659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A18FA-7054-1B4F-AA88-48DEA72D54E4}"/>
              </a:ext>
            </a:extLst>
          </p:cNvPr>
          <p:cNvSpPr>
            <a:spLocks noGrp="1"/>
          </p:cNvSpPr>
          <p:nvPr>
            <p:ph type="title"/>
          </p:nvPr>
        </p:nvSpPr>
        <p:spPr>
          <a:xfrm>
            <a:off x="552450" y="320675"/>
            <a:ext cx="10801350" cy="1864586"/>
          </a:xfrm>
        </p:spPr>
        <p:txBody>
          <a:bodyPr>
            <a:normAutofit fontScale="90000"/>
          </a:bodyPr>
          <a:lstStyle/>
          <a:p>
            <a:r>
              <a:rPr lang="en-US" dirty="0"/>
              <a:t>Inference in </a:t>
            </a:r>
            <a:br>
              <a:rPr lang="en-US" dirty="0"/>
            </a:br>
            <a:r>
              <a:rPr lang="en-US" dirty="0"/>
              <a:t>Deep Learning </a:t>
            </a:r>
            <a:br>
              <a:rPr lang="en-US" dirty="0"/>
            </a:br>
            <a:r>
              <a:rPr lang="en-US" dirty="0"/>
              <a:t>Models</a:t>
            </a:r>
          </a:p>
        </p:txBody>
      </p:sp>
      <p:sp>
        <p:nvSpPr>
          <p:cNvPr id="6" name="Content Placeholder 5">
            <a:extLst>
              <a:ext uri="{FF2B5EF4-FFF2-40B4-BE49-F238E27FC236}">
                <a16:creationId xmlns:a16="http://schemas.microsoft.com/office/drawing/2014/main" id="{6FA434AA-99C8-AD42-9EF8-55ACE057F237}"/>
              </a:ext>
            </a:extLst>
          </p:cNvPr>
          <p:cNvSpPr>
            <a:spLocks noGrp="1"/>
          </p:cNvSpPr>
          <p:nvPr>
            <p:ph idx="1"/>
          </p:nvPr>
        </p:nvSpPr>
        <p:spPr>
          <a:xfrm>
            <a:off x="552450" y="2386269"/>
            <a:ext cx="10515600" cy="3852218"/>
          </a:xfrm>
        </p:spPr>
        <p:txBody>
          <a:bodyPr/>
          <a:lstStyle/>
          <a:p>
            <a:r>
              <a:rPr lang="en-US" b="1" dirty="0"/>
              <a:t>Compute intensive</a:t>
            </a:r>
          </a:p>
          <a:p>
            <a:r>
              <a:rPr lang="en-US" b="1" dirty="0"/>
              <a:t>Less memory intensive</a:t>
            </a:r>
            <a:br>
              <a:rPr lang="en-US" dirty="0"/>
            </a:br>
            <a:r>
              <a:rPr lang="en-US" dirty="0"/>
              <a:t>than training</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BF438063-8352-DB4D-819F-E614ABA51686}"/>
              </a:ext>
            </a:extLst>
          </p:cNvPr>
          <p:cNvSpPr>
            <a:spLocks noGrp="1"/>
          </p:cNvSpPr>
          <p:nvPr>
            <p:ph type="sldNum" sz="quarter" idx="12"/>
          </p:nvPr>
        </p:nvSpPr>
        <p:spPr>
          <a:prstGeom prst="rect">
            <a:avLst/>
          </a:prstGeom>
        </p:spPr>
        <p:txBody>
          <a:bodyPr/>
          <a:lstStyle/>
          <a:p>
            <a:fld id="{DC2A921A-EC74-6F4D-8465-D463C43FF014}" type="slidenum">
              <a:rPr lang="en-US" smtClean="0">
                <a:solidFill>
                  <a:srgbClr val="000000">
                    <a:tint val="75000"/>
                  </a:srgbClr>
                </a:solidFill>
                <a:uFillTx/>
              </a:rPr>
              <a:pPr/>
              <a:t>69</a:t>
            </a:fld>
            <a:endParaRPr lang="en-US">
              <a:solidFill>
                <a:srgbClr val="000000">
                  <a:tint val="75000"/>
                </a:srgbClr>
              </a:solidFill>
              <a:uFillTx/>
            </a:endParaRPr>
          </a:p>
        </p:txBody>
      </p:sp>
      <p:pic>
        <p:nvPicPr>
          <p:cNvPr id="7" name="Picture 6">
            <a:extLst>
              <a:ext uri="{FF2B5EF4-FFF2-40B4-BE49-F238E27FC236}">
                <a16:creationId xmlns:a16="http://schemas.microsoft.com/office/drawing/2014/main" id="{479AFA3B-4364-2144-A686-576FF7E97466}"/>
              </a:ext>
            </a:extLst>
          </p:cNvPr>
          <p:cNvPicPr>
            <a:picLocks noChangeAspect="1"/>
          </p:cNvPicPr>
          <p:nvPr/>
        </p:nvPicPr>
        <p:blipFill>
          <a:blip r:embed="rId3"/>
          <a:stretch>
            <a:fillRect/>
          </a:stretch>
        </p:blipFill>
        <p:spPr>
          <a:xfrm>
            <a:off x="5218213" y="-6666101"/>
            <a:ext cx="6443812" cy="6216650"/>
          </a:xfrm>
          <a:prstGeom prst="rect">
            <a:avLst/>
          </a:prstGeom>
        </p:spPr>
      </p:pic>
      <p:sp>
        <p:nvSpPr>
          <p:cNvPr id="8" name="TextBox 7">
            <a:extLst>
              <a:ext uri="{FF2B5EF4-FFF2-40B4-BE49-F238E27FC236}">
                <a16:creationId xmlns:a16="http://schemas.microsoft.com/office/drawing/2014/main" id="{4FB99D8C-81E9-5040-947F-632419C42C97}"/>
              </a:ext>
            </a:extLst>
          </p:cNvPr>
          <p:cNvSpPr txBox="1"/>
          <p:nvPr/>
        </p:nvSpPr>
        <p:spPr>
          <a:xfrm>
            <a:off x="4046786" y="-1"/>
            <a:ext cx="3526928" cy="523220"/>
          </a:xfrm>
          <a:prstGeom prst="rect">
            <a:avLst/>
          </a:prstGeom>
        </p:spPr>
        <p:txBody>
          <a:bodyPr wrap="none" rtlCol="0">
            <a:spAutoFit/>
          </a:bodyPr>
          <a:lstStyle/>
          <a:p>
            <a:r>
              <a:rPr lang="en-US" sz="1400" dirty="0">
                <a:hlinkClick r:id="rId4"/>
              </a:rPr>
              <a:t>Benchmark Analysis of Representative </a:t>
            </a:r>
            <a:br>
              <a:rPr lang="en-US" sz="1400" dirty="0">
                <a:hlinkClick r:id="rId4"/>
              </a:rPr>
            </a:br>
            <a:r>
              <a:rPr lang="en-US" sz="1400" dirty="0">
                <a:hlinkClick r:id="rId4"/>
              </a:rPr>
              <a:t>Deep Neural Network Architectures</a:t>
            </a:r>
            <a:endParaRPr lang="en-US" sz="1400" dirty="0"/>
          </a:p>
        </p:txBody>
      </p:sp>
      <p:pic>
        <p:nvPicPr>
          <p:cNvPr id="10" name="Picture 9">
            <a:extLst>
              <a:ext uri="{FF2B5EF4-FFF2-40B4-BE49-F238E27FC236}">
                <a16:creationId xmlns:a16="http://schemas.microsoft.com/office/drawing/2014/main" id="{73A394FE-EE78-0847-99CF-35C11D807991}"/>
              </a:ext>
            </a:extLst>
          </p:cNvPr>
          <p:cNvPicPr>
            <a:picLocks noChangeAspect="1"/>
          </p:cNvPicPr>
          <p:nvPr/>
        </p:nvPicPr>
        <p:blipFill>
          <a:blip r:embed="rId5"/>
          <a:stretch>
            <a:fillRect/>
          </a:stretch>
        </p:blipFill>
        <p:spPr>
          <a:xfrm>
            <a:off x="3629338" y="1638324"/>
            <a:ext cx="3865077" cy="523220"/>
          </a:xfrm>
          <a:prstGeom prst="rect">
            <a:avLst/>
          </a:prstGeom>
        </p:spPr>
      </p:pic>
      <p:sp>
        <p:nvSpPr>
          <p:cNvPr id="3" name="Rectangle 2">
            <a:extLst>
              <a:ext uri="{FF2B5EF4-FFF2-40B4-BE49-F238E27FC236}">
                <a16:creationId xmlns:a16="http://schemas.microsoft.com/office/drawing/2014/main" id="{D4447A1D-1728-0746-A6A8-1239C1AB7F43}"/>
              </a:ext>
            </a:extLst>
          </p:cNvPr>
          <p:cNvSpPr/>
          <p:nvPr/>
        </p:nvSpPr>
        <p:spPr>
          <a:xfrm>
            <a:off x="552449" y="3985490"/>
            <a:ext cx="6941965" cy="2445285"/>
          </a:xfrm>
          <a:prstGeom prst="rect">
            <a:avLst/>
          </a:prstGeom>
        </p:spPr>
        <p:txBody>
          <a:bodyPr wrap="square">
            <a:spAutoFit/>
          </a:bodyPr>
          <a:lstStyle/>
          <a:p>
            <a:pPr marL="457200" lvl="0" indent="-442913" defTabSz="914377">
              <a:lnSpc>
                <a:spcPct val="90000"/>
              </a:lnSpc>
              <a:spcBef>
                <a:spcPts val="2200"/>
              </a:spcBef>
              <a:buClr>
                <a:srgbClr val="000000"/>
              </a:buClr>
              <a:buSzPct val="100000"/>
              <a:buFont typeface="Wingdings" charset="2"/>
              <a:buChar char="Ø"/>
            </a:pPr>
            <a:r>
              <a:rPr lang="en-US" sz="2800" dirty="0">
                <a:solidFill>
                  <a:srgbClr val="000000"/>
                </a:solidFill>
                <a:ea typeface="Helvetica Neue Light" charset="0"/>
              </a:rPr>
              <a:t>Latency vs throughput tradeoff </a:t>
            </a:r>
            <a:br>
              <a:rPr lang="en-US" sz="2800" dirty="0">
                <a:solidFill>
                  <a:srgbClr val="000000"/>
                </a:solidFill>
                <a:ea typeface="Helvetica Neue Light" charset="0"/>
              </a:rPr>
            </a:br>
            <a:r>
              <a:rPr lang="en-US" sz="2800" dirty="0">
                <a:solidFill>
                  <a:srgbClr val="000000"/>
                </a:solidFill>
                <a:ea typeface="Helvetica Neue Light" charset="0"/>
              </a:rPr>
              <a:t>determined by</a:t>
            </a:r>
            <a:r>
              <a:rPr lang="en-US" sz="2800" b="1" dirty="0">
                <a:solidFill>
                  <a:srgbClr val="000000"/>
                </a:solidFill>
                <a:ea typeface="Helvetica Neue Light" charset="0"/>
              </a:rPr>
              <a:t> batch size</a:t>
            </a:r>
            <a:r>
              <a:rPr lang="en-US" sz="2800" dirty="0">
                <a:solidFill>
                  <a:srgbClr val="000000"/>
                </a:solidFill>
                <a:ea typeface="Helvetica Neue Light" charset="0"/>
              </a:rPr>
              <a:t> and </a:t>
            </a:r>
            <a:r>
              <a:rPr lang="en-US" sz="2800" b="1" dirty="0">
                <a:solidFill>
                  <a:srgbClr val="000000"/>
                </a:solidFill>
                <a:ea typeface="Helvetica Neue Light" charset="0"/>
              </a:rPr>
              <a:t>hardware</a:t>
            </a:r>
          </a:p>
          <a:p>
            <a:pPr marL="914400" lvl="1" indent="-457200" defTabSz="914377">
              <a:lnSpc>
                <a:spcPct val="90000"/>
              </a:lnSpc>
              <a:spcBef>
                <a:spcPts val="500"/>
              </a:spcBef>
              <a:buFont typeface="Wingdings" charset="2"/>
              <a:buChar char="Ø"/>
            </a:pPr>
            <a:r>
              <a:rPr lang="en-US" sz="2400" b="1" dirty="0">
                <a:solidFill>
                  <a:srgbClr val="000000"/>
                </a:solidFill>
                <a:ea typeface="Helvetica Neue Light" charset="0"/>
              </a:rPr>
              <a:t>Increase batch size </a:t>
            </a:r>
          </a:p>
          <a:p>
            <a:pPr marL="1371600" lvl="2" indent="-457200" defTabSz="914377">
              <a:lnSpc>
                <a:spcPct val="90000"/>
              </a:lnSpc>
              <a:spcBef>
                <a:spcPts val="500"/>
              </a:spcBef>
              <a:buFont typeface="Wingdings" charset="2"/>
              <a:buChar char="Ø"/>
            </a:pPr>
            <a:r>
              <a:rPr lang="en-US" sz="2400" dirty="0">
                <a:solidFill>
                  <a:srgbClr val="000000"/>
                </a:solidFill>
                <a:ea typeface="Helvetica Neue Light" charset="0"/>
              </a:rPr>
              <a:t>Increase throughput </a:t>
            </a:r>
            <a:r>
              <a:rPr lang="en-US" sz="2400" dirty="0">
                <a:solidFill>
                  <a:srgbClr val="000000"/>
                </a:solidFill>
                <a:ea typeface="Helvetica Neue Light" charset="0"/>
                <a:sym typeface="Wingdings" pitchFamily="2" charset="2"/>
              </a:rPr>
              <a:t></a:t>
            </a:r>
            <a:endParaRPr lang="en-US" sz="2400" dirty="0">
              <a:solidFill>
                <a:srgbClr val="000000"/>
              </a:solidFill>
              <a:ea typeface="Helvetica Neue Light" charset="0"/>
            </a:endParaRPr>
          </a:p>
          <a:p>
            <a:pPr marL="1371600" lvl="2" indent="-457200" defTabSz="914377">
              <a:lnSpc>
                <a:spcPct val="90000"/>
              </a:lnSpc>
              <a:spcBef>
                <a:spcPts val="500"/>
              </a:spcBef>
              <a:buFont typeface="Wingdings" charset="2"/>
              <a:buChar char="Ø"/>
            </a:pPr>
            <a:r>
              <a:rPr lang="en-US" sz="2400" dirty="0">
                <a:solidFill>
                  <a:srgbClr val="000000"/>
                </a:solidFill>
                <a:ea typeface="Helvetica Neue Light" charset="0"/>
              </a:rPr>
              <a:t>Increase latency </a:t>
            </a:r>
            <a:r>
              <a:rPr lang="en-US" sz="2400" dirty="0">
                <a:solidFill>
                  <a:srgbClr val="000000"/>
                </a:solidFill>
                <a:ea typeface="Helvetica Neue Light" charset="0"/>
                <a:sym typeface="Wingdings" pitchFamily="2" charset="2"/>
              </a:rPr>
              <a:t></a:t>
            </a:r>
          </a:p>
        </p:txBody>
      </p:sp>
      <p:sp>
        <p:nvSpPr>
          <p:cNvPr id="2" name="TextBox 1">
            <a:extLst>
              <a:ext uri="{FF2B5EF4-FFF2-40B4-BE49-F238E27FC236}">
                <a16:creationId xmlns:a16="http://schemas.microsoft.com/office/drawing/2014/main" id="{391E5C79-1C61-4447-B9A9-9FD79CB54B80}"/>
              </a:ext>
            </a:extLst>
          </p:cNvPr>
          <p:cNvSpPr txBox="1"/>
          <p:nvPr/>
        </p:nvSpPr>
        <p:spPr>
          <a:xfrm>
            <a:off x="6300826" y="523219"/>
            <a:ext cx="982961" cy="369332"/>
          </a:xfrm>
          <a:prstGeom prst="rect">
            <a:avLst/>
          </a:prstGeom>
        </p:spPr>
        <p:txBody>
          <a:bodyPr wrap="none" rtlCol="0">
            <a:spAutoFit/>
          </a:bodyPr>
          <a:lstStyle/>
          <a:p>
            <a:r>
              <a:rPr lang="en-US" dirty="0" err="1"/>
              <a:t>TitanXP</a:t>
            </a:r>
            <a:endParaRPr lang="en-US" dirty="0"/>
          </a:p>
        </p:txBody>
      </p:sp>
      <p:pic>
        <p:nvPicPr>
          <p:cNvPr id="9" name="Picture 8">
            <a:extLst>
              <a:ext uri="{FF2B5EF4-FFF2-40B4-BE49-F238E27FC236}">
                <a16:creationId xmlns:a16="http://schemas.microsoft.com/office/drawing/2014/main" id="{8DD241E8-56B0-0447-8F62-B6B28DDD05C3}"/>
              </a:ext>
            </a:extLst>
          </p:cNvPr>
          <p:cNvPicPr>
            <a:picLocks noChangeAspect="1"/>
          </p:cNvPicPr>
          <p:nvPr/>
        </p:nvPicPr>
        <p:blipFill>
          <a:blip r:embed="rId6"/>
          <a:stretch>
            <a:fillRect/>
          </a:stretch>
        </p:blipFill>
        <p:spPr>
          <a:xfrm>
            <a:off x="7076966" y="-1"/>
            <a:ext cx="4952124" cy="6981683"/>
          </a:xfrm>
          <a:prstGeom prst="rect">
            <a:avLst/>
          </a:prstGeom>
        </p:spPr>
      </p:pic>
    </p:spTree>
    <p:extLst>
      <p:ext uri="{BB962C8B-B14F-4D97-AF65-F5344CB8AC3E}">
        <p14:creationId xmlns:p14="http://schemas.microsoft.com/office/powerpoint/2010/main" val="4190793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0392471-8B57-0548-866A-45C15D187745}"/>
              </a:ext>
            </a:extLst>
          </p:cNvPr>
          <p:cNvSpPr/>
          <p:nvPr/>
        </p:nvSpPr>
        <p:spPr>
          <a:xfrm>
            <a:off x="757989" y="2700737"/>
            <a:ext cx="11182999" cy="150819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5E380B9F-0D5E-8848-B1DC-A0DCBF63E9ED}"/>
              </a:ext>
            </a:extLst>
          </p:cNvPr>
          <p:cNvPicPr>
            <a:picLocks noChangeAspect="1"/>
          </p:cNvPicPr>
          <p:nvPr/>
        </p:nvPicPr>
        <p:blipFill>
          <a:blip r:embed="rId3"/>
          <a:stretch>
            <a:fillRect/>
          </a:stretch>
        </p:blipFill>
        <p:spPr>
          <a:xfrm>
            <a:off x="7806618" y="4947312"/>
            <a:ext cx="1857768" cy="1490414"/>
          </a:xfrm>
          <a:prstGeom prst="rect">
            <a:avLst/>
          </a:prstGeom>
        </p:spPr>
      </p:pic>
      <p:pic>
        <p:nvPicPr>
          <p:cNvPr id="7" name="Picture 6">
            <a:extLst>
              <a:ext uri="{FF2B5EF4-FFF2-40B4-BE49-F238E27FC236}">
                <a16:creationId xmlns:a16="http://schemas.microsoft.com/office/drawing/2014/main" id="{67BFB908-FD1A-714C-B747-4BDA15131DDE}"/>
              </a:ext>
            </a:extLst>
          </p:cNvPr>
          <p:cNvPicPr>
            <a:picLocks noChangeAspect="1"/>
          </p:cNvPicPr>
          <p:nvPr/>
        </p:nvPicPr>
        <p:blipFill>
          <a:blip r:embed="rId4"/>
          <a:stretch>
            <a:fillRect/>
          </a:stretch>
        </p:blipFill>
        <p:spPr>
          <a:xfrm>
            <a:off x="6119320" y="4851319"/>
            <a:ext cx="1404668" cy="1331785"/>
          </a:xfrm>
          <a:prstGeom prst="rect">
            <a:avLst/>
          </a:prstGeom>
        </p:spPr>
      </p:pic>
      <p:pic>
        <p:nvPicPr>
          <p:cNvPr id="8" name="Picture 7">
            <a:extLst>
              <a:ext uri="{FF2B5EF4-FFF2-40B4-BE49-F238E27FC236}">
                <a16:creationId xmlns:a16="http://schemas.microsoft.com/office/drawing/2014/main" id="{E7101919-1389-074B-A9EA-48AEB04233B4}"/>
              </a:ext>
            </a:extLst>
          </p:cNvPr>
          <p:cNvPicPr>
            <a:picLocks noChangeAspect="1"/>
          </p:cNvPicPr>
          <p:nvPr/>
        </p:nvPicPr>
        <p:blipFill>
          <a:blip r:embed="rId5"/>
          <a:stretch>
            <a:fillRect/>
          </a:stretch>
        </p:blipFill>
        <p:spPr>
          <a:xfrm>
            <a:off x="9836195" y="5138418"/>
            <a:ext cx="2228069" cy="1271045"/>
          </a:xfrm>
          <a:prstGeom prst="rect">
            <a:avLst/>
          </a:prstGeom>
        </p:spPr>
      </p:pic>
      <p:pic>
        <p:nvPicPr>
          <p:cNvPr id="9" name="Picture 8">
            <a:extLst>
              <a:ext uri="{FF2B5EF4-FFF2-40B4-BE49-F238E27FC236}">
                <a16:creationId xmlns:a16="http://schemas.microsoft.com/office/drawing/2014/main" id="{E1A1021C-9797-994C-B465-D6206CCFDD61}"/>
              </a:ext>
            </a:extLst>
          </p:cNvPr>
          <p:cNvPicPr>
            <a:picLocks noChangeAspect="1"/>
          </p:cNvPicPr>
          <p:nvPr/>
        </p:nvPicPr>
        <p:blipFill>
          <a:blip r:embed="rId6"/>
          <a:stretch>
            <a:fillRect/>
          </a:stretch>
        </p:blipFill>
        <p:spPr>
          <a:xfrm>
            <a:off x="4804180" y="515111"/>
            <a:ext cx="2411091" cy="964437"/>
          </a:xfrm>
          <a:prstGeom prst="rect">
            <a:avLst/>
          </a:prstGeom>
        </p:spPr>
      </p:pic>
      <p:pic>
        <p:nvPicPr>
          <p:cNvPr id="10" name="Picture 9">
            <a:extLst>
              <a:ext uri="{FF2B5EF4-FFF2-40B4-BE49-F238E27FC236}">
                <a16:creationId xmlns:a16="http://schemas.microsoft.com/office/drawing/2014/main" id="{F29411DF-8636-2B43-BB8F-6CD99BA19AFD}"/>
              </a:ext>
            </a:extLst>
          </p:cNvPr>
          <p:cNvPicPr>
            <a:picLocks noChangeAspect="1"/>
          </p:cNvPicPr>
          <p:nvPr/>
        </p:nvPicPr>
        <p:blipFill>
          <a:blip r:embed="rId7"/>
          <a:stretch>
            <a:fillRect/>
          </a:stretch>
        </p:blipFill>
        <p:spPr>
          <a:xfrm>
            <a:off x="10252520" y="151906"/>
            <a:ext cx="1817179" cy="2086727"/>
          </a:xfrm>
          <a:prstGeom prst="rect">
            <a:avLst/>
          </a:prstGeom>
        </p:spPr>
      </p:pic>
      <p:pic>
        <p:nvPicPr>
          <p:cNvPr id="11" name="Picture 10">
            <a:extLst>
              <a:ext uri="{FF2B5EF4-FFF2-40B4-BE49-F238E27FC236}">
                <a16:creationId xmlns:a16="http://schemas.microsoft.com/office/drawing/2014/main" id="{DEAB1AB0-872A-BE4D-B046-64ED35E96B8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440301" y="2787417"/>
            <a:ext cx="2443772" cy="1103884"/>
          </a:xfrm>
          <a:prstGeom prst="rect">
            <a:avLst/>
          </a:prstGeom>
        </p:spPr>
      </p:pic>
      <p:pic>
        <p:nvPicPr>
          <p:cNvPr id="12" name="Picture 11">
            <a:extLst>
              <a:ext uri="{FF2B5EF4-FFF2-40B4-BE49-F238E27FC236}">
                <a16:creationId xmlns:a16="http://schemas.microsoft.com/office/drawing/2014/main" id="{EC7B8D67-0E33-C846-8E6D-C6DAE577DF4A}"/>
              </a:ext>
            </a:extLst>
          </p:cNvPr>
          <p:cNvPicPr>
            <a:picLocks noChangeAspect="1"/>
          </p:cNvPicPr>
          <p:nvPr/>
        </p:nvPicPr>
        <p:blipFill rotWithShape="1">
          <a:blip r:embed="rId9">
            <a:clrChange>
              <a:clrFrom>
                <a:srgbClr val="FFFFFF"/>
              </a:clrFrom>
              <a:clrTo>
                <a:srgbClr val="FFFFFF">
                  <a:alpha val="0"/>
                </a:srgbClr>
              </a:clrTo>
            </a:clrChange>
          </a:blip>
          <a:srcRect l="20067" t="17565" r="17485" b="10669"/>
          <a:stretch/>
        </p:blipFill>
        <p:spPr>
          <a:xfrm>
            <a:off x="7846719" y="2800384"/>
            <a:ext cx="2059183" cy="1329136"/>
          </a:xfrm>
          <a:prstGeom prst="rect">
            <a:avLst/>
          </a:prstGeom>
        </p:spPr>
      </p:pic>
      <p:sp>
        <p:nvSpPr>
          <p:cNvPr id="17" name="Right Arrow 16">
            <a:extLst>
              <a:ext uri="{FF2B5EF4-FFF2-40B4-BE49-F238E27FC236}">
                <a16:creationId xmlns:a16="http://schemas.microsoft.com/office/drawing/2014/main" id="{9AB287F7-BAF7-8242-8580-CC6EEBF1355B}"/>
              </a:ext>
            </a:extLst>
          </p:cNvPr>
          <p:cNvSpPr/>
          <p:nvPr/>
        </p:nvSpPr>
        <p:spPr>
          <a:xfrm rot="3423623">
            <a:off x="12487053" y="1371447"/>
            <a:ext cx="187036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F6C0C195-36E6-D94B-AC3A-E273FDC5C955}"/>
              </a:ext>
            </a:extLst>
          </p:cNvPr>
          <p:cNvSpPr/>
          <p:nvPr/>
        </p:nvSpPr>
        <p:spPr>
          <a:xfrm rot="10800000">
            <a:off x="4647514" y="7457696"/>
            <a:ext cx="187036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2175A39B-8F19-2142-A96E-48C68CF3C365}"/>
              </a:ext>
            </a:extLst>
          </p:cNvPr>
          <p:cNvSpPr/>
          <p:nvPr/>
        </p:nvSpPr>
        <p:spPr>
          <a:xfrm rot="18274554">
            <a:off x="-2637653" y="2395937"/>
            <a:ext cx="1870364"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066429D-D380-C04E-9C44-8B6A301A610E}"/>
              </a:ext>
            </a:extLst>
          </p:cNvPr>
          <p:cNvSpPr txBox="1"/>
          <p:nvPr/>
        </p:nvSpPr>
        <p:spPr>
          <a:xfrm>
            <a:off x="672629" y="2922678"/>
            <a:ext cx="3794660" cy="830997"/>
          </a:xfrm>
          <a:prstGeom prst="rect">
            <a:avLst/>
          </a:prstGeom>
          <a:noFill/>
          <a:effectLst>
            <a:softEdge rad="228600"/>
          </a:effectLst>
        </p:spPr>
        <p:txBody>
          <a:bodyPr wrap="square" rtlCol="0">
            <a:spAutoFit/>
          </a:bodyPr>
          <a:lstStyle/>
          <a:p>
            <a:pPr algn="r"/>
            <a:r>
              <a:rPr lang="en-US" sz="4800" dirty="0"/>
              <a:t>Abstractions</a:t>
            </a:r>
          </a:p>
        </p:txBody>
      </p:sp>
      <p:sp>
        <p:nvSpPr>
          <p:cNvPr id="23" name="TextBox 22">
            <a:extLst>
              <a:ext uri="{FF2B5EF4-FFF2-40B4-BE49-F238E27FC236}">
                <a16:creationId xmlns:a16="http://schemas.microsoft.com/office/drawing/2014/main" id="{0BA3E95E-A574-F047-9B9B-1103A61A462A}"/>
              </a:ext>
            </a:extLst>
          </p:cNvPr>
          <p:cNvSpPr txBox="1"/>
          <p:nvPr/>
        </p:nvSpPr>
        <p:spPr>
          <a:xfrm>
            <a:off x="1698602" y="4987900"/>
            <a:ext cx="2768687" cy="830997"/>
          </a:xfrm>
          <a:prstGeom prst="rect">
            <a:avLst/>
          </a:prstGeom>
          <a:noFill/>
          <a:effectLst>
            <a:softEdge rad="228600"/>
          </a:effectLst>
        </p:spPr>
        <p:txBody>
          <a:bodyPr wrap="square" rtlCol="0">
            <a:spAutoFit/>
          </a:bodyPr>
          <a:lstStyle/>
          <a:p>
            <a:pPr algn="r"/>
            <a:r>
              <a:rPr lang="en-US" sz="4800" dirty="0"/>
              <a:t>Compute</a:t>
            </a:r>
          </a:p>
        </p:txBody>
      </p:sp>
      <p:pic>
        <p:nvPicPr>
          <p:cNvPr id="24" name="Picture 23">
            <a:extLst>
              <a:ext uri="{FF2B5EF4-FFF2-40B4-BE49-F238E27FC236}">
                <a16:creationId xmlns:a16="http://schemas.microsoft.com/office/drawing/2014/main" id="{3D0BB684-C5CC-D94A-A3BB-BDF925C3D07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431244" y="413869"/>
            <a:ext cx="1817178" cy="1329136"/>
          </a:xfrm>
          <a:prstGeom prst="rect">
            <a:avLst/>
          </a:prstGeom>
        </p:spPr>
      </p:pic>
      <p:pic>
        <p:nvPicPr>
          <p:cNvPr id="26" name="Picture 25">
            <a:extLst>
              <a:ext uri="{FF2B5EF4-FFF2-40B4-BE49-F238E27FC236}">
                <a16:creationId xmlns:a16="http://schemas.microsoft.com/office/drawing/2014/main" id="{5B9D5508-8D7E-A641-B8E1-489CA2212E9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387821" y="121023"/>
            <a:ext cx="1405960" cy="2024004"/>
          </a:xfrm>
          <a:prstGeom prst="rect">
            <a:avLst/>
          </a:prstGeom>
        </p:spPr>
      </p:pic>
      <p:sp>
        <p:nvSpPr>
          <p:cNvPr id="21" name="TextBox 20">
            <a:extLst>
              <a:ext uri="{FF2B5EF4-FFF2-40B4-BE49-F238E27FC236}">
                <a16:creationId xmlns:a16="http://schemas.microsoft.com/office/drawing/2014/main" id="{03889D22-2808-324E-84F9-F74BF2FEC69C}"/>
              </a:ext>
            </a:extLst>
          </p:cNvPr>
          <p:cNvSpPr txBox="1"/>
          <p:nvPr/>
        </p:nvSpPr>
        <p:spPr>
          <a:xfrm>
            <a:off x="-335265" y="582228"/>
            <a:ext cx="4802554" cy="830997"/>
          </a:xfrm>
          <a:prstGeom prst="rect">
            <a:avLst/>
          </a:prstGeom>
          <a:solidFill>
            <a:schemeClr val="bg1"/>
          </a:solidFill>
          <a:effectLst>
            <a:softEdge rad="228600"/>
          </a:effectLst>
        </p:spPr>
        <p:txBody>
          <a:bodyPr wrap="square" rtlCol="0">
            <a:spAutoFit/>
          </a:bodyPr>
          <a:lstStyle/>
          <a:p>
            <a:pPr algn="r"/>
            <a:r>
              <a:rPr lang="en-US" sz="4800" dirty="0"/>
              <a:t>Data &amp; Models</a:t>
            </a:r>
          </a:p>
        </p:txBody>
      </p:sp>
      <p:sp>
        <p:nvSpPr>
          <p:cNvPr id="27" name="TextBox 26">
            <a:extLst>
              <a:ext uri="{FF2B5EF4-FFF2-40B4-BE49-F238E27FC236}">
                <a16:creationId xmlns:a16="http://schemas.microsoft.com/office/drawing/2014/main" id="{92F3EE0A-A1EF-F84A-9D65-56AE391FFB1D}"/>
              </a:ext>
            </a:extLst>
          </p:cNvPr>
          <p:cNvSpPr txBox="1"/>
          <p:nvPr/>
        </p:nvSpPr>
        <p:spPr>
          <a:xfrm>
            <a:off x="13748069" y="1210964"/>
            <a:ext cx="1197764" cy="646331"/>
          </a:xfrm>
          <a:prstGeom prst="rect">
            <a:avLst/>
          </a:prstGeom>
          <a:noFill/>
        </p:spPr>
        <p:txBody>
          <a:bodyPr wrap="none" rtlCol="0">
            <a:spAutoFit/>
          </a:bodyPr>
          <a:lstStyle/>
          <a:p>
            <a:pPr algn="ctr"/>
            <a:r>
              <a:rPr lang="en-US" dirty="0"/>
              <a:t>Feedback</a:t>
            </a:r>
          </a:p>
          <a:p>
            <a:pPr algn="ctr"/>
            <a:r>
              <a:rPr lang="en-US" dirty="0"/>
              <a:t>Cycle</a:t>
            </a:r>
          </a:p>
        </p:txBody>
      </p:sp>
      <p:sp>
        <p:nvSpPr>
          <p:cNvPr id="3" name="TextBox 2">
            <a:extLst>
              <a:ext uri="{FF2B5EF4-FFF2-40B4-BE49-F238E27FC236}">
                <a16:creationId xmlns:a16="http://schemas.microsoft.com/office/drawing/2014/main" id="{705F8316-B5DF-B747-BBA5-F92FBAF62EBD}"/>
              </a:ext>
            </a:extLst>
          </p:cNvPr>
          <p:cNvSpPr txBox="1"/>
          <p:nvPr/>
        </p:nvSpPr>
        <p:spPr>
          <a:xfrm>
            <a:off x="1779560" y="2370957"/>
            <a:ext cx="1638013" cy="369332"/>
          </a:xfrm>
          <a:prstGeom prst="rect">
            <a:avLst/>
          </a:prstGeom>
          <a:noFill/>
        </p:spPr>
        <p:txBody>
          <a:bodyPr wrap="none" rtlCol="0">
            <a:spAutoFit/>
          </a:bodyPr>
          <a:lstStyle/>
          <a:p>
            <a:r>
              <a:rPr lang="en-US" dirty="0"/>
              <a:t>Narrow Waste</a:t>
            </a:r>
          </a:p>
        </p:txBody>
      </p:sp>
      <p:sp>
        <p:nvSpPr>
          <p:cNvPr id="4" name="Slide Number Placeholder 3">
            <a:extLst>
              <a:ext uri="{FF2B5EF4-FFF2-40B4-BE49-F238E27FC236}">
                <a16:creationId xmlns:a16="http://schemas.microsoft.com/office/drawing/2014/main" id="{3162DE93-C624-274E-8874-79949E499572}"/>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7</a:t>
            </a:fld>
            <a:endParaRPr lang="en-US">
              <a:solidFill>
                <a:prstClr val="black">
                  <a:tint val="75000"/>
                </a:prstClr>
              </a:solidFill>
            </a:endParaRPr>
          </a:p>
        </p:txBody>
      </p:sp>
      <p:sp>
        <p:nvSpPr>
          <p:cNvPr id="25" name="Cloud 24">
            <a:extLst>
              <a:ext uri="{FF2B5EF4-FFF2-40B4-BE49-F238E27FC236}">
                <a16:creationId xmlns:a16="http://schemas.microsoft.com/office/drawing/2014/main" id="{C23F6C54-44FD-E544-94E1-E3B82A852254}"/>
              </a:ext>
            </a:extLst>
          </p:cNvPr>
          <p:cNvSpPr/>
          <p:nvPr/>
        </p:nvSpPr>
        <p:spPr>
          <a:xfrm>
            <a:off x="4712817" y="5000350"/>
            <a:ext cx="1198357" cy="8595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358EF14-F347-024C-8342-A739092279B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66775" y="3057535"/>
            <a:ext cx="1644780" cy="561281"/>
          </a:xfrm>
          <a:prstGeom prst="rect">
            <a:avLst/>
          </a:prstGeom>
        </p:spPr>
      </p:pic>
    </p:spTree>
    <p:extLst>
      <p:ext uri="{BB962C8B-B14F-4D97-AF65-F5344CB8AC3E}">
        <p14:creationId xmlns:p14="http://schemas.microsoft.com/office/powerpoint/2010/main" val="2396842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A18FA-7054-1B4F-AA88-48DEA72D54E4}"/>
              </a:ext>
            </a:extLst>
          </p:cNvPr>
          <p:cNvSpPr>
            <a:spLocks noGrp="1"/>
          </p:cNvSpPr>
          <p:nvPr>
            <p:ph type="title"/>
          </p:nvPr>
        </p:nvSpPr>
        <p:spPr>
          <a:xfrm>
            <a:off x="552450" y="320675"/>
            <a:ext cx="10801350" cy="1864586"/>
          </a:xfrm>
        </p:spPr>
        <p:txBody>
          <a:bodyPr>
            <a:normAutofit fontScale="90000"/>
          </a:bodyPr>
          <a:lstStyle/>
          <a:p>
            <a:r>
              <a:rPr lang="en-US" dirty="0"/>
              <a:t>Inference in </a:t>
            </a:r>
            <a:br>
              <a:rPr lang="en-US" dirty="0"/>
            </a:br>
            <a:r>
              <a:rPr lang="en-US" dirty="0"/>
              <a:t>Deep Learning </a:t>
            </a:r>
            <a:br>
              <a:rPr lang="en-US" dirty="0"/>
            </a:br>
            <a:r>
              <a:rPr lang="en-US" dirty="0"/>
              <a:t>Models</a:t>
            </a:r>
          </a:p>
        </p:txBody>
      </p:sp>
      <p:sp>
        <p:nvSpPr>
          <p:cNvPr id="6" name="Content Placeholder 5">
            <a:extLst>
              <a:ext uri="{FF2B5EF4-FFF2-40B4-BE49-F238E27FC236}">
                <a16:creationId xmlns:a16="http://schemas.microsoft.com/office/drawing/2014/main" id="{6FA434AA-99C8-AD42-9EF8-55ACE057F237}"/>
              </a:ext>
            </a:extLst>
          </p:cNvPr>
          <p:cNvSpPr>
            <a:spLocks noGrp="1"/>
          </p:cNvSpPr>
          <p:nvPr>
            <p:ph idx="1"/>
          </p:nvPr>
        </p:nvSpPr>
        <p:spPr>
          <a:xfrm>
            <a:off x="552450" y="2386269"/>
            <a:ext cx="10515600" cy="3852218"/>
          </a:xfrm>
        </p:spPr>
        <p:txBody>
          <a:bodyPr/>
          <a:lstStyle/>
          <a:p>
            <a:r>
              <a:rPr lang="en-US" b="1" dirty="0"/>
              <a:t>Compute intensive</a:t>
            </a:r>
          </a:p>
          <a:p>
            <a:r>
              <a:rPr lang="en-US" b="1" dirty="0"/>
              <a:t>Less memory intensive</a:t>
            </a:r>
            <a:br>
              <a:rPr lang="en-US" dirty="0"/>
            </a:br>
            <a:r>
              <a:rPr lang="en-US" dirty="0"/>
              <a:t>than training</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BF438063-8352-DB4D-819F-E614ABA51686}"/>
              </a:ext>
            </a:extLst>
          </p:cNvPr>
          <p:cNvSpPr>
            <a:spLocks noGrp="1"/>
          </p:cNvSpPr>
          <p:nvPr>
            <p:ph type="sldNum" sz="quarter" idx="12"/>
          </p:nvPr>
        </p:nvSpPr>
        <p:spPr>
          <a:prstGeom prst="rect">
            <a:avLst/>
          </a:prstGeom>
        </p:spPr>
        <p:txBody>
          <a:bodyPr/>
          <a:lstStyle/>
          <a:p>
            <a:fld id="{DC2A921A-EC74-6F4D-8465-D463C43FF014}" type="slidenum">
              <a:rPr lang="en-US" smtClean="0">
                <a:solidFill>
                  <a:srgbClr val="000000">
                    <a:tint val="75000"/>
                  </a:srgbClr>
                </a:solidFill>
                <a:uFillTx/>
              </a:rPr>
              <a:pPr/>
              <a:t>70</a:t>
            </a:fld>
            <a:endParaRPr lang="en-US">
              <a:solidFill>
                <a:srgbClr val="000000">
                  <a:tint val="75000"/>
                </a:srgbClr>
              </a:solidFill>
              <a:uFillTx/>
            </a:endParaRPr>
          </a:p>
        </p:txBody>
      </p:sp>
      <p:pic>
        <p:nvPicPr>
          <p:cNvPr id="7" name="Picture 6">
            <a:extLst>
              <a:ext uri="{FF2B5EF4-FFF2-40B4-BE49-F238E27FC236}">
                <a16:creationId xmlns:a16="http://schemas.microsoft.com/office/drawing/2014/main" id="{479AFA3B-4364-2144-A686-576FF7E97466}"/>
              </a:ext>
            </a:extLst>
          </p:cNvPr>
          <p:cNvPicPr>
            <a:picLocks noChangeAspect="1"/>
          </p:cNvPicPr>
          <p:nvPr/>
        </p:nvPicPr>
        <p:blipFill>
          <a:blip r:embed="rId3"/>
          <a:stretch>
            <a:fillRect/>
          </a:stretch>
        </p:blipFill>
        <p:spPr>
          <a:xfrm>
            <a:off x="5218213" y="-6666101"/>
            <a:ext cx="6443812" cy="6216650"/>
          </a:xfrm>
          <a:prstGeom prst="rect">
            <a:avLst/>
          </a:prstGeom>
        </p:spPr>
      </p:pic>
      <p:sp>
        <p:nvSpPr>
          <p:cNvPr id="8" name="TextBox 7">
            <a:extLst>
              <a:ext uri="{FF2B5EF4-FFF2-40B4-BE49-F238E27FC236}">
                <a16:creationId xmlns:a16="http://schemas.microsoft.com/office/drawing/2014/main" id="{4FB99D8C-81E9-5040-947F-632419C42C97}"/>
              </a:ext>
            </a:extLst>
          </p:cNvPr>
          <p:cNvSpPr txBox="1"/>
          <p:nvPr/>
        </p:nvSpPr>
        <p:spPr>
          <a:xfrm>
            <a:off x="4046786" y="-1"/>
            <a:ext cx="3526928" cy="523220"/>
          </a:xfrm>
          <a:prstGeom prst="rect">
            <a:avLst/>
          </a:prstGeom>
        </p:spPr>
        <p:txBody>
          <a:bodyPr wrap="none" rtlCol="0">
            <a:spAutoFit/>
          </a:bodyPr>
          <a:lstStyle/>
          <a:p>
            <a:r>
              <a:rPr lang="en-US" sz="1400" dirty="0">
                <a:hlinkClick r:id="rId4"/>
              </a:rPr>
              <a:t>Benchmark Analysis of Representative </a:t>
            </a:r>
            <a:br>
              <a:rPr lang="en-US" sz="1400" dirty="0">
                <a:hlinkClick r:id="rId4"/>
              </a:rPr>
            </a:br>
            <a:r>
              <a:rPr lang="en-US" sz="1400" dirty="0">
                <a:hlinkClick r:id="rId4"/>
              </a:rPr>
              <a:t>Deep Neural Network Architectures</a:t>
            </a:r>
            <a:endParaRPr lang="en-US" sz="1400" dirty="0"/>
          </a:p>
        </p:txBody>
      </p:sp>
      <p:pic>
        <p:nvPicPr>
          <p:cNvPr id="10" name="Picture 9">
            <a:extLst>
              <a:ext uri="{FF2B5EF4-FFF2-40B4-BE49-F238E27FC236}">
                <a16:creationId xmlns:a16="http://schemas.microsoft.com/office/drawing/2014/main" id="{73A394FE-EE78-0847-99CF-35C11D807991}"/>
              </a:ext>
            </a:extLst>
          </p:cNvPr>
          <p:cNvPicPr>
            <a:picLocks noChangeAspect="1"/>
          </p:cNvPicPr>
          <p:nvPr/>
        </p:nvPicPr>
        <p:blipFill>
          <a:blip r:embed="rId5"/>
          <a:stretch>
            <a:fillRect/>
          </a:stretch>
        </p:blipFill>
        <p:spPr>
          <a:xfrm>
            <a:off x="3629338" y="1638324"/>
            <a:ext cx="3865077" cy="523220"/>
          </a:xfrm>
          <a:prstGeom prst="rect">
            <a:avLst/>
          </a:prstGeom>
        </p:spPr>
      </p:pic>
      <p:sp>
        <p:nvSpPr>
          <p:cNvPr id="3" name="Rectangle 2">
            <a:extLst>
              <a:ext uri="{FF2B5EF4-FFF2-40B4-BE49-F238E27FC236}">
                <a16:creationId xmlns:a16="http://schemas.microsoft.com/office/drawing/2014/main" id="{D4447A1D-1728-0746-A6A8-1239C1AB7F43}"/>
              </a:ext>
            </a:extLst>
          </p:cNvPr>
          <p:cNvSpPr/>
          <p:nvPr/>
        </p:nvSpPr>
        <p:spPr>
          <a:xfrm>
            <a:off x="552449" y="3985490"/>
            <a:ext cx="6941965" cy="2445285"/>
          </a:xfrm>
          <a:prstGeom prst="rect">
            <a:avLst/>
          </a:prstGeom>
        </p:spPr>
        <p:txBody>
          <a:bodyPr wrap="square">
            <a:spAutoFit/>
          </a:bodyPr>
          <a:lstStyle/>
          <a:p>
            <a:pPr marL="457200" lvl="0" indent="-442913" defTabSz="914377">
              <a:lnSpc>
                <a:spcPct val="90000"/>
              </a:lnSpc>
              <a:spcBef>
                <a:spcPts val="2200"/>
              </a:spcBef>
              <a:buClr>
                <a:srgbClr val="000000"/>
              </a:buClr>
              <a:buSzPct val="100000"/>
              <a:buFont typeface="Wingdings" charset="2"/>
              <a:buChar char="Ø"/>
            </a:pPr>
            <a:r>
              <a:rPr lang="en-US" sz="2800" dirty="0">
                <a:solidFill>
                  <a:srgbClr val="000000"/>
                </a:solidFill>
                <a:ea typeface="Helvetica Neue Light" charset="0"/>
              </a:rPr>
              <a:t>Latency vs throughput tradeoff </a:t>
            </a:r>
            <a:br>
              <a:rPr lang="en-US" sz="2800" dirty="0">
                <a:solidFill>
                  <a:srgbClr val="000000"/>
                </a:solidFill>
                <a:ea typeface="Helvetica Neue Light" charset="0"/>
              </a:rPr>
            </a:br>
            <a:r>
              <a:rPr lang="en-US" sz="2800" dirty="0">
                <a:solidFill>
                  <a:srgbClr val="000000"/>
                </a:solidFill>
                <a:ea typeface="Helvetica Neue Light" charset="0"/>
              </a:rPr>
              <a:t>determined by</a:t>
            </a:r>
            <a:r>
              <a:rPr lang="en-US" sz="2800" b="1" dirty="0">
                <a:solidFill>
                  <a:srgbClr val="000000"/>
                </a:solidFill>
                <a:ea typeface="Helvetica Neue Light" charset="0"/>
              </a:rPr>
              <a:t> batch size</a:t>
            </a:r>
            <a:r>
              <a:rPr lang="en-US" sz="2800" dirty="0">
                <a:solidFill>
                  <a:srgbClr val="000000"/>
                </a:solidFill>
                <a:ea typeface="Helvetica Neue Light" charset="0"/>
              </a:rPr>
              <a:t> and </a:t>
            </a:r>
            <a:r>
              <a:rPr lang="en-US" sz="2800" b="1" dirty="0">
                <a:solidFill>
                  <a:srgbClr val="000000"/>
                </a:solidFill>
                <a:ea typeface="Helvetica Neue Light" charset="0"/>
              </a:rPr>
              <a:t>hardware</a:t>
            </a:r>
          </a:p>
          <a:p>
            <a:pPr marL="914400" lvl="1" indent="-457200" defTabSz="914377">
              <a:lnSpc>
                <a:spcPct val="90000"/>
              </a:lnSpc>
              <a:spcBef>
                <a:spcPts val="500"/>
              </a:spcBef>
              <a:buFont typeface="Wingdings" charset="2"/>
              <a:buChar char="Ø"/>
            </a:pPr>
            <a:r>
              <a:rPr lang="en-US" sz="2400" b="1" dirty="0">
                <a:solidFill>
                  <a:srgbClr val="000000"/>
                </a:solidFill>
                <a:ea typeface="Helvetica Neue Light" charset="0"/>
              </a:rPr>
              <a:t>Increase batch size </a:t>
            </a:r>
          </a:p>
          <a:p>
            <a:pPr marL="1371600" lvl="2" indent="-457200" defTabSz="914377">
              <a:lnSpc>
                <a:spcPct val="90000"/>
              </a:lnSpc>
              <a:spcBef>
                <a:spcPts val="500"/>
              </a:spcBef>
              <a:buFont typeface="Wingdings" charset="2"/>
              <a:buChar char="Ø"/>
            </a:pPr>
            <a:r>
              <a:rPr lang="en-US" sz="2400" dirty="0">
                <a:solidFill>
                  <a:srgbClr val="000000"/>
                </a:solidFill>
                <a:ea typeface="Helvetica Neue Light" charset="0"/>
              </a:rPr>
              <a:t>Increase throughput </a:t>
            </a:r>
            <a:r>
              <a:rPr lang="en-US" sz="2400" dirty="0">
                <a:solidFill>
                  <a:srgbClr val="000000"/>
                </a:solidFill>
                <a:ea typeface="Helvetica Neue Light" charset="0"/>
                <a:sym typeface="Wingdings" pitchFamily="2" charset="2"/>
              </a:rPr>
              <a:t></a:t>
            </a:r>
            <a:endParaRPr lang="en-US" sz="2400" dirty="0">
              <a:solidFill>
                <a:srgbClr val="000000"/>
              </a:solidFill>
              <a:ea typeface="Helvetica Neue Light" charset="0"/>
            </a:endParaRPr>
          </a:p>
          <a:p>
            <a:pPr marL="1371600" lvl="2" indent="-457200" defTabSz="914377">
              <a:lnSpc>
                <a:spcPct val="90000"/>
              </a:lnSpc>
              <a:spcBef>
                <a:spcPts val="500"/>
              </a:spcBef>
              <a:buFont typeface="Wingdings" charset="2"/>
              <a:buChar char="Ø"/>
            </a:pPr>
            <a:r>
              <a:rPr lang="en-US" sz="2400" dirty="0">
                <a:solidFill>
                  <a:srgbClr val="000000"/>
                </a:solidFill>
                <a:ea typeface="Helvetica Neue Light" charset="0"/>
              </a:rPr>
              <a:t>Increase latency </a:t>
            </a:r>
            <a:r>
              <a:rPr lang="en-US" sz="2400" dirty="0">
                <a:solidFill>
                  <a:srgbClr val="000000"/>
                </a:solidFill>
                <a:ea typeface="Helvetica Neue Light" charset="0"/>
                <a:sym typeface="Wingdings" pitchFamily="2" charset="2"/>
              </a:rPr>
              <a:t></a:t>
            </a:r>
          </a:p>
        </p:txBody>
      </p:sp>
      <p:sp>
        <p:nvSpPr>
          <p:cNvPr id="2" name="TextBox 1">
            <a:extLst>
              <a:ext uri="{FF2B5EF4-FFF2-40B4-BE49-F238E27FC236}">
                <a16:creationId xmlns:a16="http://schemas.microsoft.com/office/drawing/2014/main" id="{391E5C79-1C61-4447-B9A9-9FD79CB54B80}"/>
              </a:ext>
            </a:extLst>
          </p:cNvPr>
          <p:cNvSpPr txBox="1"/>
          <p:nvPr/>
        </p:nvSpPr>
        <p:spPr>
          <a:xfrm>
            <a:off x="6300826" y="523219"/>
            <a:ext cx="982961" cy="369332"/>
          </a:xfrm>
          <a:prstGeom prst="rect">
            <a:avLst/>
          </a:prstGeom>
        </p:spPr>
        <p:txBody>
          <a:bodyPr wrap="none" rtlCol="0">
            <a:spAutoFit/>
          </a:bodyPr>
          <a:lstStyle/>
          <a:p>
            <a:r>
              <a:rPr lang="en-US" dirty="0" err="1"/>
              <a:t>TitanXP</a:t>
            </a:r>
            <a:endParaRPr lang="en-US" dirty="0"/>
          </a:p>
        </p:txBody>
      </p:sp>
      <p:sp>
        <p:nvSpPr>
          <p:cNvPr id="11" name="Rectangle 10">
            <a:extLst>
              <a:ext uri="{FF2B5EF4-FFF2-40B4-BE49-F238E27FC236}">
                <a16:creationId xmlns:a16="http://schemas.microsoft.com/office/drawing/2014/main" id="{1EFF44CF-C828-364F-BC22-D38999A5A42B}"/>
              </a:ext>
            </a:extLst>
          </p:cNvPr>
          <p:cNvSpPr/>
          <p:nvPr/>
        </p:nvSpPr>
        <p:spPr>
          <a:xfrm>
            <a:off x="0" y="-293297"/>
            <a:ext cx="12491048" cy="7267500"/>
          </a:xfrm>
          <a:prstGeom prst="rect">
            <a:avLst/>
          </a:prstGeom>
          <a:solidFill>
            <a:schemeClr val="bg1">
              <a:alpha val="92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DD241E8-56B0-0447-8F62-B6B28DDD05C3}"/>
              </a:ext>
            </a:extLst>
          </p:cNvPr>
          <p:cNvPicPr>
            <a:picLocks noChangeAspect="1"/>
          </p:cNvPicPr>
          <p:nvPr/>
        </p:nvPicPr>
        <p:blipFill>
          <a:blip r:embed="rId6"/>
          <a:stretch>
            <a:fillRect/>
          </a:stretch>
        </p:blipFill>
        <p:spPr>
          <a:xfrm>
            <a:off x="1001110" y="-6635692"/>
            <a:ext cx="11190890" cy="15777320"/>
          </a:xfrm>
          <a:prstGeom prst="rect">
            <a:avLst/>
          </a:prstGeom>
        </p:spPr>
      </p:pic>
      <p:sp>
        <p:nvSpPr>
          <p:cNvPr id="12" name="Rectangle 11">
            <a:extLst>
              <a:ext uri="{FF2B5EF4-FFF2-40B4-BE49-F238E27FC236}">
                <a16:creationId xmlns:a16="http://schemas.microsoft.com/office/drawing/2014/main" id="{2E73CBC6-CA2C-0A43-B358-D27829C685DA}"/>
              </a:ext>
            </a:extLst>
          </p:cNvPr>
          <p:cNvSpPr/>
          <p:nvPr/>
        </p:nvSpPr>
        <p:spPr>
          <a:xfrm>
            <a:off x="-1" y="1078663"/>
            <a:ext cx="12491049" cy="5895540"/>
          </a:xfrm>
          <a:prstGeom prst="rect">
            <a:avLst/>
          </a:prstGeom>
          <a:solidFill>
            <a:schemeClr val="bg1">
              <a:alpha val="92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3F5C9E-1511-0843-A70D-FCD196010A22}"/>
              </a:ext>
            </a:extLst>
          </p:cNvPr>
          <p:cNvSpPr/>
          <p:nvPr/>
        </p:nvSpPr>
        <p:spPr>
          <a:xfrm>
            <a:off x="-948906" y="-430062"/>
            <a:ext cx="13644113" cy="1198634"/>
          </a:xfrm>
          <a:prstGeom prst="rect">
            <a:avLst/>
          </a:prstGeom>
          <a:solidFill>
            <a:schemeClr val="bg1">
              <a:alpha val="92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4926C1-6CF9-174F-848A-AEB46EAD4507}"/>
              </a:ext>
            </a:extLst>
          </p:cNvPr>
          <p:cNvSpPr txBox="1"/>
          <p:nvPr/>
        </p:nvSpPr>
        <p:spPr>
          <a:xfrm>
            <a:off x="2598452" y="139580"/>
            <a:ext cx="9401933" cy="523220"/>
          </a:xfrm>
          <a:prstGeom prst="rect">
            <a:avLst/>
          </a:prstGeom>
        </p:spPr>
        <p:txBody>
          <a:bodyPr wrap="none" rtlCol="0">
            <a:spAutoFit/>
          </a:bodyPr>
          <a:lstStyle/>
          <a:p>
            <a:r>
              <a:rPr lang="en-US" sz="2800" dirty="0"/>
              <a:t>Batch Size.    1         2          4         8       16        32       64</a:t>
            </a:r>
          </a:p>
        </p:txBody>
      </p:sp>
      <p:graphicFrame>
        <p:nvGraphicFramePr>
          <p:cNvPr id="18" name="Chart 17">
            <a:extLst>
              <a:ext uri="{FF2B5EF4-FFF2-40B4-BE49-F238E27FC236}">
                <a16:creationId xmlns:a16="http://schemas.microsoft.com/office/drawing/2014/main" id="{439BBDDD-C718-004F-AB5D-9774F54FD4BC}"/>
              </a:ext>
            </a:extLst>
          </p:cNvPr>
          <p:cNvGraphicFramePr>
            <a:graphicFrameLocks noChangeAspect="1"/>
          </p:cNvGraphicFramePr>
          <p:nvPr>
            <p:extLst>
              <p:ext uri="{D42A27DB-BD31-4B8C-83A1-F6EECF244321}">
                <p14:modId xmlns:p14="http://schemas.microsoft.com/office/powerpoint/2010/main" val="166216087"/>
              </p:ext>
            </p:extLst>
          </p:nvPr>
        </p:nvGraphicFramePr>
        <p:xfrm>
          <a:off x="6200479" y="1401736"/>
          <a:ext cx="5991521" cy="513558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a16="http://schemas.microsoft.com/office/drawing/2014/main" id="{91F4C9D1-AAC5-C243-871B-92B2C44125F3}"/>
              </a:ext>
            </a:extLst>
          </p:cNvPr>
          <p:cNvGraphicFramePr>
            <a:graphicFrameLocks noChangeAspect="1"/>
          </p:cNvGraphicFramePr>
          <p:nvPr>
            <p:extLst>
              <p:ext uri="{D42A27DB-BD31-4B8C-83A1-F6EECF244321}">
                <p14:modId xmlns:p14="http://schemas.microsoft.com/office/powerpoint/2010/main" val="1690640121"/>
              </p:ext>
            </p:extLst>
          </p:nvPr>
        </p:nvGraphicFramePr>
        <p:xfrm>
          <a:off x="242192" y="1401736"/>
          <a:ext cx="5991521" cy="513558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30191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1216-E194-AC40-9AA6-70B69ED2C7AE}"/>
              </a:ext>
            </a:extLst>
          </p:cNvPr>
          <p:cNvSpPr>
            <a:spLocks noGrp="1"/>
          </p:cNvSpPr>
          <p:nvPr>
            <p:ph type="title"/>
          </p:nvPr>
        </p:nvSpPr>
        <p:spPr/>
        <p:txBody>
          <a:bodyPr/>
          <a:lstStyle/>
          <a:p>
            <a:r>
              <a:rPr lang="en-US" dirty="0"/>
              <a:t>BERT-Large on a V100 (~$10K)</a:t>
            </a:r>
          </a:p>
        </p:txBody>
      </p:sp>
      <p:graphicFrame>
        <p:nvGraphicFramePr>
          <p:cNvPr id="4" name="Chart 3">
            <a:extLst>
              <a:ext uri="{FF2B5EF4-FFF2-40B4-BE49-F238E27FC236}">
                <a16:creationId xmlns:a16="http://schemas.microsoft.com/office/drawing/2014/main" id="{F3FB5575-4A1D-3743-8F63-E07B90C7D2C5}"/>
              </a:ext>
            </a:extLst>
          </p:cNvPr>
          <p:cNvGraphicFramePr/>
          <p:nvPr/>
        </p:nvGraphicFramePr>
        <p:xfrm>
          <a:off x="260824" y="1931536"/>
          <a:ext cx="5965588" cy="39770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C05F450-E1C7-5A48-BA4E-B426F4ED3E99}"/>
              </a:ext>
            </a:extLst>
          </p:cNvPr>
          <p:cNvGraphicFramePr/>
          <p:nvPr/>
        </p:nvGraphicFramePr>
        <p:xfrm>
          <a:off x="6226412" y="1931537"/>
          <a:ext cx="5965588" cy="397705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E684DA0-3B7A-2B49-A5E0-93A84561B2CB}"/>
              </a:ext>
            </a:extLst>
          </p:cNvPr>
          <p:cNvSpPr txBox="1"/>
          <p:nvPr/>
        </p:nvSpPr>
        <p:spPr>
          <a:xfrm>
            <a:off x="424984" y="6352659"/>
            <a:ext cx="11602856" cy="369332"/>
          </a:xfrm>
          <a:prstGeom prst="rect">
            <a:avLst/>
          </a:prstGeom>
        </p:spPr>
        <p:txBody>
          <a:bodyPr wrap="none" rtlCol="0">
            <a:spAutoFit/>
          </a:bodyPr>
          <a:lstStyle/>
          <a:p>
            <a:r>
              <a:rPr lang="en-US" dirty="0"/>
              <a:t>Numbers obtained from: </a:t>
            </a:r>
            <a:r>
              <a:rPr lang="en-US" dirty="0">
                <a:hlinkClick r:id="rId4"/>
              </a:rPr>
              <a:t>https://developer.nvidia.com/deep-learning-performance-training-inference</a:t>
            </a:r>
            <a:r>
              <a:rPr lang="en-US" dirty="0"/>
              <a:t> </a:t>
            </a:r>
          </a:p>
        </p:txBody>
      </p:sp>
      <p:sp>
        <p:nvSpPr>
          <p:cNvPr id="7" name="TextBox 6">
            <a:extLst>
              <a:ext uri="{FF2B5EF4-FFF2-40B4-BE49-F238E27FC236}">
                <a16:creationId xmlns:a16="http://schemas.microsoft.com/office/drawing/2014/main" id="{1CFD1438-0FB9-5B4B-9913-CCCE777C07B8}"/>
              </a:ext>
            </a:extLst>
          </p:cNvPr>
          <p:cNvSpPr txBox="1"/>
          <p:nvPr/>
        </p:nvSpPr>
        <p:spPr>
          <a:xfrm>
            <a:off x="424984" y="5983326"/>
            <a:ext cx="5371983" cy="369332"/>
          </a:xfrm>
          <a:prstGeom prst="rect">
            <a:avLst/>
          </a:prstGeom>
        </p:spPr>
        <p:txBody>
          <a:bodyPr wrap="none" rtlCol="0">
            <a:spAutoFit/>
          </a:bodyPr>
          <a:lstStyle/>
          <a:p>
            <a:r>
              <a:rPr lang="en-US" dirty="0"/>
              <a:t>Results included Mixed precision optimizations!</a:t>
            </a:r>
          </a:p>
        </p:txBody>
      </p:sp>
      <p:sp>
        <p:nvSpPr>
          <p:cNvPr id="3" name="Slide Number Placeholder 2">
            <a:extLst>
              <a:ext uri="{FF2B5EF4-FFF2-40B4-BE49-F238E27FC236}">
                <a16:creationId xmlns:a16="http://schemas.microsoft.com/office/drawing/2014/main" id="{C9486F02-4B32-6447-BE9E-0EAC10BE0E30}"/>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71</a:t>
            </a:fld>
            <a:endParaRPr lang="en-US">
              <a:solidFill>
                <a:srgbClr val="000000">
                  <a:tint val="75000"/>
                </a:srgbClr>
              </a:solidFill>
              <a:uFillTx/>
            </a:endParaRPr>
          </a:p>
        </p:txBody>
      </p:sp>
    </p:spTree>
    <p:extLst>
      <p:ext uri="{BB962C8B-B14F-4D97-AF65-F5344CB8AC3E}">
        <p14:creationId xmlns:p14="http://schemas.microsoft.com/office/powerpoint/2010/main" val="12273441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192" y="354702"/>
            <a:ext cx="6039547"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0" i="1" u="none" strike="noStrike" kern="1200" cap="none" spc="0" normalizeH="0" baseline="0" noProof="0" dirty="0">
                <a:ln>
                  <a:noFill/>
                </a:ln>
                <a:solidFill>
                  <a:srgbClr val="E7E6E6">
                    <a:lumMod val="10000"/>
                  </a:srgbClr>
                </a:solidFill>
                <a:effectLst/>
                <a:uLnTx/>
                <a:uFillTx/>
                <a:latin typeface="Century Gothic" charset="0"/>
                <a:ea typeface="Century Gothic" charset="0"/>
                <a:cs typeface="Century Gothic" charset="0"/>
              </a:rPr>
              <a:t>Google Translate</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3" b="7012"/>
          <a:stretch/>
        </p:blipFill>
        <p:spPr>
          <a:xfrm>
            <a:off x="6513288" y="157609"/>
            <a:ext cx="5386660" cy="1920240"/>
          </a:xfrm>
          <a:prstGeom prst="rect">
            <a:avLst/>
          </a:prstGeom>
          <a:ln>
            <a:solidFill>
              <a:schemeClr val="tx1"/>
            </a:solidFill>
          </a:ln>
        </p:spPr>
      </p:pic>
      <p:sp>
        <p:nvSpPr>
          <p:cNvPr id="13" name="TextBox 12"/>
          <p:cNvSpPr txBox="1"/>
          <p:nvPr/>
        </p:nvSpPr>
        <p:spPr>
          <a:xfrm>
            <a:off x="1607813" y="1682064"/>
            <a:ext cx="2153155" cy="748988"/>
          </a:xfrm>
          <a:prstGeom prst="rect">
            <a:avLst/>
          </a:prstGeom>
          <a:no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Serving</a:t>
            </a:r>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296" y="2499485"/>
            <a:ext cx="4867534" cy="2015371"/>
          </a:xfrm>
          <a:prstGeom prst="rect">
            <a:avLst/>
          </a:prstGeom>
        </p:spPr>
      </p:pic>
      <p:sp>
        <p:nvSpPr>
          <p:cNvPr id="18" name="TextBox 17"/>
          <p:cNvSpPr txBox="1"/>
          <p:nvPr/>
        </p:nvSpPr>
        <p:spPr>
          <a:xfrm>
            <a:off x="937658" y="4779358"/>
            <a:ext cx="4201687"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82,000 GPUs running 24/7</a:t>
            </a:r>
          </a:p>
        </p:txBody>
      </p:sp>
      <p:sp>
        <p:nvSpPr>
          <p:cNvPr id="21" name="TextBox 20"/>
          <p:cNvSpPr txBox="1"/>
          <p:nvPr/>
        </p:nvSpPr>
        <p:spPr>
          <a:xfrm>
            <a:off x="186192" y="6403714"/>
            <a:ext cx="62600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charset="0"/>
                <a:ea typeface="Century Gothic" charset="0"/>
                <a:cs typeface="Century Gothic" charset="0"/>
              </a:rPr>
              <a:t>[1] https</a:t>
            </a:r>
            <a:r>
              <a:rPr kumimoji="0" lang="en-US" sz="1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a:t>
            </a:r>
            <a:r>
              <a:rPr kumimoji="0" lang="en-US" sz="1200" b="0"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www.nytimes.com</a:t>
            </a:r>
            <a:r>
              <a:rPr kumimoji="0" lang="en-US" sz="1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/2016/12/14/magazine/the-great-</a:t>
            </a:r>
            <a:r>
              <a:rPr kumimoji="0" lang="en-US" sz="1200" b="0"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ai</a:t>
            </a:r>
            <a:r>
              <a:rPr kumimoji="0" lang="en-US" sz="1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a:t>
            </a:r>
            <a:r>
              <a:rPr kumimoji="0" lang="en-US" sz="1200" b="0" i="0" u="none" strike="noStrike" kern="1200" cap="none" spc="0" normalizeH="0" baseline="0" noProof="0" dirty="0" err="1">
                <a:ln>
                  <a:noFill/>
                </a:ln>
                <a:solidFill>
                  <a:srgbClr val="000000"/>
                </a:solidFill>
                <a:effectLst/>
                <a:uLnTx/>
                <a:uFillTx/>
                <a:latin typeface="Century Gothic" charset="0"/>
                <a:ea typeface="Century Gothic" charset="0"/>
                <a:cs typeface="Century Gothic" charset="0"/>
              </a:rPr>
              <a:t>awakening.html</a:t>
            </a:r>
            <a:endParaRPr kumimoji="0" lang="en-US" sz="12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endParaRPr>
          </a:p>
        </p:txBody>
      </p:sp>
      <p:grpSp>
        <p:nvGrpSpPr>
          <p:cNvPr id="3" name="Group 2"/>
          <p:cNvGrpSpPr/>
          <p:nvPr/>
        </p:nvGrpSpPr>
        <p:grpSpPr>
          <a:xfrm>
            <a:off x="352604" y="3255742"/>
            <a:ext cx="5371797" cy="1004276"/>
            <a:chOff x="6573836" y="3855470"/>
            <a:chExt cx="5371797" cy="1004276"/>
          </a:xfrm>
        </p:grpSpPr>
        <p:sp>
          <p:nvSpPr>
            <p:cNvPr id="2" name="Rounded Rectangle 1"/>
            <p:cNvSpPr/>
            <p:nvPr/>
          </p:nvSpPr>
          <p:spPr>
            <a:xfrm>
              <a:off x="6573836" y="3855470"/>
              <a:ext cx="5306918" cy="100427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charset="0"/>
                <a:ea typeface="Century Gothic" charset="0"/>
                <a:cs typeface="Century Gothic" charset="0"/>
              </a:endParaRPr>
            </a:p>
          </p:txBody>
        </p:sp>
        <p:sp>
          <p:nvSpPr>
            <p:cNvPr id="20" name="TextBox 19"/>
            <p:cNvSpPr txBox="1"/>
            <p:nvPr/>
          </p:nvSpPr>
          <p:spPr>
            <a:xfrm>
              <a:off x="6573836" y="4005525"/>
              <a:ext cx="5371797"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140 billion words a day</a:t>
              </a:r>
              <a:r>
                <a:rPr kumimoji="0" lang="en-US" sz="2500" b="0" i="0" u="none" strike="noStrike" kern="1200" cap="none" spc="0" normalizeH="0" baseline="50000" noProof="0" dirty="0">
                  <a:ln>
                    <a:noFill/>
                  </a:ln>
                  <a:solidFill>
                    <a:srgbClr val="000000"/>
                  </a:solidFill>
                  <a:effectLst/>
                  <a:uLnTx/>
                  <a:uFillTx/>
                  <a:latin typeface="Century Gothic" charset="0"/>
                  <a:ea typeface="Century Gothic" charset="0"/>
                  <a:cs typeface="Century Gothic" charset="0"/>
                </a:rPr>
                <a:t>1</a:t>
              </a:r>
              <a:r>
                <a:rPr kumimoji="0" lang="en-US" sz="35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a:t>
              </a:r>
            </a:p>
          </p:txBody>
        </p:sp>
      </p:grpSp>
      <p:sp>
        <p:nvSpPr>
          <p:cNvPr id="19" name="Rounded Rectangle 18"/>
          <p:cNvSpPr/>
          <p:nvPr/>
        </p:nvSpPr>
        <p:spPr>
          <a:xfrm>
            <a:off x="6118721" y="4444824"/>
            <a:ext cx="5781227" cy="184979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Designed New Hardware!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Century Gothic" charset="0"/>
                <a:ea typeface="Century Gothic" charset="0"/>
                <a:cs typeface="Century Gothic" charset="0"/>
              </a:rPr>
              <a:t>Tensor Processing Unit (TPU)</a:t>
            </a:r>
          </a:p>
        </p:txBody>
      </p:sp>
      <p:sp>
        <p:nvSpPr>
          <p:cNvPr id="4" name="Rectangle 3"/>
          <p:cNvSpPr/>
          <p:nvPr/>
        </p:nvSpPr>
        <p:spPr>
          <a:xfrm>
            <a:off x="6225739" y="2212783"/>
            <a:ext cx="5674209"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“If each of the </a:t>
            </a:r>
            <a:r>
              <a:rPr kumimoji="0" lang="en-US" sz="2400" b="1"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world’s Android phones </a:t>
            </a:r>
            <a: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used the new Google voice search for just </a:t>
            </a:r>
            <a:r>
              <a:rPr kumimoji="0" lang="en-US" sz="2400" b="1"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three minutes a day</a:t>
            </a:r>
            <a:r>
              <a:rPr kumimoji="0" lang="en-US" sz="24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a:t>
            </a:r>
            <a: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these engineers realized, the company would </a:t>
            </a:r>
            <a:b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br>
            <a:r>
              <a:rPr kumimoji="0" lang="en-US" sz="2400" b="1"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need</a:t>
            </a:r>
            <a: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a:t>
            </a:r>
            <a:r>
              <a:rPr kumimoji="0" lang="en-US" sz="2400" b="1"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twice as many data centers.</a:t>
            </a:r>
            <a: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a:t>
            </a:r>
            <a:b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br>
            <a:r>
              <a:rPr kumimoji="0" lang="en-US" sz="1800" b="0" i="1"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a:t>
            </a:r>
            <a:r>
              <a:rPr kumimoji="0" lang="mr-IN"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a:t>
            </a:r>
            <a:r>
              <a:rPr kumimoji="0" lang="en-US" sz="1800" b="0" i="0" u="none" strike="noStrike" kern="1200" cap="none" spc="0" normalizeH="0" baseline="0" noProof="0" dirty="0">
                <a:ln>
                  <a:noFill/>
                </a:ln>
                <a:solidFill>
                  <a:srgbClr val="000000"/>
                </a:solidFill>
                <a:effectLst/>
                <a:uLnTx/>
                <a:uFillTx/>
                <a:latin typeface="Century Gothic" charset="0"/>
                <a:ea typeface="Century Gothic" charset="0"/>
                <a:cs typeface="Century Gothic" charset="0"/>
              </a:rPr>
              <a:t> Wired</a:t>
            </a:r>
          </a:p>
        </p:txBody>
      </p:sp>
      <p:sp>
        <p:nvSpPr>
          <p:cNvPr id="5" name="Slide Number Placeholder 4">
            <a:extLst>
              <a:ext uri="{FF2B5EF4-FFF2-40B4-BE49-F238E27FC236}">
                <a16:creationId xmlns:a16="http://schemas.microsoft.com/office/drawing/2014/main" id="{79203648-9DE0-1B4B-AEF3-E8B9F3C2079E}"/>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72</a:t>
            </a:fld>
            <a:endParaRPr lang="en-US">
              <a:solidFill>
                <a:srgbClr val="000000">
                  <a:tint val="75000"/>
                </a:srgbClr>
              </a:solidFill>
              <a:uFillTx/>
            </a:endParaRPr>
          </a:p>
        </p:txBody>
      </p:sp>
    </p:spTree>
    <p:extLst>
      <p:ext uri="{BB962C8B-B14F-4D97-AF65-F5344CB8AC3E}">
        <p14:creationId xmlns:p14="http://schemas.microsoft.com/office/powerpoint/2010/main" val="210389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P spid="19" grpId="0" animBg="1"/>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C91850-96C5-9946-9FDD-7FFFB2C3D30A}"/>
              </a:ext>
            </a:extLst>
          </p:cNvPr>
          <p:cNvPicPr>
            <a:picLocks noChangeAspect="1"/>
          </p:cNvPicPr>
          <p:nvPr/>
        </p:nvPicPr>
        <p:blipFill>
          <a:blip r:embed="rId2"/>
          <a:stretch>
            <a:fillRect/>
          </a:stretch>
        </p:blipFill>
        <p:spPr>
          <a:xfrm>
            <a:off x="6770714" y="63203"/>
            <a:ext cx="5040286" cy="3730753"/>
          </a:xfrm>
          <a:prstGeom prst="rect">
            <a:avLst/>
          </a:prstGeom>
        </p:spPr>
      </p:pic>
      <p:sp>
        <p:nvSpPr>
          <p:cNvPr id="2" name="Title 1">
            <a:extLst>
              <a:ext uri="{FF2B5EF4-FFF2-40B4-BE49-F238E27FC236}">
                <a16:creationId xmlns:a16="http://schemas.microsoft.com/office/drawing/2014/main" id="{7CF40E69-3134-E746-B076-0308ABF12524}"/>
              </a:ext>
            </a:extLst>
          </p:cNvPr>
          <p:cNvSpPr>
            <a:spLocks noGrp="1"/>
          </p:cNvSpPr>
          <p:nvPr>
            <p:ph type="title"/>
          </p:nvPr>
        </p:nvSpPr>
        <p:spPr/>
        <p:txBody>
          <a:bodyPr/>
          <a:lstStyle/>
          <a:p>
            <a:r>
              <a:rPr lang="en-US" dirty="0"/>
              <a:t>Other Challenges?</a:t>
            </a:r>
          </a:p>
        </p:txBody>
      </p:sp>
      <p:sp>
        <p:nvSpPr>
          <p:cNvPr id="3" name="Content Placeholder 2">
            <a:extLst>
              <a:ext uri="{FF2B5EF4-FFF2-40B4-BE49-F238E27FC236}">
                <a16:creationId xmlns:a16="http://schemas.microsoft.com/office/drawing/2014/main" id="{73E4369F-D9C9-304E-A300-A22DFA5A452F}"/>
              </a:ext>
            </a:extLst>
          </p:cNvPr>
          <p:cNvSpPr>
            <a:spLocks noGrp="1"/>
          </p:cNvSpPr>
          <p:nvPr>
            <p:ph idx="1"/>
          </p:nvPr>
        </p:nvSpPr>
        <p:spPr>
          <a:xfrm>
            <a:off x="838200" y="1544782"/>
            <a:ext cx="10515600" cy="4992543"/>
          </a:xfrm>
        </p:spPr>
        <p:txBody>
          <a:bodyPr>
            <a:normAutofit/>
          </a:bodyPr>
          <a:lstStyle/>
          <a:p>
            <a:r>
              <a:rPr lang="en-US" b="1" dirty="0" err="1"/>
              <a:t>Bursty</a:t>
            </a:r>
            <a:r>
              <a:rPr lang="en-US" b="1" dirty="0"/>
              <a:t> load</a:t>
            </a:r>
            <a:r>
              <a:rPr lang="en-US" dirty="0"/>
              <a:t> </a:t>
            </a:r>
            <a:r>
              <a:rPr lang="en-US" dirty="0">
                <a:sym typeface="Wingdings" pitchFamily="2" charset="2"/>
              </a:rPr>
              <a:t> </a:t>
            </a:r>
          </a:p>
          <a:p>
            <a:pPr lvl="1"/>
            <a:r>
              <a:rPr lang="en-US" dirty="0">
                <a:sym typeface="Wingdings" pitchFamily="2" charset="2"/>
              </a:rPr>
              <a:t>overprovision resources  </a:t>
            </a:r>
          </a:p>
          <a:p>
            <a:pPr lvl="2"/>
            <a:r>
              <a:rPr lang="en-US" b="1" dirty="0">
                <a:sym typeface="Wingdings" pitchFamily="2" charset="2"/>
              </a:rPr>
              <a:t>expensive</a:t>
            </a:r>
            <a:endParaRPr lang="en-US" dirty="0">
              <a:sym typeface="Wingdings" pitchFamily="2" charset="2"/>
            </a:endParaRPr>
          </a:p>
          <a:p>
            <a:pPr lvl="1"/>
            <a:r>
              <a:rPr lang="en-US" dirty="0">
                <a:sym typeface="Wingdings" pitchFamily="2" charset="2"/>
              </a:rPr>
              <a:t>TPU reports 28% utilization of </a:t>
            </a:r>
            <a:br>
              <a:rPr lang="en-US" dirty="0">
                <a:sym typeface="Wingdings" pitchFamily="2" charset="2"/>
              </a:rPr>
            </a:br>
            <a:r>
              <a:rPr lang="en-US" dirty="0">
                <a:sym typeface="Wingdings" pitchFamily="2" charset="2"/>
              </a:rPr>
              <a:t>vector units in production</a:t>
            </a:r>
          </a:p>
          <a:p>
            <a:pPr lvl="1"/>
            <a:r>
              <a:rPr lang="en-US" dirty="0">
                <a:sym typeface="Wingdings" pitchFamily="2" charset="2"/>
              </a:rPr>
              <a:t>Solutions</a:t>
            </a:r>
          </a:p>
          <a:p>
            <a:pPr lvl="2"/>
            <a:r>
              <a:rPr lang="en-US" dirty="0">
                <a:sym typeface="Wingdings" pitchFamily="2" charset="2"/>
              </a:rPr>
              <a:t>statistical multiplexing  hardware not designed for multitenancy  </a:t>
            </a:r>
          </a:p>
          <a:p>
            <a:pPr lvl="2"/>
            <a:r>
              <a:rPr lang="en-US" dirty="0">
                <a:sym typeface="Wingdings" pitchFamily="2" charset="2"/>
              </a:rPr>
              <a:t>could try to predict arrival process  generally difficult to predict</a:t>
            </a:r>
          </a:p>
          <a:p>
            <a:r>
              <a:rPr lang="en-US" b="1" dirty="0"/>
              <a:t>Versioning</a:t>
            </a:r>
            <a:r>
              <a:rPr lang="en-US" dirty="0"/>
              <a:t> and </a:t>
            </a:r>
            <a:r>
              <a:rPr lang="en-US" b="1" dirty="0"/>
              <a:t>testing models</a:t>
            </a:r>
          </a:p>
          <a:p>
            <a:r>
              <a:rPr lang="en-US" b="1" dirty="0"/>
              <a:t>Prediction pipelines </a:t>
            </a:r>
            <a:r>
              <a:rPr lang="en-US" dirty="0">
                <a:sym typeface="Wingdings" pitchFamily="2" charset="2"/>
              </a:rPr>
              <a:t> more on this soon</a:t>
            </a:r>
            <a:endParaRPr lang="en-US" dirty="0"/>
          </a:p>
        </p:txBody>
      </p:sp>
      <p:sp>
        <p:nvSpPr>
          <p:cNvPr id="5" name="Slide Number Placeholder 4">
            <a:extLst>
              <a:ext uri="{FF2B5EF4-FFF2-40B4-BE49-F238E27FC236}">
                <a16:creationId xmlns:a16="http://schemas.microsoft.com/office/drawing/2014/main" id="{FFE2F422-3E8B-5845-849E-61D61206FBAF}"/>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73</a:t>
            </a:fld>
            <a:endParaRPr lang="en-US">
              <a:solidFill>
                <a:srgbClr val="000000">
                  <a:tint val="75000"/>
                </a:srgbClr>
              </a:solidFill>
              <a:uFillTx/>
            </a:endParaRPr>
          </a:p>
        </p:txBody>
      </p:sp>
    </p:spTree>
    <p:extLst>
      <p:ext uri="{BB962C8B-B14F-4D97-AF65-F5344CB8AC3E}">
        <p14:creationId xmlns:p14="http://schemas.microsoft.com/office/powerpoint/2010/main" val="33863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74856C26-42BB-9140-91AE-EB7DCCED0686}"/>
              </a:ext>
            </a:extLst>
          </p:cNvPr>
          <p:cNvSpPr/>
          <p:nvPr/>
        </p:nvSpPr>
        <p:spPr>
          <a:xfrm>
            <a:off x="409074" y="4596063"/>
            <a:ext cx="9440154" cy="8662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3" name="TextBox 72"/>
          <p:cNvSpPr txBox="1"/>
          <p:nvPr/>
        </p:nvSpPr>
        <p:spPr>
          <a:xfrm>
            <a:off x="553553" y="571277"/>
            <a:ext cx="2637005" cy="748988"/>
          </a:xfrm>
          <a:prstGeom prst="rect">
            <a:avLst/>
          </a:prstGeom>
          <a:noFill/>
        </p:spPr>
        <p:txBody>
          <a:bodyPr wrap="none" rtlCol="0">
            <a:spAutoFit/>
          </a:bodyPr>
          <a:lstStyle/>
          <a:p>
            <a:pPr algn="ctr" defTabSz="609585" fontAlgn="base">
              <a:spcBef>
                <a:spcPct val="0"/>
              </a:spcBef>
              <a:spcAft>
                <a:spcPct val="0"/>
              </a:spcAft>
            </a:pPr>
            <a:r>
              <a:rPr lang="en-US" sz="4267" b="1" dirty="0">
                <a:solidFill>
                  <a:prstClr val="black"/>
                </a:solidFill>
                <a:latin typeface="Helvetica Neue" charset="0"/>
                <a:ea typeface="Helvetica Neue" charset="0"/>
                <a:cs typeface="Helvetica Neue" charset="0"/>
              </a:rPr>
              <a:t>Inference</a:t>
            </a:r>
          </a:p>
        </p:txBody>
      </p:sp>
      <p:sp>
        <p:nvSpPr>
          <p:cNvPr id="67" name="TextBox 66"/>
          <p:cNvSpPr txBox="1"/>
          <p:nvPr/>
        </p:nvSpPr>
        <p:spPr>
          <a:xfrm>
            <a:off x="4185039" y="2367971"/>
            <a:ext cx="2363146" cy="666786"/>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Big Model</a:t>
            </a:r>
          </a:p>
        </p:txBody>
      </p:sp>
      <p:grpSp>
        <p:nvGrpSpPr>
          <p:cNvPr id="3" name="Group 2"/>
          <p:cNvGrpSpPr/>
          <p:nvPr/>
        </p:nvGrpSpPr>
        <p:grpSpPr>
          <a:xfrm>
            <a:off x="9405824" y="543559"/>
            <a:ext cx="2584361" cy="3035836"/>
            <a:chOff x="6934007" y="1783903"/>
            <a:chExt cx="1938271" cy="2276877"/>
          </a:xfrm>
        </p:grpSpPr>
        <p:grpSp>
          <p:nvGrpSpPr>
            <p:cNvPr id="21" name="Group 20"/>
            <p:cNvGrpSpPr/>
            <p:nvPr/>
          </p:nvGrpSpPr>
          <p:grpSpPr>
            <a:xfrm>
              <a:off x="7248513" y="1783903"/>
              <a:ext cx="1377229" cy="1732148"/>
              <a:chOff x="9125207" y="2174230"/>
              <a:chExt cx="1380488" cy="1736247"/>
            </a:xfrm>
          </p:grpSpPr>
          <p:sp>
            <p:nvSpPr>
              <p:cNvPr id="22" name="Rectangle 21"/>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3" name="Rectangle 22"/>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4" name="Rectangle 23"/>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26" name="Group 25"/>
              <p:cNvGrpSpPr/>
              <p:nvPr/>
            </p:nvGrpSpPr>
            <p:grpSpPr>
              <a:xfrm>
                <a:off x="9330413" y="3302478"/>
                <a:ext cx="977923" cy="353568"/>
                <a:chOff x="9339557" y="3293334"/>
                <a:chExt cx="977923" cy="353568"/>
              </a:xfrm>
            </p:grpSpPr>
            <p:cxnSp>
              <p:nvCxnSpPr>
                <p:cNvPr id="30" name="Straight Connector 29"/>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41" name="TextBox 40"/>
            <p:cNvSpPr txBox="1"/>
            <p:nvPr/>
          </p:nvSpPr>
          <p:spPr>
            <a:xfrm>
              <a:off x="6934007" y="3560691"/>
              <a:ext cx="1938271" cy="500089"/>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Application</a:t>
              </a:r>
            </a:p>
          </p:txBody>
        </p:sp>
      </p:grpSp>
      <p:sp>
        <p:nvSpPr>
          <p:cNvPr id="42" name="Right Arrow 41"/>
          <p:cNvSpPr/>
          <p:nvPr/>
        </p:nvSpPr>
        <p:spPr>
          <a:xfrm>
            <a:off x="7176725" y="1814785"/>
            <a:ext cx="1933739" cy="11988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Decision</a:t>
            </a:r>
          </a:p>
        </p:txBody>
      </p:sp>
      <p:sp>
        <p:nvSpPr>
          <p:cNvPr id="2" name="Left Arrow 1"/>
          <p:cNvSpPr/>
          <p:nvPr/>
        </p:nvSpPr>
        <p:spPr>
          <a:xfrm>
            <a:off x="7026793" y="212718"/>
            <a:ext cx="1842948" cy="1243892"/>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Query</a:t>
            </a:r>
          </a:p>
        </p:txBody>
      </p:sp>
      <p:grpSp>
        <p:nvGrpSpPr>
          <p:cNvPr id="52" name="Group 51"/>
          <p:cNvGrpSpPr/>
          <p:nvPr/>
        </p:nvGrpSpPr>
        <p:grpSpPr>
          <a:xfrm>
            <a:off x="10078332" y="1138594"/>
            <a:ext cx="1320617" cy="736469"/>
            <a:chOff x="7584821" y="2225245"/>
            <a:chExt cx="990463" cy="552352"/>
          </a:xfrm>
        </p:grpSpPr>
        <p:sp>
          <p:nvSpPr>
            <p:cNvPr id="53" name="Rectangle 52"/>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4" name="Oval 53"/>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6" name="Triangle 55"/>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57" name="Rectangle 56"/>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8" name="Rectangle 57"/>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59" name="Straight Connector 58"/>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grpSp>
        <p:nvGrpSpPr>
          <p:cNvPr id="46" name="Group 45"/>
          <p:cNvGrpSpPr/>
          <p:nvPr/>
        </p:nvGrpSpPr>
        <p:grpSpPr>
          <a:xfrm>
            <a:off x="4085252" y="710961"/>
            <a:ext cx="2649647" cy="1532793"/>
            <a:chOff x="4437802" y="2295143"/>
            <a:chExt cx="2565113" cy="1483893"/>
          </a:xfrm>
        </p:grpSpPr>
        <p:cxnSp>
          <p:nvCxnSpPr>
            <p:cNvPr id="48" name="Straight Arrow Connector 4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0" name="Straight Arrow Connector 49"/>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60" name="Straight Arrow Connector 59"/>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61" name="Straight Arrow Connector 60"/>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62" name="Oval 61"/>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63" name="Group 62"/>
            <p:cNvGrpSpPr/>
            <p:nvPr/>
          </p:nvGrpSpPr>
          <p:grpSpPr>
            <a:xfrm>
              <a:off x="4437802" y="2295143"/>
              <a:ext cx="170773" cy="1483893"/>
              <a:chOff x="4461603" y="726948"/>
              <a:chExt cx="228600" cy="1986366"/>
            </a:xfrm>
          </p:grpSpPr>
          <p:sp>
            <p:nvSpPr>
              <p:cNvPr id="64" name="Oval 63"/>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5" name="Oval 64"/>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6" name="Oval 65"/>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8" name="Oval 67"/>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9" name="Oval 68"/>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sp>
        <p:nvSpPr>
          <p:cNvPr id="8" name="Content Placeholder 7"/>
          <p:cNvSpPr>
            <a:spLocks noGrp="1"/>
          </p:cNvSpPr>
          <p:nvPr>
            <p:ph idx="1"/>
          </p:nvPr>
        </p:nvSpPr>
        <p:spPr>
          <a:xfrm>
            <a:off x="553553" y="3848376"/>
            <a:ext cx="10800247" cy="2733138"/>
          </a:xfrm>
        </p:spPr>
        <p:txBody>
          <a:bodyPr>
            <a:normAutofit/>
          </a:bodyPr>
          <a:lstStyle/>
          <a:p>
            <a:pPr marL="14287" indent="0">
              <a:buNone/>
            </a:pPr>
            <a:r>
              <a:rPr lang="en-US" sz="4400" b="1" dirty="0"/>
              <a:t>Two Approaches</a:t>
            </a:r>
          </a:p>
          <a:p>
            <a:r>
              <a:rPr lang="en-US" sz="4000" b="1" i="1" dirty="0"/>
              <a:t>Offline:</a:t>
            </a:r>
            <a:r>
              <a:rPr lang="en-US" sz="4000" dirty="0"/>
              <a:t> Pre-Materialize Predictions</a:t>
            </a:r>
          </a:p>
          <a:p>
            <a:r>
              <a:rPr lang="en-US" sz="4000" b="1" i="1" dirty="0"/>
              <a:t>Online:</a:t>
            </a:r>
            <a:r>
              <a:rPr lang="en-US" sz="4000" dirty="0"/>
              <a:t> Compute Predictions on the fly</a:t>
            </a:r>
          </a:p>
        </p:txBody>
      </p:sp>
      <p:sp>
        <p:nvSpPr>
          <p:cNvPr id="4" name="Slide Number Placeholder 3">
            <a:extLst>
              <a:ext uri="{FF2B5EF4-FFF2-40B4-BE49-F238E27FC236}">
                <a16:creationId xmlns:a16="http://schemas.microsoft.com/office/drawing/2014/main" id="{4D017ED6-E531-1646-8B6A-A31F55155111}"/>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74</a:t>
            </a:fld>
            <a:endParaRPr lang="en-US">
              <a:solidFill>
                <a:srgbClr val="000000">
                  <a:tint val="75000"/>
                </a:srgbClr>
              </a:solidFill>
              <a:uFillTx/>
            </a:endParaRPr>
          </a:p>
        </p:txBody>
      </p:sp>
    </p:spTree>
    <p:extLst>
      <p:ext uri="{BB962C8B-B14F-4D97-AF65-F5344CB8AC3E}">
        <p14:creationId xmlns:p14="http://schemas.microsoft.com/office/powerpoint/2010/main" val="21385630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342" y="975070"/>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72" y="1622770"/>
            <a:ext cx="4293230" cy="3823529"/>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434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8489" y="1970364"/>
            <a:ext cx="368213" cy="3475935"/>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314" y="5656913"/>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1147" y="5684004"/>
            <a:ext cx="1766983" cy="939288"/>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4" name="Title 3">
            <a:extLst>
              <a:ext uri="{FF2B5EF4-FFF2-40B4-BE49-F238E27FC236}">
                <a16:creationId xmlns:a16="http://schemas.microsoft.com/office/drawing/2014/main" id="{809C0642-40E9-104E-832D-C0208B15CAB0}"/>
              </a:ext>
            </a:extLst>
          </p:cNvPr>
          <p:cNvSpPr>
            <a:spLocks noGrp="1"/>
          </p:cNvSpPr>
          <p:nvPr>
            <p:ph type="title"/>
          </p:nvPr>
        </p:nvSpPr>
        <p:spPr/>
        <p:txBody>
          <a:bodyPr/>
          <a:lstStyle/>
          <a:p>
            <a:r>
              <a:rPr lang="en-US" b="1" dirty="0"/>
              <a:t>Pre-materialized</a:t>
            </a:r>
            <a:r>
              <a:rPr lang="en-US" dirty="0"/>
              <a:t> Predictions</a:t>
            </a:r>
          </a:p>
        </p:txBody>
      </p:sp>
      <p:sp>
        <p:nvSpPr>
          <p:cNvPr id="2" name="Slide Number Placeholder 1">
            <a:extLst>
              <a:ext uri="{FF2B5EF4-FFF2-40B4-BE49-F238E27FC236}">
                <a16:creationId xmlns:a16="http://schemas.microsoft.com/office/drawing/2014/main" id="{14E40694-34B3-AE4D-9D71-6EE6FDEDC641}"/>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75</a:t>
            </a:fld>
            <a:endParaRPr lang="en-US">
              <a:solidFill>
                <a:srgbClr val="000000">
                  <a:tint val="75000"/>
                </a:srgbClr>
              </a:solidFill>
              <a:uFillTx/>
            </a:endParaRPr>
          </a:p>
        </p:txBody>
      </p:sp>
    </p:spTree>
    <p:extLst>
      <p:ext uri="{BB962C8B-B14F-4D97-AF65-F5344CB8AC3E}">
        <p14:creationId xmlns:p14="http://schemas.microsoft.com/office/powerpoint/2010/main" val="2121238850"/>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342" y="975070"/>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176" y="1377609"/>
            <a:ext cx="5234078" cy="4661443"/>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3019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9039" y="1970364"/>
            <a:ext cx="368213" cy="3475935"/>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4264" y="7580200"/>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86817" y="7863199"/>
            <a:ext cx="1766983" cy="939288"/>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4" name="Title 3">
            <a:extLst>
              <a:ext uri="{FF2B5EF4-FFF2-40B4-BE49-F238E27FC236}">
                <a16:creationId xmlns:a16="http://schemas.microsoft.com/office/drawing/2014/main" id="{809C0642-40E9-104E-832D-C0208B15CAB0}"/>
              </a:ext>
            </a:extLst>
          </p:cNvPr>
          <p:cNvSpPr>
            <a:spLocks noGrp="1"/>
          </p:cNvSpPr>
          <p:nvPr>
            <p:ph type="title"/>
          </p:nvPr>
        </p:nvSpPr>
        <p:spPr>
          <a:xfrm>
            <a:off x="552450" y="262627"/>
            <a:ext cx="10801350" cy="1325563"/>
          </a:xfrm>
        </p:spPr>
        <p:txBody>
          <a:bodyPr/>
          <a:lstStyle/>
          <a:p>
            <a:r>
              <a:rPr lang="en-US" b="1" dirty="0"/>
              <a:t>Pre-materialized</a:t>
            </a:r>
            <a:r>
              <a:rPr lang="en-US" dirty="0"/>
              <a:t> Predictions</a:t>
            </a:r>
          </a:p>
        </p:txBody>
      </p:sp>
      <p:sp>
        <p:nvSpPr>
          <p:cNvPr id="11" name="Can 10">
            <a:extLst>
              <a:ext uri="{FF2B5EF4-FFF2-40B4-BE49-F238E27FC236}">
                <a16:creationId xmlns:a16="http://schemas.microsoft.com/office/drawing/2014/main" id="{9ED72A20-A13F-5845-A3C4-CDDAF1C4B897}"/>
              </a:ext>
            </a:extLst>
          </p:cNvPr>
          <p:cNvSpPr/>
          <p:nvPr/>
        </p:nvSpPr>
        <p:spPr>
          <a:xfrm>
            <a:off x="6640765" y="4937789"/>
            <a:ext cx="1991098" cy="1596361"/>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r>
              <a:rPr lang="en-US" sz="2400" dirty="0">
                <a:solidFill>
                  <a:prstClr val="white"/>
                </a:solidFill>
                <a:ea typeface="Helvetica Neue" charset="0"/>
                <a:cs typeface="Helvetica Neue" charset="0"/>
              </a:rPr>
              <a:t>All Possible</a:t>
            </a:r>
          </a:p>
          <a:p>
            <a:pPr algn="ctr" defTabSz="609570"/>
            <a:r>
              <a:rPr lang="en-US" sz="2400" dirty="0">
                <a:solidFill>
                  <a:prstClr val="white"/>
                </a:solidFill>
                <a:ea typeface="Helvetica Neue" charset="0"/>
                <a:cs typeface="Helvetica Neue" charset="0"/>
              </a:rPr>
              <a:t>Queries</a:t>
            </a:r>
          </a:p>
        </p:txBody>
      </p:sp>
      <p:sp>
        <p:nvSpPr>
          <p:cNvPr id="3" name="Rounded Rectangle 2">
            <a:extLst>
              <a:ext uri="{FF2B5EF4-FFF2-40B4-BE49-F238E27FC236}">
                <a16:creationId xmlns:a16="http://schemas.microsoft.com/office/drawing/2014/main" id="{1D1D4575-89C2-A04A-BB24-03E4C58F47A2}"/>
              </a:ext>
            </a:extLst>
          </p:cNvPr>
          <p:cNvSpPr/>
          <p:nvPr/>
        </p:nvSpPr>
        <p:spPr>
          <a:xfrm>
            <a:off x="6194492" y="2703194"/>
            <a:ext cx="2883645" cy="1503468"/>
          </a:xfrm>
          <a:prstGeom prst="round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sz="2800" dirty="0"/>
              <a:t>Batch Training Framework</a:t>
            </a:r>
          </a:p>
        </p:txBody>
      </p:sp>
      <p:sp>
        <p:nvSpPr>
          <p:cNvPr id="14" name="Down Arrow 13">
            <a:extLst>
              <a:ext uri="{FF2B5EF4-FFF2-40B4-BE49-F238E27FC236}">
                <a16:creationId xmlns:a16="http://schemas.microsoft.com/office/drawing/2014/main" id="{D3440B51-6FE1-E849-969D-E0BDCCEB2A53}"/>
              </a:ext>
            </a:extLst>
          </p:cNvPr>
          <p:cNvSpPr/>
          <p:nvPr/>
        </p:nvSpPr>
        <p:spPr>
          <a:xfrm rot="16200000">
            <a:off x="5515241" y="3170008"/>
            <a:ext cx="506802" cy="569841"/>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5" name="Down Arrow 14">
            <a:extLst>
              <a:ext uri="{FF2B5EF4-FFF2-40B4-BE49-F238E27FC236}">
                <a16:creationId xmlns:a16="http://schemas.microsoft.com/office/drawing/2014/main" id="{5CAF6428-7011-7B4B-ACC6-BE6703C0FF32}"/>
              </a:ext>
            </a:extLst>
          </p:cNvPr>
          <p:cNvSpPr/>
          <p:nvPr/>
        </p:nvSpPr>
        <p:spPr>
          <a:xfrm rot="10800000">
            <a:off x="7382914" y="4274234"/>
            <a:ext cx="506802" cy="595982"/>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grpSp>
        <p:nvGrpSpPr>
          <p:cNvPr id="6" name="Group 5">
            <a:extLst>
              <a:ext uri="{FF2B5EF4-FFF2-40B4-BE49-F238E27FC236}">
                <a16:creationId xmlns:a16="http://schemas.microsoft.com/office/drawing/2014/main" id="{5516BC76-8833-8F4A-82BB-E679BD8DEEF4}"/>
              </a:ext>
            </a:extLst>
          </p:cNvPr>
          <p:cNvGrpSpPr/>
          <p:nvPr/>
        </p:nvGrpSpPr>
        <p:grpSpPr>
          <a:xfrm>
            <a:off x="6694897" y="1791075"/>
            <a:ext cx="1946651" cy="878333"/>
            <a:chOff x="6995846" y="1791075"/>
            <a:chExt cx="1946651" cy="878333"/>
          </a:xfrm>
        </p:grpSpPr>
        <p:pic>
          <p:nvPicPr>
            <p:cNvPr id="16" name="Picture 15">
              <a:extLst>
                <a:ext uri="{FF2B5EF4-FFF2-40B4-BE49-F238E27FC236}">
                  <a16:creationId xmlns:a16="http://schemas.microsoft.com/office/drawing/2014/main" id="{4B96B073-632E-F346-8980-179A1AA692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486" y="1791075"/>
              <a:ext cx="1649554" cy="878333"/>
            </a:xfrm>
            <a:prstGeom prst="rect">
              <a:avLst/>
            </a:prstGeom>
          </p:spPr>
        </p:pic>
        <p:sp>
          <p:nvSpPr>
            <p:cNvPr id="5" name="Double Bracket 4">
              <a:extLst>
                <a:ext uri="{FF2B5EF4-FFF2-40B4-BE49-F238E27FC236}">
                  <a16:creationId xmlns:a16="http://schemas.microsoft.com/office/drawing/2014/main" id="{C3F55E27-3A45-1545-8F22-AEA06C44E3F8}"/>
                </a:ext>
              </a:extLst>
            </p:cNvPr>
            <p:cNvSpPr/>
            <p:nvPr/>
          </p:nvSpPr>
          <p:spPr>
            <a:xfrm>
              <a:off x="6995846" y="1947214"/>
              <a:ext cx="1946651" cy="699044"/>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782A58C8-0172-D549-9A49-E6CF35F8E7CF}"/>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76</a:t>
            </a:fld>
            <a:endParaRPr lang="en-US">
              <a:solidFill>
                <a:srgbClr val="000000">
                  <a:tint val="75000"/>
                </a:srgbClr>
              </a:solidFill>
              <a:uFillTx/>
            </a:endParaRPr>
          </a:p>
        </p:txBody>
      </p:sp>
    </p:spTree>
    <p:extLst>
      <p:ext uri="{BB962C8B-B14F-4D97-AF65-F5344CB8AC3E}">
        <p14:creationId xmlns:p14="http://schemas.microsoft.com/office/powerpoint/2010/main" val="806885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231" y="975070"/>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721" y="1377607"/>
            <a:ext cx="5234078" cy="4661443"/>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3019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9039" y="1970364"/>
            <a:ext cx="368213" cy="3475935"/>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4264" y="7580200"/>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86817" y="7863199"/>
            <a:ext cx="1766983" cy="939288"/>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4" name="Title 3">
            <a:extLst>
              <a:ext uri="{FF2B5EF4-FFF2-40B4-BE49-F238E27FC236}">
                <a16:creationId xmlns:a16="http://schemas.microsoft.com/office/drawing/2014/main" id="{809C0642-40E9-104E-832D-C0208B15CAB0}"/>
              </a:ext>
            </a:extLst>
          </p:cNvPr>
          <p:cNvSpPr>
            <a:spLocks noGrp="1"/>
          </p:cNvSpPr>
          <p:nvPr>
            <p:ph type="title"/>
          </p:nvPr>
        </p:nvSpPr>
        <p:spPr>
          <a:xfrm>
            <a:off x="552450" y="262627"/>
            <a:ext cx="10801350" cy="1325563"/>
          </a:xfrm>
        </p:spPr>
        <p:txBody>
          <a:bodyPr/>
          <a:lstStyle/>
          <a:p>
            <a:r>
              <a:rPr lang="en-US" b="1" dirty="0"/>
              <a:t>Pre-materialized</a:t>
            </a:r>
            <a:r>
              <a:rPr lang="en-US" dirty="0"/>
              <a:t> Predictions</a:t>
            </a:r>
          </a:p>
        </p:txBody>
      </p:sp>
      <p:sp>
        <p:nvSpPr>
          <p:cNvPr id="11" name="Can 10">
            <a:extLst>
              <a:ext uri="{FF2B5EF4-FFF2-40B4-BE49-F238E27FC236}">
                <a16:creationId xmlns:a16="http://schemas.microsoft.com/office/drawing/2014/main" id="{9ED72A20-A13F-5845-A3C4-CDDAF1C4B897}"/>
              </a:ext>
            </a:extLst>
          </p:cNvPr>
          <p:cNvSpPr/>
          <p:nvPr/>
        </p:nvSpPr>
        <p:spPr>
          <a:xfrm>
            <a:off x="4624761" y="4937789"/>
            <a:ext cx="1991098" cy="1596361"/>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r>
              <a:rPr lang="en-US" sz="2400" dirty="0">
                <a:solidFill>
                  <a:prstClr val="white"/>
                </a:solidFill>
                <a:ea typeface="Helvetica Neue" charset="0"/>
                <a:cs typeface="Helvetica Neue" charset="0"/>
              </a:rPr>
              <a:t>All Possible</a:t>
            </a:r>
          </a:p>
          <a:p>
            <a:pPr algn="ctr" defTabSz="609570"/>
            <a:r>
              <a:rPr lang="en-US" sz="2400" dirty="0">
                <a:solidFill>
                  <a:prstClr val="white"/>
                </a:solidFill>
                <a:ea typeface="Helvetica Neue" charset="0"/>
                <a:cs typeface="Helvetica Neue" charset="0"/>
              </a:rPr>
              <a:t>Queries</a:t>
            </a:r>
          </a:p>
        </p:txBody>
      </p:sp>
      <p:sp>
        <p:nvSpPr>
          <p:cNvPr id="3" name="Rounded Rectangle 2">
            <a:extLst>
              <a:ext uri="{FF2B5EF4-FFF2-40B4-BE49-F238E27FC236}">
                <a16:creationId xmlns:a16="http://schemas.microsoft.com/office/drawing/2014/main" id="{1D1D4575-89C2-A04A-BB24-03E4C58F47A2}"/>
              </a:ext>
            </a:extLst>
          </p:cNvPr>
          <p:cNvSpPr/>
          <p:nvPr/>
        </p:nvSpPr>
        <p:spPr>
          <a:xfrm>
            <a:off x="4178488" y="2703194"/>
            <a:ext cx="2883645" cy="1503468"/>
          </a:xfrm>
          <a:prstGeom prst="round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sz="2800" dirty="0"/>
              <a:t>Batch Training Framework</a:t>
            </a:r>
          </a:p>
        </p:txBody>
      </p:sp>
      <p:sp>
        <p:nvSpPr>
          <p:cNvPr id="14" name="Down Arrow 13">
            <a:extLst>
              <a:ext uri="{FF2B5EF4-FFF2-40B4-BE49-F238E27FC236}">
                <a16:creationId xmlns:a16="http://schemas.microsoft.com/office/drawing/2014/main" id="{D3440B51-6FE1-E849-969D-E0BDCCEB2A53}"/>
              </a:ext>
            </a:extLst>
          </p:cNvPr>
          <p:cNvSpPr/>
          <p:nvPr/>
        </p:nvSpPr>
        <p:spPr>
          <a:xfrm rot="16200000">
            <a:off x="3499237" y="3170008"/>
            <a:ext cx="506802" cy="569841"/>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15" name="Down Arrow 14">
            <a:extLst>
              <a:ext uri="{FF2B5EF4-FFF2-40B4-BE49-F238E27FC236}">
                <a16:creationId xmlns:a16="http://schemas.microsoft.com/office/drawing/2014/main" id="{5CAF6428-7011-7B4B-ACC6-BE6703C0FF32}"/>
              </a:ext>
            </a:extLst>
          </p:cNvPr>
          <p:cNvSpPr/>
          <p:nvPr/>
        </p:nvSpPr>
        <p:spPr>
          <a:xfrm rot="10800000">
            <a:off x="5366910" y="4274234"/>
            <a:ext cx="506802" cy="595982"/>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grpSp>
        <p:nvGrpSpPr>
          <p:cNvPr id="6" name="Group 5">
            <a:extLst>
              <a:ext uri="{FF2B5EF4-FFF2-40B4-BE49-F238E27FC236}">
                <a16:creationId xmlns:a16="http://schemas.microsoft.com/office/drawing/2014/main" id="{5516BC76-8833-8F4A-82BB-E679BD8DEEF4}"/>
              </a:ext>
            </a:extLst>
          </p:cNvPr>
          <p:cNvGrpSpPr/>
          <p:nvPr/>
        </p:nvGrpSpPr>
        <p:grpSpPr>
          <a:xfrm>
            <a:off x="4678893" y="1791075"/>
            <a:ext cx="1946651" cy="878333"/>
            <a:chOff x="6995846" y="1791075"/>
            <a:chExt cx="1946651" cy="878333"/>
          </a:xfrm>
        </p:grpSpPr>
        <p:pic>
          <p:nvPicPr>
            <p:cNvPr id="16" name="Picture 15">
              <a:extLst>
                <a:ext uri="{FF2B5EF4-FFF2-40B4-BE49-F238E27FC236}">
                  <a16:creationId xmlns:a16="http://schemas.microsoft.com/office/drawing/2014/main" id="{4B96B073-632E-F346-8980-179A1AA692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486" y="1791075"/>
              <a:ext cx="1649554" cy="878333"/>
            </a:xfrm>
            <a:prstGeom prst="rect">
              <a:avLst/>
            </a:prstGeom>
          </p:spPr>
        </p:pic>
        <p:sp>
          <p:nvSpPr>
            <p:cNvPr id="5" name="Double Bracket 4">
              <a:extLst>
                <a:ext uri="{FF2B5EF4-FFF2-40B4-BE49-F238E27FC236}">
                  <a16:creationId xmlns:a16="http://schemas.microsoft.com/office/drawing/2014/main" id="{C3F55E27-3A45-1545-8F22-AEA06C44E3F8}"/>
                </a:ext>
              </a:extLst>
            </p:cNvPr>
            <p:cNvSpPr/>
            <p:nvPr/>
          </p:nvSpPr>
          <p:spPr>
            <a:xfrm>
              <a:off x="6995846" y="1947214"/>
              <a:ext cx="1946651" cy="699044"/>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9" name="Can 18">
            <a:extLst>
              <a:ext uri="{FF2B5EF4-FFF2-40B4-BE49-F238E27FC236}">
                <a16:creationId xmlns:a16="http://schemas.microsoft.com/office/drawing/2014/main" id="{25E44522-06E1-0E4B-BAED-7240378D8A3C}"/>
              </a:ext>
            </a:extLst>
          </p:cNvPr>
          <p:cNvSpPr/>
          <p:nvPr/>
        </p:nvSpPr>
        <p:spPr>
          <a:xfrm>
            <a:off x="8970645" y="2410280"/>
            <a:ext cx="2639347" cy="3036019"/>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F914ED8E-B1B2-B54A-AD2F-28E219037DDF}"/>
              </a:ext>
            </a:extLst>
          </p:cNvPr>
          <p:cNvSpPr/>
          <p:nvPr/>
        </p:nvSpPr>
        <p:spPr>
          <a:xfrm>
            <a:off x="8513765" y="609257"/>
            <a:ext cx="355310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Data </a:t>
            </a:r>
            <a:br>
              <a:rPr kumimoji="0" lang="en-US" sz="36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br>
            <a:r>
              <a:rPr kumimoji="0" lang="en-US" sz="36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Management </a:t>
            </a:r>
            <a:r>
              <a:rPr lang="en-US" sz="3600" dirty="0">
                <a:latin typeface="Century Gothic" panose="020B0502020202020204" pitchFamily="34" charset="0"/>
                <a:ea typeface="Helvetica Neue" charset="0"/>
                <a:cs typeface="Helvetica Neue" charset="0"/>
              </a:rPr>
              <a:t>System</a:t>
            </a:r>
            <a:endParaRPr kumimoji="0" lang="en-US" sz="3600" b="0" i="0" strike="noStrike" kern="1200" cap="none" spc="0" normalizeH="0" baseline="0" noProof="0" dirty="0">
              <a:ln>
                <a:noFill/>
              </a:ln>
              <a:effectLst/>
              <a:uLnTx/>
              <a:uFillTx/>
              <a:latin typeface="Century Gothic" panose="020B0502020202020204" pitchFamily="34" charset="0"/>
            </a:endParaRPr>
          </a:p>
        </p:txBody>
      </p:sp>
      <p:grpSp>
        <p:nvGrpSpPr>
          <p:cNvPr id="9" name="Group 8">
            <a:extLst>
              <a:ext uri="{FF2B5EF4-FFF2-40B4-BE49-F238E27FC236}">
                <a16:creationId xmlns:a16="http://schemas.microsoft.com/office/drawing/2014/main" id="{256F30EE-1E98-C146-858F-F9CD6E421BE9}"/>
              </a:ext>
            </a:extLst>
          </p:cNvPr>
          <p:cNvGrpSpPr/>
          <p:nvPr/>
        </p:nvGrpSpPr>
        <p:grpSpPr>
          <a:xfrm>
            <a:off x="7119052" y="3201527"/>
            <a:ext cx="1739579" cy="1016246"/>
            <a:chOff x="7119052" y="3201527"/>
            <a:chExt cx="1739579" cy="1016246"/>
          </a:xfrm>
        </p:grpSpPr>
        <p:sp>
          <p:nvSpPr>
            <p:cNvPr id="18" name="Down Arrow 17">
              <a:extLst>
                <a:ext uri="{FF2B5EF4-FFF2-40B4-BE49-F238E27FC236}">
                  <a16:creationId xmlns:a16="http://schemas.microsoft.com/office/drawing/2014/main" id="{D46C48F3-FB46-8945-A4B8-AF25A18B283D}"/>
                </a:ext>
              </a:extLst>
            </p:cNvPr>
            <p:cNvSpPr/>
            <p:nvPr/>
          </p:nvSpPr>
          <p:spPr>
            <a:xfrm rot="16200000">
              <a:off x="7714618" y="2736144"/>
              <a:ext cx="506802" cy="1437568"/>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sz="2400">
                <a:solidFill>
                  <a:srgbClr val="FFFFFF"/>
                </a:solidFill>
                <a:latin typeface="Century Gothic" panose="020F0302020204030204"/>
              </a:endParaRPr>
            </a:p>
          </p:txBody>
        </p:sp>
        <p:sp>
          <p:nvSpPr>
            <p:cNvPr id="2" name="TextBox 1">
              <a:extLst>
                <a:ext uri="{FF2B5EF4-FFF2-40B4-BE49-F238E27FC236}">
                  <a16:creationId xmlns:a16="http://schemas.microsoft.com/office/drawing/2014/main" id="{159352BF-A133-FA4C-AB35-21DF44C3AC2B}"/>
                </a:ext>
              </a:extLst>
            </p:cNvPr>
            <p:cNvSpPr txBox="1"/>
            <p:nvPr/>
          </p:nvSpPr>
          <p:spPr>
            <a:xfrm>
              <a:off x="7119052" y="3694553"/>
              <a:ext cx="1739579" cy="523220"/>
            </a:xfrm>
            <a:prstGeom prst="rect">
              <a:avLst/>
            </a:prstGeom>
          </p:spPr>
          <p:txBody>
            <a:bodyPr wrap="none" rtlCol="0">
              <a:spAutoFit/>
            </a:bodyPr>
            <a:lstStyle/>
            <a:p>
              <a:r>
                <a:rPr lang="en-US" sz="2800" dirty="0"/>
                <a:t>(Scoring)</a:t>
              </a:r>
            </a:p>
          </p:txBody>
        </p:sp>
      </p:grpSp>
      <p:grpSp>
        <p:nvGrpSpPr>
          <p:cNvPr id="8" name="Group 7">
            <a:extLst>
              <a:ext uri="{FF2B5EF4-FFF2-40B4-BE49-F238E27FC236}">
                <a16:creationId xmlns:a16="http://schemas.microsoft.com/office/drawing/2014/main" id="{DCA20191-94E2-2E44-97DA-20836EBB9305}"/>
              </a:ext>
            </a:extLst>
          </p:cNvPr>
          <p:cNvGrpSpPr/>
          <p:nvPr/>
        </p:nvGrpSpPr>
        <p:grpSpPr>
          <a:xfrm>
            <a:off x="8963674" y="5526241"/>
            <a:ext cx="2488053" cy="1016000"/>
            <a:chOff x="9104354" y="5596581"/>
            <a:chExt cx="2488053" cy="1016000"/>
          </a:xfrm>
        </p:grpSpPr>
        <p:pic>
          <p:nvPicPr>
            <p:cNvPr id="7" name="Picture 6">
              <a:extLst>
                <a:ext uri="{FF2B5EF4-FFF2-40B4-BE49-F238E27FC236}">
                  <a16:creationId xmlns:a16="http://schemas.microsoft.com/office/drawing/2014/main" id="{101DA107-ABB9-C544-8D6B-72618E8AA164}"/>
                </a:ext>
              </a:extLst>
            </p:cNvPr>
            <p:cNvPicPr>
              <a:picLocks noChangeAspect="1"/>
            </p:cNvPicPr>
            <p:nvPr/>
          </p:nvPicPr>
          <p:blipFill>
            <a:blip r:embed="rId10"/>
            <a:stretch>
              <a:fillRect/>
            </a:stretch>
          </p:blipFill>
          <p:spPr>
            <a:xfrm>
              <a:off x="9353336" y="5596581"/>
              <a:ext cx="1981200" cy="1016000"/>
            </a:xfrm>
            <a:prstGeom prst="rect">
              <a:avLst/>
            </a:prstGeom>
          </p:spPr>
        </p:pic>
        <p:sp>
          <p:nvSpPr>
            <p:cNvPr id="27" name="Double Bracket 26">
              <a:extLst>
                <a:ext uri="{FF2B5EF4-FFF2-40B4-BE49-F238E27FC236}">
                  <a16:creationId xmlns:a16="http://schemas.microsoft.com/office/drawing/2014/main" id="{DF014382-E4CD-EE45-9616-A9CD69B1BEE8}"/>
                </a:ext>
              </a:extLst>
            </p:cNvPr>
            <p:cNvSpPr/>
            <p:nvPr/>
          </p:nvSpPr>
          <p:spPr>
            <a:xfrm>
              <a:off x="9104354" y="5838093"/>
              <a:ext cx="2488053" cy="774488"/>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8DEBD36-AFC7-664C-A4D7-0013097DA5DB}"/>
              </a:ext>
            </a:extLst>
          </p:cNvPr>
          <p:cNvPicPr>
            <a:picLocks noChangeAspect="1"/>
          </p:cNvPicPr>
          <p:nvPr/>
        </p:nvPicPr>
        <p:blipFill>
          <a:blip r:embed="rId11"/>
          <a:stretch>
            <a:fillRect/>
          </a:stretch>
        </p:blipFill>
        <p:spPr>
          <a:xfrm>
            <a:off x="9342667" y="3361502"/>
            <a:ext cx="1904864" cy="1730475"/>
          </a:xfrm>
          <a:prstGeom prst="rect">
            <a:avLst/>
          </a:prstGeom>
        </p:spPr>
      </p:pic>
      <p:sp>
        <p:nvSpPr>
          <p:cNvPr id="10" name="Slide Number Placeholder 9">
            <a:extLst>
              <a:ext uri="{FF2B5EF4-FFF2-40B4-BE49-F238E27FC236}">
                <a16:creationId xmlns:a16="http://schemas.microsoft.com/office/drawing/2014/main" id="{DA17230F-61B8-A943-A6C3-89524B74B662}"/>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77</a:t>
            </a:fld>
            <a:endParaRPr lang="en-US">
              <a:solidFill>
                <a:srgbClr val="000000">
                  <a:tint val="75000"/>
                </a:srgbClr>
              </a:solidFill>
              <a:uFillTx/>
            </a:endParaRPr>
          </a:p>
        </p:txBody>
      </p:sp>
    </p:spTree>
    <p:extLst>
      <p:ext uri="{BB962C8B-B14F-4D97-AF65-F5344CB8AC3E}">
        <p14:creationId xmlns:p14="http://schemas.microsoft.com/office/powerpoint/2010/main" val="3906380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231" y="975070"/>
            <a:ext cx="437827" cy="4133088"/>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3019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9039" y="1970364"/>
            <a:ext cx="368213" cy="3475935"/>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4264" y="7580200"/>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6817" y="7863199"/>
            <a:ext cx="1766983" cy="939288"/>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4" name="Title 3">
            <a:extLst>
              <a:ext uri="{FF2B5EF4-FFF2-40B4-BE49-F238E27FC236}">
                <a16:creationId xmlns:a16="http://schemas.microsoft.com/office/drawing/2014/main" id="{809C0642-40E9-104E-832D-C0208B15CAB0}"/>
              </a:ext>
            </a:extLst>
          </p:cNvPr>
          <p:cNvSpPr>
            <a:spLocks noGrp="1"/>
          </p:cNvSpPr>
          <p:nvPr>
            <p:ph type="title"/>
          </p:nvPr>
        </p:nvSpPr>
        <p:spPr>
          <a:xfrm>
            <a:off x="552450" y="10314"/>
            <a:ext cx="10801350" cy="1325563"/>
          </a:xfrm>
        </p:spPr>
        <p:txBody>
          <a:bodyPr/>
          <a:lstStyle/>
          <a:p>
            <a:r>
              <a:rPr lang="en-US" b="1" dirty="0"/>
              <a:t>Pre-materialized</a:t>
            </a:r>
            <a:r>
              <a:rPr lang="en-US" dirty="0"/>
              <a:t> Predictions</a:t>
            </a:r>
          </a:p>
        </p:txBody>
      </p:sp>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6741" y="1152667"/>
            <a:ext cx="4250105" cy="3785122"/>
          </a:xfrm>
          <a:prstGeom prst="rect">
            <a:avLst/>
          </a:prstGeom>
        </p:spPr>
      </p:pic>
      <p:sp>
        <p:nvSpPr>
          <p:cNvPr id="11" name="Can 10">
            <a:extLst>
              <a:ext uri="{FF2B5EF4-FFF2-40B4-BE49-F238E27FC236}">
                <a16:creationId xmlns:a16="http://schemas.microsoft.com/office/drawing/2014/main" id="{9ED72A20-A13F-5845-A3C4-CDDAF1C4B897}"/>
              </a:ext>
            </a:extLst>
          </p:cNvPr>
          <p:cNvSpPr/>
          <p:nvPr/>
        </p:nvSpPr>
        <p:spPr>
          <a:xfrm>
            <a:off x="5601124" y="4043558"/>
            <a:ext cx="1616785" cy="1296256"/>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r>
              <a:rPr lang="en-US" dirty="0">
                <a:solidFill>
                  <a:prstClr val="white"/>
                </a:solidFill>
                <a:ea typeface="Helvetica Neue" charset="0"/>
                <a:cs typeface="Helvetica Neue" charset="0"/>
              </a:rPr>
              <a:t>All Possible</a:t>
            </a:r>
          </a:p>
          <a:p>
            <a:pPr algn="ctr" defTabSz="609570"/>
            <a:r>
              <a:rPr lang="en-US" dirty="0">
                <a:solidFill>
                  <a:prstClr val="white"/>
                </a:solidFill>
                <a:ea typeface="Helvetica Neue" charset="0"/>
                <a:cs typeface="Helvetica Neue" charset="0"/>
              </a:rPr>
              <a:t>Queries</a:t>
            </a:r>
          </a:p>
        </p:txBody>
      </p:sp>
      <p:sp>
        <p:nvSpPr>
          <p:cNvPr id="3" name="Rounded Rectangle 2">
            <a:extLst>
              <a:ext uri="{FF2B5EF4-FFF2-40B4-BE49-F238E27FC236}">
                <a16:creationId xmlns:a16="http://schemas.microsoft.com/office/drawing/2014/main" id="{1D1D4575-89C2-A04A-BB24-03E4C58F47A2}"/>
              </a:ext>
            </a:extLst>
          </p:cNvPr>
          <p:cNvSpPr/>
          <p:nvPr/>
        </p:nvSpPr>
        <p:spPr>
          <a:xfrm>
            <a:off x="5238748" y="2229052"/>
            <a:ext cx="2341539" cy="1220826"/>
          </a:xfrm>
          <a:prstGeom prst="round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sz="2000" dirty="0"/>
              <a:t>Batch Training Framework</a:t>
            </a:r>
          </a:p>
        </p:txBody>
      </p:sp>
      <p:sp>
        <p:nvSpPr>
          <p:cNvPr id="14" name="Down Arrow 13">
            <a:extLst>
              <a:ext uri="{FF2B5EF4-FFF2-40B4-BE49-F238E27FC236}">
                <a16:creationId xmlns:a16="http://schemas.microsoft.com/office/drawing/2014/main" id="{D3440B51-6FE1-E849-969D-E0BDCCEB2A53}"/>
              </a:ext>
            </a:extLst>
          </p:cNvPr>
          <p:cNvSpPr/>
          <p:nvPr/>
        </p:nvSpPr>
        <p:spPr>
          <a:xfrm rot="16200000">
            <a:off x="4687191" y="2608108"/>
            <a:ext cx="411527" cy="462715"/>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15" name="Down Arrow 14">
            <a:extLst>
              <a:ext uri="{FF2B5EF4-FFF2-40B4-BE49-F238E27FC236}">
                <a16:creationId xmlns:a16="http://schemas.microsoft.com/office/drawing/2014/main" id="{5CAF6428-7011-7B4B-ACC6-BE6703C0FF32}"/>
              </a:ext>
            </a:extLst>
          </p:cNvPr>
          <p:cNvSpPr/>
          <p:nvPr/>
        </p:nvSpPr>
        <p:spPr>
          <a:xfrm rot="10800000">
            <a:off x="6203754" y="3504747"/>
            <a:ext cx="411527" cy="483941"/>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grpSp>
        <p:nvGrpSpPr>
          <p:cNvPr id="6" name="Group 5">
            <a:extLst>
              <a:ext uri="{FF2B5EF4-FFF2-40B4-BE49-F238E27FC236}">
                <a16:creationId xmlns:a16="http://schemas.microsoft.com/office/drawing/2014/main" id="{5516BC76-8833-8F4A-82BB-E679BD8DEEF4}"/>
              </a:ext>
            </a:extLst>
          </p:cNvPr>
          <p:cNvGrpSpPr/>
          <p:nvPr/>
        </p:nvGrpSpPr>
        <p:grpSpPr>
          <a:xfrm>
            <a:off x="5645080" y="1488405"/>
            <a:ext cx="1580693" cy="713212"/>
            <a:chOff x="6995846" y="1791075"/>
            <a:chExt cx="1946651" cy="878333"/>
          </a:xfrm>
        </p:grpSpPr>
        <p:pic>
          <p:nvPicPr>
            <p:cNvPr id="16" name="Picture 15">
              <a:extLst>
                <a:ext uri="{FF2B5EF4-FFF2-40B4-BE49-F238E27FC236}">
                  <a16:creationId xmlns:a16="http://schemas.microsoft.com/office/drawing/2014/main" id="{4B96B073-632E-F346-8980-179A1AA692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486" y="1791075"/>
              <a:ext cx="1649554" cy="878333"/>
            </a:xfrm>
            <a:prstGeom prst="rect">
              <a:avLst/>
            </a:prstGeom>
          </p:spPr>
        </p:pic>
        <p:sp>
          <p:nvSpPr>
            <p:cNvPr id="5" name="Double Bracket 4">
              <a:extLst>
                <a:ext uri="{FF2B5EF4-FFF2-40B4-BE49-F238E27FC236}">
                  <a16:creationId xmlns:a16="http://schemas.microsoft.com/office/drawing/2014/main" id="{C3F55E27-3A45-1545-8F22-AEA06C44E3F8}"/>
                </a:ext>
              </a:extLst>
            </p:cNvPr>
            <p:cNvSpPr/>
            <p:nvPr/>
          </p:nvSpPr>
          <p:spPr>
            <a:xfrm>
              <a:off x="6995846" y="1947214"/>
              <a:ext cx="1946651" cy="699044"/>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sp>
        <p:nvSpPr>
          <p:cNvPr id="19" name="Can 18">
            <a:extLst>
              <a:ext uri="{FF2B5EF4-FFF2-40B4-BE49-F238E27FC236}">
                <a16:creationId xmlns:a16="http://schemas.microsoft.com/office/drawing/2014/main" id="{25E44522-06E1-0E4B-BAED-7240378D8A3C}"/>
              </a:ext>
            </a:extLst>
          </p:cNvPr>
          <p:cNvSpPr/>
          <p:nvPr/>
        </p:nvSpPr>
        <p:spPr>
          <a:xfrm>
            <a:off x="9130010" y="1991204"/>
            <a:ext cx="2143167" cy="2465267"/>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F914ED8E-B1B2-B54A-AD2F-28E219037DDF}"/>
              </a:ext>
            </a:extLst>
          </p:cNvPr>
          <p:cNvSpPr/>
          <p:nvPr/>
        </p:nvSpPr>
        <p:spPr>
          <a:xfrm>
            <a:off x="8107734" y="1034510"/>
            <a:ext cx="418771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Data </a:t>
            </a:r>
            <a:b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b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Management </a:t>
            </a:r>
            <a:r>
              <a:rPr lang="en-US" sz="2800" dirty="0">
                <a:latin typeface="Century Gothic" panose="020B0502020202020204" pitchFamily="34" charset="0"/>
                <a:ea typeface="Helvetica Neue" charset="0"/>
                <a:cs typeface="Helvetica Neue" charset="0"/>
              </a:rPr>
              <a:t>System</a:t>
            </a:r>
            <a:endParaRPr kumimoji="0" lang="en-US" sz="2800" b="0" i="0" strike="noStrike" kern="1200" cap="none" spc="0" normalizeH="0" baseline="0" noProof="0" dirty="0">
              <a:ln>
                <a:noFill/>
              </a:ln>
              <a:effectLst/>
              <a:uLnTx/>
              <a:uFillTx/>
              <a:latin typeface="Century Gothic" panose="020B0502020202020204" pitchFamily="34" charset="0"/>
            </a:endParaRPr>
          </a:p>
        </p:txBody>
      </p:sp>
      <p:grpSp>
        <p:nvGrpSpPr>
          <p:cNvPr id="9" name="Group 8">
            <a:extLst>
              <a:ext uri="{FF2B5EF4-FFF2-40B4-BE49-F238E27FC236}">
                <a16:creationId xmlns:a16="http://schemas.microsoft.com/office/drawing/2014/main" id="{256F30EE-1E98-C146-858F-F9CD6E421BE9}"/>
              </a:ext>
            </a:extLst>
          </p:cNvPr>
          <p:cNvGrpSpPr/>
          <p:nvPr/>
        </p:nvGrpSpPr>
        <p:grpSpPr>
          <a:xfrm>
            <a:off x="7626505" y="2633702"/>
            <a:ext cx="1295547" cy="800449"/>
            <a:chOff x="7119052" y="3201527"/>
            <a:chExt cx="1595488" cy="985767"/>
          </a:xfrm>
        </p:grpSpPr>
        <p:sp>
          <p:nvSpPr>
            <p:cNvPr id="18" name="Down Arrow 17">
              <a:extLst>
                <a:ext uri="{FF2B5EF4-FFF2-40B4-BE49-F238E27FC236}">
                  <a16:creationId xmlns:a16="http://schemas.microsoft.com/office/drawing/2014/main" id="{D46C48F3-FB46-8945-A4B8-AF25A18B283D}"/>
                </a:ext>
              </a:extLst>
            </p:cNvPr>
            <p:cNvSpPr/>
            <p:nvPr/>
          </p:nvSpPr>
          <p:spPr>
            <a:xfrm rot="16200000">
              <a:off x="7714618" y="2736144"/>
              <a:ext cx="506802" cy="1437568"/>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2" name="TextBox 1">
              <a:extLst>
                <a:ext uri="{FF2B5EF4-FFF2-40B4-BE49-F238E27FC236}">
                  <a16:creationId xmlns:a16="http://schemas.microsoft.com/office/drawing/2014/main" id="{159352BF-A133-FA4C-AB35-21DF44C3AC2B}"/>
                </a:ext>
              </a:extLst>
            </p:cNvPr>
            <p:cNvSpPr txBox="1"/>
            <p:nvPr/>
          </p:nvSpPr>
          <p:spPr>
            <a:xfrm>
              <a:off x="7119052" y="3694552"/>
              <a:ext cx="1595488" cy="492742"/>
            </a:xfrm>
            <a:prstGeom prst="rect">
              <a:avLst/>
            </a:prstGeom>
          </p:spPr>
          <p:txBody>
            <a:bodyPr wrap="none" rtlCol="0">
              <a:spAutoFit/>
            </a:bodyPr>
            <a:lstStyle/>
            <a:p>
              <a:r>
                <a:rPr lang="en-US" sz="2000" dirty="0"/>
                <a:t>(Scoring)</a:t>
              </a:r>
            </a:p>
          </p:txBody>
        </p:sp>
      </p:grpSp>
      <p:grpSp>
        <p:nvGrpSpPr>
          <p:cNvPr id="8" name="Group 7">
            <a:extLst>
              <a:ext uri="{FF2B5EF4-FFF2-40B4-BE49-F238E27FC236}">
                <a16:creationId xmlns:a16="http://schemas.microsoft.com/office/drawing/2014/main" id="{DCA20191-94E2-2E44-97DA-20836EBB9305}"/>
              </a:ext>
            </a:extLst>
          </p:cNvPr>
          <p:cNvGrpSpPr/>
          <p:nvPr/>
        </p:nvGrpSpPr>
        <p:grpSpPr>
          <a:xfrm>
            <a:off x="9124350" y="4521384"/>
            <a:ext cx="2020315" cy="824999"/>
            <a:chOff x="9104354" y="5596581"/>
            <a:chExt cx="2488053" cy="1016000"/>
          </a:xfrm>
        </p:grpSpPr>
        <p:pic>
          <p:nvPicPr>
            <p:cNvPr id="7" name="Picture 6">
              <a:extLst>
                <a:ext uri="{FF2B5EF4-FFF2-40B4-BE49-F238E27FC236}">
                  <a16:creationId xmlns:a16="http://schemas.microsoft.com/office/drawing/2014/main" id="{101DA107-ABB9-C544-8D6B-72618E8AA1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53336" y="5596581"/>
              <a:ext cx="1981200" cy="1016000"/>
            </a:xfrm>
            <a:prstGeom prst="rect">
              <a:avLst/>
            </a:prstGeom>
          </p:spPr>
        </p:pic>
        <p:sp>
          <p:nvSpPr>
            <p:cNvPr id="27" name="Double Bracket 26">
              <a:extLst>
                <a:ext uri="{FF2B5EF4-FFF2-40B4-BE49-F238E27FC236}">
                  <a16:creationId xmlns:a16="http://schemas.microsoft.com/office/drawing/2014/main" id="{DF014382-E4CD-EE45-9616-A9CD69B1BEE8}"/>
                </a:ext>
              </a:extLst>
            </p:cNvPr>
            <p:cNvSpPr/>
            <p:nvPr/>
          </p:nvSpPr>
          <p:spPr>
            <a:xfrm>
              <a:off x="9104354" y="5838093"/>
              <a:ext cx="2488053" cy="774488"/>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pic>
        <p:nvPicPr>
          <p:cNvPr id="12" name="Picture 11">
            <a:extLst>
              <a:ext uri="{FF2B5EF4-FFF2-40B4-BE49-F238E27FC236}">
                <a16:creationId xmlns:a16="http://schemas.microsoft.com/office/drawing/2014/main" id="{68DEBD36-AFC7-664C-A4D7-0013097DA5D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32095" y="2763602"/>
            <a:ext cx="1546762" cy="1405157"/>
          </a:xfrm>
          <a:prstGeom prst="rect">
            <a:avLst/>
          </a:prstGeom>
        </p:spPr>
      </p:pic>
      <p:sp>
        <p:nvSpPr>
          <p:cNvPr id="30" name="TextBox 29">
            <a:extLst>
              <a:ext uri="{FF2B5EF4-FFF2-40B4-BE49-F238E27FC236}">
                <a16:creationId xmlns:a16="http://schemas.microsoft.com/office/drawing/2014/main" id="{390B1BAD-587F-DA4A-AE47-5943962B5B3B}"/>
              </a:ext>
            </a:extLst>
          </p:cNvPr>
          <p:cNvSpPr txBox="1"/>
          <p:nvPr/>
        </p:nvSpPr>
        <p:spPr>
          <a:xfrm>
            <a:off x="1267429" y="5732280"/>
            <a:ext cx="937139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rgbClr val="4472C4">
                    <a:lumMod val="75000"/>
                  </a:srgbClr>
                </a:solidFill>
                <a:latin typeface="Helvetica Neue" charset="0"/>
                <a:ea typeface="Helvetica Neue" charset="0"/>
                <a:cs typeface="Helvetica Neue" charset="0"/>
              </a:rPr>
              <a:t>Standard Data Eng. Tools</a:t>
            </a:r>
            <a:endParaRPr kumimoji="0" lang="en-US" sz="5000" b="1"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endParaRPr>
          </a:p>
        </p:txBody>
      </p:sp>
      <p:sp>
        <p:nvSpPr>
          <p:cNvPr id="31" name="Left Brace 30">
            <a:extLst>
              <a:ext uri="{FF2B5EF4-FFF2-40B4-BE49-F238E27FC236}">
                <a16:creationId xmlns:a16="http://schemas.microsoft.com/office/drawing/2014/main" id="{5D8E388E-77E3-5744-A2B7-C742B24E37BB}"/>
              </a:ext>
            </a:extLst>
          </p:cNvPr>
          <p:cNvSpPr/>
          <p:nvPr/>
        </p:nvSpPr>
        <p:spPr>
          <a:xfrm rot="16200000">
            <a:off x="5840794" y="187981"/>
            <a:ext cx="725917" cy="10765109"/>
          </a:xfrm>
          <a:prstGeom prst="leftBrace">
            <a:avLst/>
          </a:prstGeom>
          <a:ln w="1270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Slide Number Placeholder 9">
            <a:extLst>
              <a:ext uri="{FF2B5EF4-FFF2-40B4-BE49-F238E27FC236}">
                <a16:creationId xmlns:a16="http://schemas.microsoft.com/office/drawing/2014/main" id="{9ABAF89D-5401-F94F-8B5A-4E1C8F0BB162}"/>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78</a:t>
            </a:fld>
            <a:endParaRPr lang="en-US">
              <a:solidFill>
                <a:srgbClr val="000000">
                  <a:tint val="75000"/>
                </a:srgbClr>
              </a:solidFill>
              <a:uFillTx/>
            </a:endParaRPr>
          </a:p>
        </p:txBody>
      </p:sp>
    </p:spTree>
    <p:extLst>
      <p:ext uri="{BB962C8B-B14F-4D97-AF65-F5344CB8AC3E}">
        <p14:creationId xmlns:p14="http://schemas.microsoft.com/office/powerpoint/2010/main" val="139647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231" y="975070"/>
            <a:ext cx="437827" cy="4133088"/>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3019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9039" y="1970364"/>
            <a:ext cx="368213" cy="3475935"/>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4264" y="7580200"/>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6817" y="7863199"/>
            <a:ext cx="1766983" cy="939288"/>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sp>
        <p:nvSpPr>
          <p:cNvPr id="4" name="Title 3">
            <a:extLst>
              <a:ext uri="{FF2B5EF4-FFF2-40B4-BE49-F238E27FC236}">
                <a16:creationId xmlns:a16="http://schemas.microsoft.com/office/drawing/2014/main" id="{809C0642-40E9-104E-832D-C0208B15CAB0}"/>
              </a:ext>
            </a:extLst>
          </p:cNvPr>
          <p:cNvSpPr>
            <a:spLocks noGrp="1"/>
          </p:cNvSpPr>
          <p:nvPr>
            <p:ph type="title"/>
          </p:nvPr>
        </p:nvSpPr>
        <p:spPr>
          <a:xfrm>
            <a:off x="552450" y="10314"/>
            <a:ext cx="10801350" cy="1325563"/>
          </a:xfrm>
        </p:spPr>
        <p:txBody>
          <a:bodyPr/>
          <a:lstStyle/>
          <a:p>
            <a:r>
              <a:rPr lang="en-US" dirty="0"/>
              <a:t>Serving </a:t>
            </a:r>
            <a:r>
              <a:rPr lang="en-US" b="1" dirty="0"/>
              <a:t>Pre-materialized</a:t>
            </a:r>
            <a:r>
              <a:rPr lang="en-US" dirty="0"/>
              <a:t> Predictions</a:t>
            </a:r>
          </a:p>
        </p:txBody>
      </p:sp>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9557" y="1320792"/>
            <a:ext cx="4250105" cy="3785122"/>
          </a:xfrm>
          <a:prstGeom prst="rect">
            <a:avLst/>
          </a:prstGeom>
        </p:spPr>
      </p:pic>
      <p:sp>
        <p:nvSpPr>
          <p:cNvPr id="11" name="Can 10">
            <a:extLst>
              <a:ext uri="{FF2B5EF4-FFF2-40B4-BE49-F238E27FC236}">
                <a16:creationId xmlns:a16="http://schemas.microsoft.com/office/drawing/2014/main" id="{9ED72A20-A13F-5845-A3C4-CDDAF1C4B897}"/>
              </a:ext>
            </a:extLst>
          </p:cNvPr>
          <p:cNvSpPr/>
          <p:nvPr/>
        </p:nvSpPr>
        <p:spPr>
          <a:xfrm>
            <a:off x="914826" y="4211683"/>
            <a:ext cx="1616785" cy="1296256"/>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r>
              <a:rPr lang="en-US" dirty="0">
                <a:solidFill>
                  <a:prstClr val="white"/>
                </a:solidFill>
                <a:ea typeface="Helvetica Neue" charset="0"/>
                <a:cs typeface="Helvetica Neue" charset="0"/>
              </a:rPr>
              <a:t>All Possible</a:t>
            </a:r>
          </a:p>
          <a:p>
            <a:pPr algn="ctr" defTabSz="609570"/>
            <a:r>
              <a:rPr lang="en-US" dirty="0">
                <a:solidFill>
                  <a:prstClr val="white"/>
                </a:solidFill>
                <a:ea typeface="Helvetica Neue" charset="0"/>
                <a:cs typeface="Helvetica Neue" charset="0"/>
              </a:rPr>
              <a:t>Queries</a:t>
            </a:r>
          </a:p>
        </p:txBody>
      </p:sp>
      <p:sp>
        <p:nvSpPr>
          <p:cNvPr id="3" name="Rounded Rectangle 2">
            <a:extLst>
              <a:ext uri="{FF2B5EF4-FFF2-40B4-BE49-F238E27FC236}">
                <a16:creationId xmlns:a16="http://schemas.microsoft.com/office/drawing/2014/main" id="{1D1D4575-89C2-A04A-BB24-03E4C58F47A2}"/>
              </a:ext>
            </a:extLst>
          </p:cNvPr>
          <p:cNvSpPr/>
          <p:nvPr/>
        </p:nvSpPr>
        <p:spPr>
          <a:xfrm>
            <a:off x="552450" y="2397177"/>
            <a:ext cx="2341539" cy="1220826"/>
          </a:xfrm>
          <a:prstGeom prst="round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sz="2000" dirty="0"/>
              <a:t>Batch Training Framework</a:t>
            </a:r>
          </a:p>
        </p:txBody>
      </p:sp>
      <p:sp>
        <p:nvSpPr>
          <p:cNvPr id="14" name="Down Arrow 13">
            <a:extLst>
              <a:ext uri="{FF2B5EF4-FFF2-40B4-BE49-F238E27FC236}">
                <a16:creationId xmlns:a16="http://schemas.microsoft.com/office/drawing/2014/main" id="{D3440B51-6FE1-E849-969D-E0BDCCEB2A53}"/>
              </a:ext>
            </a:extLst>
          </p:cNvPr>
          <p:cNvSpPr/>
          <p:nvPr/>
        </p:nvSpPr>
        <p:spPr>
          <a:xfrm rot="16200000">
            <a:off x="893" y="2776233"/>
            <a:ext cx="411527" cy="462715"/>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15" name="Down Arrow 14">
            <a:extLst>
              <a:ext uri="{FF2B5EF4-FFF2-40B4-BE49-F238E27FC236}">
                <a16:creationId xmlns:a16="http://schemas.microsoft.com/office/drawing/2014/main" id="{5CAF6428-7011-7B4B-ACC6-BE6703C0FF32}"/>
              </a:ext>
            </a:extLst>
          </p:cNvPr>
          <p:cNvSpPr/>
          <p:nvPr/>
        </p:nvSpPr>
        <p:spPr>
          <a:xfrm rot="10800000">
            <a:off x="1517456" y="3672872"/>
            <a:ext cx="411527" cy="483941"/>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grpSp>
        <p:nvGrpSpPr>
          <p:cNvPr id="6" name="Group 5">
            <a:extLst>
              <a:ext uri="{FF2B5EF4-FFF2-40B4-BE49-F238E27FC236}">
                <a16:creationId xmlns:a16="http://schemas.microsoft.com/office/drawing/2014/main" id="{5516BC76-8833-8F4A-82BB-E679BD8DEEF4}"/>
              </a:ext>
            </a:extLst>
          </p:cNvPr>
          <p:cNvGrpSpPr/>
          <p:nvPr/>
        </p:nvGrpSpPr>
        <p:grpSpPr>
          <a:xfrm>
            <a:off x="958782" y="1656530"/>
            <a:ext cx="1580693" cy="713212"/>
            <a:chOff x="6995846" y="1791075"/>
            <a:chExt cx="1946651" cy="878333"/>
          </a:xfrm>
        </p:grpSpPr>
        <p:pic>
          <p:nvPicPr>
            <p:cNvPr id="16" name="Picture 15">
              <a:extLst>
                <a:ext uri="{FF2B5EF4-FFF2-40B4-BE49-F238E27FC236}">
                  <a16:creationId xmlns:a16="http://schemas.microsoft.com/office/drawing/2014/main" id="{4B96B073-632E-F346-8980-179A1AA692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486" y="1791075"/>
              <a:ext cx="1649554" cy="878333"/>
            </a:xfrm>
            <a:prstGeom prst="rect">
              <a:avLst/>
            </a:prstGeom>
          </p:spPr>
        </p:pic>
        <p:sp>
          <p:nvSpPr>
            <p:cNvPr id="5" name="Double Bracket 4">
              <a:extLst>
                <a:ext uri="{FF2B5EF4-FFF2-40B4-BE49-F238E27FC236}">
                  <a16:creationId xmlns:a16="http://schemas.microsoft.com/office/drawing/2014/main" id="{C3F55E27-3A45-1545-8F22-AEA06C44E3F8}"/>
                </a:ext>
              </a:extLst>
            </p:cNvPr>
            <p:cNvSpPr/>
            <p:nvPr/>
          </p:nvSpPr>
          <p:spPr>
            <a:xfrm>
              <a:off x="6995846" y="1947214"/>
              <a:ext cx="1946651" cy="699044"/>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sp>
        <p:nvSpPr>
          <p:cNvPr id="19" name="Can 18">
            <a:extLst>
              <a:ext uri="{FF2B5EF4-FFF2-40B4-BE49-F238E27FC236}">
                <a16:creationId xmlns:a16="http://schemas.microsoft.com/office/drawing/2014/main" id="{25E44522-06E1-0E4B-BAED-7240378D8A3C}"/>
              </a:ext>
            </a:extLst>
          </p:cNvPr>
          <p:cNvSpPr/>
          <p:nvPr/>
        </p:nvSpPr>
        <p:spPr>
          <a:xfrm>
            <a:off x="4443712" y="2159329"/>
            <a:ext cx="2143167" cy="2465267"/>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grpSp>
        <p:nvGrpSpPr>
          <p:cNvPr id="9" name="Group 8">
            <a:extLst>
              <a:ext uri="{FF2B5EF4-FFF2-40B4-BE49-F238E27FC236}">
                <a16:creationId xmlns:a16="http://schemas.microsoft.com/office/drawing/2014/main" id="{256F30EE-1E98-C146-858F-F9CD6E421BE9}"/>
              </a:ext>
            </a:extLst>
          </p:cNvPr>
          <p:cNvGrpSpPr/>
          <p:nvPr/>
        </p:nvGrpSpPr>
        <p:grpSpPr>
          <a:xfrm>
            <a:off x="2940207" y="2801827"/>
            <a:ext cx="1295547" cy="800449"/>
            <a:chOff x="7119052" y="3201527"/>
            <a:chExt cx="1595488" cy="985767"/>
          </a:xfrm>
        </p:grpSpPr>
        <p:sp>
          <p:nvSpPr>
            <p:cNvPr id="18" name="Down Arrow 17">
              <a:extLst>
                <a:ext uri="{FF2B5EF4-FFF2-40B4-BE49-F238E27FC236}">
                  <a16:creationId xmlns:a16="http://schemas.microsoft.com/office/drawing/2014/main" id="{D46C48F3-FB46-8945-A4B8-AF25A18B283D}"/>
                </a:ext>
              </a:extLst>
            </p:cNvPr>
            <p:cNvSpPr/>
            <p:nvPr/>
          </p:nvSpPr>
          <p:spPr>
            <a:xfrm rot="16200000">
              <a:off x="7714618" y="2736144"/>
              <a:ext cx="506802" cy="1437568"/>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2" name="TextBox 1">
              <a:extLst>
                <a:ext uri="{FF2B5EF4-FFF2-40B4-BE49-F238E27FC236}">
                  <a16:creationId xmlns:a16="http://schemas.microsoft.com/office/drawing/2014/main" id="{159352BF-A133-FA4C-AB35-21DF44C3AC2B}"/>
                </a:ext>
              </a:extLst>
            </p:cNvPr>
            <p:cNvSpPr txBox="1"/>
            <p:nvPr/>
          </p:nvSpPr>
          <p:spPr>
            <a:xfrm>
              <a:off x="7119052" y="3694552"/>
              <a:ext cx="1595488" cy="492742"/>
            </a:xfrm>
            <a:prstGeom prst="rect">
              <a:avLst/>
            </a:prstGeom>
          </p:spPr>
          <p:txBody>
            <a:bodyPr wrap="none" rtlCol="0">
              <a:spAutoFit/>
            </a:bodyPr>
            <a:lstStyle/>
            <a:p>
              <a:r>
                <a:rPr lang="en-US" sz="2000" dirty="0"/>
                <a:t>(Scoring)</a:t>
              </a:r>
            </a:p>
          </p:txBody>
        </p:sp>
      </p:grpSp>
      <p:grpSp>
        <p:nvGrpSpPr>
          <p:cNvPr id="8" name="Group 7">
            <a:extLst>
              <a:ext uri="{FF2B5EF4-FFF2-40B4-BE49-F238E27FC236}">
                <a16:creationId xmlns:a16="http://schemas.microsoft.com/office/drawing/2014/main" id="{DCA20191-94E2-2E44-97DA-20836EBB9305}"/>
              </a:ext>
            </a:extLst>
          </p:cNvPr>
          <p:cNvGrpSpPr/>
          <p:nvPr/>
        </p:nvGrpSpPr>
        <p:grpSpPr>
          <a:xfrm>
            <a:off x="4438052" y="4689509"/>
            <a:ext cx="2020315" cy="824999"/>
            <a:chOff x="9104354" y="5596581"/>
            <a:chExt cx="2488053" cy="1016000"/>
          </a:xfrm>
        </p:grpSpPr>
        <p:pic>
          <p:nvPicPr>
            <p:cNvPr id="7" name="Picture 6">
              <a:extLst>
                <a:ext uri="{FF2B5EF4-FFF2-40B4-BE49-F238E27FC236}">
                  <a16:creationId xmlns:a16="http://schemas.microsoft.com/office/drawing/2014/main" id="{101DA107-ABB9-C544-8D6B-72618E8AA1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53336" y="5596581"/>
              <a:ext cx="1981200" cy="1016000"/>
            </a:xfrm>
            <a:prstGeom prst="rect">
              <a:avLst/>
            </a:prstGeom>
          </p:spPr>
        </p:pic>
        <p:sp>
          <p:nvSpPr>
            <p:cNvPr id="27" name="Double Bracket 26">
              <a:extLst>
                <a:ext uri="{FF2B5EF4-FFF2-40B4-BE49-F238E27FC236}">
                  <a16:creationId xmlns:a16="http://schemas.microsoft.com/office/drawing/2014/main" id="{DF014382-E4CD-EE45-9616-A9CD69B1BEE8}"/>
                </a:ext>
              </a:extLst>
            </p:cNvPr>
            <p:cNvSpPr/>
            <p:nvPr/>
          </p:nvSpPr>
          <p:spPr>
            <a:xfrm>
              <a:off x="9104354" y="5838093"/>
              <a:ext cx="2488053" cy="774488"/>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pic>
        <p:nvPicPr>
          <p:cNvPr id="12" name="Picture 11">
            <a:extLst>
              <a:ext uri="{FF2B5EF4-FFF2-40B4-BE49-F238E27FC236}">
                <a16:creationId xmlns:a16="http://schemas.microsoft.com/office/drawing/2014/main" id="{68DEBD36-AFC7-664C-A4D7-0013097DA5D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5797" y="2931727"/>
            <a:ext cx="1546762" cy="1405157"/>
          </a:xfrm>
          <a:prstGeom prst="rect">
            <a:avLst/>
          </a:prstGeom>
        </p:spPr>
      </p:pic>
      <p:sp>
        <p:nvSpPr>
          <p:cNvPr id="30" name="TextBox 29">
            <a:extLst>
              <a:ext uri="{FF2B5EF4-FFF2-40B4-BE49-F238E27FC236}">
                <a16:creationId xmlns:a16="http://schemas.microsoft.com/office/drawing/2014/main" id="{390B1BAD-587F-DA4A-AE47-5943962B5B3B}"/>
              </a:ext>
            </a:extLst>
          </p:cNvPr>
          <p:cNvSpPr txBox="1"/>
          <p:nvPr/>
        </p:nvSpPr>
        <p:spPr>
          <a:xfrm>
            <a:off x="1183816" y="8388198"/>
            <a:ext cx="937139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rgbClr val="4472C4">
                    <a:lumMod val="75000"/>
                  </a:srgbClr>
                </a:solidFill>
                <a:latin typeface="Helvetica Neue" charset="0"/>
                <a:ea typeface="Helvetica Neue" charset="0"/>
                <a:cs typeface="Helvetica Neue" charset="0"/>
              </a:rPr>
              <a:t>Standard Data Eng. Tools</a:t>
            </a:r>
            <a:endParaRPr kumimoji="0" lang="en-US" sz="5000" b="1"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endParaRPr>
          </a:p>
        </p:txBody>
      </p:sp>
      <p:sp>
        <p:nvSpPr>
          <p:cNvPr id="31" name="Left Brace 30">
            <a:extLst>
              <a:ext uri="{FF2B5EF4-FFF2-40B4-BE49-F238E27FC236}">
                <a16:creationId xmlns:a16="http://schemas.microsoft.com/office/drawing/2014/main" id="{5D8E388E-77E3-5744-A2B7-C742B24E37BB}"/>
              </a:ext>
            </a:extLst>
          </p:cNvPr>
          <p:cNvSpPr/>
          <p:nvPr/>
        </p:nvSpPr>
        <p:spPr>
          <a:xfrm rot="16200000">
            <a:off x="5757181" y="2843899"/>
            <a:ext cx="725917" cy="10765109"/>
          </a:xfrm>
          <a:prstGeom prst="leftBrace">
            <a:avLst/>
          </a:prstGeom>
          <a:ln w="1270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32" name="Group 31">
            <a:extLst>
              <a:ext uri="{FF2B5EF4-FFF2-40B4-BE49-F238E27FC236}">
                <a16:creationId xmlns:a16="http://schemas.microsoft.com/office/drawing/2014/main" id="{FFB668C4-E179-7C42-A05C-AD2FF0CC0F41}"/>
              </a:ext>
            </a:extLst>
          </p:cNvPr>
          <p:cNvGrpSpPr/>
          <p:nvPr/>
        </p:nvGrpSpPr>
        <p:grpSpPr>
          <a:xfrm>
            <a:off x="8910207" y="2314974"/>
            <a:ext cx="2584361" cy="3035836"/>
            <a:chOff x="6934007" y="1783903"/>
            <a:chExt cx="1938271" cy="2276877"/>
          </a:xfrm>
        </p:grpSpPr>
        <p:grpSp>
          <p:nvGrpSpPr>
            <p:cNvPr id="33" name="Group 32">
              <a:extLst>
                <a:ext uri="{FF2B5EF4-FFF2-40B4-BE49-F238E27FC236}">
                  <a16:creationId xmlns:a16="http://schemas.microsoft.com/office/drawing/2014/main" id="{71A9213A-EBB8-EA4C-8BB2-68D420697B40}"/>
                </a:ext>
              </a:extLst>
            </p:cNvPr>
            <p:cNvGrpSpPr/>
            <p:nvPr/>
          </p:nvGrpSpPr>
          <p:grpSpPr>
            <a:xfrm>
              <a:off x="7248513" y="1783903"/>
              <a:ext cx="1377229" cy="1732148"/>
              <a:chOff x="9125207" y="2174230"/>
              <a:chExt cx="1380488" cy="1736247"/>
            </a:xfrm>
          </p:grpSpPr>
          <p:sp>
            <p:nvSpPr>
              <p:cNvPr id="35" name="Rectangle 34">
                <a:extLst>
                  <a:ext uri="{FF2B5EF4-FFF2-40B4-BE49-F238E27FC236}">
                    <a16:creationId xmlns:a16="http://schemas.microsoft.com/office/drawing/2014/main" id="{2F1E01B3-D31C-EE44-B586-5E9A5B60000A}"/>
                  </a:ext>
                </a:extLst>
              </p:cNvPr>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36" name="Rectangle 35">
                <a:extLst>
                  <a:ext uri="{FF2B5EF4-FFF2-40B4-BE49-F238E27FC236}">
                    <a16:creationId xmlns:a16="http://schemas.microsoft.com/office/drawing/2014/main" id="{D4998616-D435-6B48-97EA-BB4D181E1E15}"/>
                  </a:ext>
                </a:extLst>
              </p:cNvPr>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37" name="Rectangle 36">
                <a:extLst>
                  <a:ext uri="{FF2B5EF4-FFF2-40B4-BE49-F238E27FC236}">
                    <a16:creationId xmlns:a16="http://schemas.microsoft.com/office/drawing/2014/main" id="{CD68BC9D-B8A5-6B42-9CCF-3EAB024B1CB9}"/>
                  </a:ext>
                </a:extLst>
              </p:cNvPr>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grpSp>
            <p:nvGrpSpPr>
              <p:cNvPr id="38" name="Group 37">
                <a:extLst>
                  <a:ext uri="{FF2B5EF4-FFF2-40B4-BE49-F238E27FC236}">
                    <a16:creationId xmlns:a16="http://schemas.microsoft.com/office/drawing/2014/main" id="{00C40FB6-6087-394F-838F-A08BF8DD6564}"/>
                  </a:ext>
                </a:extLst>
              </p:cNvPr>
              <p:cNvGrpSpPr/>
              <p:nvPr/>
            </p:nvGrpSpPr>
            <p:grpSpPr>
              <a:xfrm>
                <a:off x="9330413" y="3302478"/>
                <a:ext cx="977923" cy="353568"/>
                <a:chOff x="9339557" y="3293334"/>
                <a:chExt cx="977923" cy="353568"/>
              </a:xfrm>
            </p:grpSpPr>
            <p:cxnSp>
              <p:nvCxnSpPr>
                <p:cNvPr id="39" name="Straight Connector 38">
                  <a:extLst>
                    <a:ext uri="{FF2B5EF4-FFF2-40B4-BE49-F238E27FC236}">
                      <a16:creationId xmlns:a16="http://schemas.microsoft.com/office/drawing/2014/main" id="{AE806B85-33F9-234C-881E-F7B9AC2FCEF4}"/>
                    </a:ext>
                  </a:extLst>
                </p:cNvPr>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DC319238-D872-0847-92E3-355C34F3D553}"/>
                    </a:ext>
                  </a:extLst>
                </p:cNvPr>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0B12863B-841D-8547-B344-807952D38363}"/>
                    </a:ext>
                  </a:extLst>
                </p:cNvPr>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E1880509-64CD-C347-827E-FAABFE2741BD}"/>
                    </a:ext>
                  </a:extLst>
                </p:cNvPr>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FD54FAC2-E5A7-9C47-BF95-6E64717ACA9E}"/>
                    </a:ext>
                  </a:extLst>
                </p:cNvPr>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F4F5A189-077A-5841-8D03-3A63A54ADD51}"/>
                    </a:ext>
                  </a:extLst>
                </p:cNvPr>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1FA9F31D-A371-B846-997B-AD5ED827A6A9}"/>
                    </a:ext>
                  </a:extLst>
                </p:cNvPr>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34" name="TextBox 33">
              <a:extLst>
                <a:ext uri="{FF2B5EF4-FFF2-40B4-BE49-F238E27FC236}">
                  <a16:creationId xmlns:a16="http://schemas.microsoft.com/office/drawing/2014/main" id="{8832C2DB-EAD8-E241-8845-7214132F49C1}"/>
                </a:ext>
              </a:extLst>
            </p:cNvPr>
            <p:cNvSpPr txBox="1"/>
            <p:nvPr/>
          </p:nvSpPr>
          <p:spPr>
            <a:xfrm>
              <a:off x="6934007" y="3560691"/>
              <a:ext cx="1938271" cy="500089"/>
            </a:xfrm>
            <a:prstGeom prst="rect">
              <a:avLst/>
            </a:prstGeom>
            <a:no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Application</a:t>
              </a:r>
            </a:p>
          </p:txBody>
        </p:sp>
      </p:grpSp>
      <p:sp>
        <p:nvSpPr>
          <p:cNvPr id="46" name="Right Arrow 45">
            <a:extLst>
              <a:ext uri="{FF2B5EF4-FFF2-40B4-BE49-F238E27FC236}">
                <a16:creationId xmlns:a16="http://schemas.microsoft.com/office/drawing/2014/main" id="{4B4D2287-1B16-C744-8D97-263809653D64}"/>
              </a:ext>
            </a:extLst>
          </p:cNvPr>
          <p:cNvSpPr/>
          <p:nvPr/>
        </p:nvSpPr>
        <p:spPr>
          <a:xfrm>
            <a:off x="6967252" y="3441696"/>
            <a:ext cx="1933739" cy="1198800"/>
          </a:xfrm>
          <a:prstGeom prst="rightArrow">
            <a:avLst/>
          </a:prstGeom>
          <a:solidFill>
            <a:srgbClr val="E16718"/>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Decision</a:t>
            </a:r>
          </a:p>
        </p:txBody>
      </p:sp>
      <p:sp>
        <p:nvSpPr>
          <p:cNvPr id="47" name="Left Arrow 46">
            <a:extLst>
              <a:ext uri="{FF2B5EF4-FFF2-40B4-BE49-F238E27FC236}">
                <a16:creationId xmlns:a16="http://schemas.microsoft.com/office/drawing/2014/main" id="{A0B0AB5A-FDAF-4245-B8A0-B30E9F9EC665}"/>
              </a:ext>
            </a:extLst>
          </p:cNvPr>
          <p:cNvSpPr/>
          <p:nvPr/>
        </p:nvSpPr>
        <p:spPr>
          <a:xfrm>
            <a:off x="6817320" y="2026285"/>
            <a:ext cx="1842948" cy="1243892"/>
          </a:xfrm>
          <a:prstGeom prst="leftArrow">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Query</a:t>
            </a:r>
          </a:p>
        </p:txBody>
      </p:sp>
      <p:grpSp>
        <p:nvGrpSpPr>
          <p:cNvPr id="48" name="Group 47">
            <a:extLst>
              <a:ext uri="{FF2B5EF4-FFF2-40B4-BE49-F238E27FC236}">
                <a16:creationId xmlns:a16="http://schemas.microsoft.com/office/drawing/2014/main" id="{9C3231D1-262B-8047-AC1D-B2D1AA7668FB}"/>
              </a:ext>
            </a:extLst>
          </p:cNvPr>
          <p:cNvGrpSpPr/>
          <p:nvPr/>
        </p:nvGrpSpPr>
        <p:grpSpPr>
          <a:xfrm>
            <a:off x="9582715" y="2910009"/>
            <a:ext cx="1320617" cy="736469"/>
            <a:chOff x="7584821" y="2225245"/>
            <a:chExt cx="990463" cy="552352"/>
          </a:xfrm>
        </p:grpSpPr>
        <p:sp>
          <p:nvSpPr>
            <p:cNvPr id="49" name="Rectangle 48">
              <a:extLst>
                <a:ext uri="{FF2B5EF4-FFF2-40B4-BE49-F238E27FC236}">
                  <a16:creationId xmlns:a16="http://schemas.microsoft.com/office/drawing/2014/main" id="{8D49ED1D-0867-5943-A0DD-219D93233AB9}"/>
                </a:ext>
              </a:extLst>
            </p:cNvPr>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0" name="Oval 49">
              <a:extLst>
                <a:ext uri="{FF2B5EF4-FFF2-40B4-BE49-F238E27FC236}">
                  <a16:creationId xmlns:a16="http://schemas.microsoft.com/office/drawing/2014/main" id="{BF9A97FC-FC1E-2D49-AE98-1954B95B98C3}"/>
                </a:ext>
              </a:extLst>
            </p:cNvPr>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1" name="Triangle 50">
              <a:extLst>
                <a:ext uri="{FF2B5EF4-FFF2-40B4-BE49-F238E27FC236}">
                  <a16:creationId xmlns:a16="http://schemas.microsoft.com/office/drawing/2014/main" id="{1A4B9EA6-6F6D-5D44-B7FE-F3E3ED5F0BF5}"/>
                </a:ext>
              </a:extLst>
            </p:cNvPr>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52" name="Rectangle 51">
              <a:extLst>
                <a:ext uri="{FF2B5EF4-FFF2-40B4-BE49-F238E27FC236}">
                  <a16:creationId xmlns:a16="http://schemas.microsoft.com/office/drawing/2014/main" id="{25DCFFBF-CC48-CC4F-85B7-3F7E4F2DE949}"/>
                </a:ext>
              </a:extLst>
            </p:cNvPr>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3" name="Rectangle 52">
              <a:extLst>
                <a:ext uri="{FF2B5EF4-FFF2-40B4-BE49-F238E27FC236}">
                  <a16:creationId xmlns:a16="http://schemas.microsoft.com/office/drawing/2014/main" id="{4C75C96F-37C1-5647-9021-DD98F792420E}"/>
                </a:ext>
              </a:extLst>
            </p:cNvPr>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cxnSp>
          <p:nvCxnSpPr>
            <p:cNvPr id="54" name="Straight Connector 53">
              <a:extLst>
                <a:ext uri="{FF2B5EF4-FFF2-40B4-BE49-F238E27FC236}">
                  <a16:creationId xmlns:a16="http://schemas.microsoft.com/office/drawing/2014/main" id="{F20FFC42-EC64-454E-85B5-E3ABF78B1987}"/>
                </a:ext>
              </a:extLst>
            </p:cNvPr>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sp>
        <p:nvSpPr>
          <p:cNvPr id="55" name="TextBox 54">
            <a:extLst>
              <a:ext uri="{FF2B5EF4-FFF2-40B4-BE49-F238E27FC236}">
                <a16:creationId xmlns:a16="http://schemas.microsoft.com/office/drawing/2014/main" id="{2C926FF6-C8D9-A343-98AB-232409818F76}"/>
              </a:ext>
            </a:extLst>
          </p:cNvPr>
          <p:cNvSpPr txBox="1"/>
          <p:nvPr/>
        </p:nvSpPr>
        <p:spPr>
          <a:xfrm>
            <a:off x="4879818" y="6043386"/>
            <a:ext cx="806196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6718"/>
                </a:solidFill>
                <a:effectLst/>
                <a:uLnTx/>
                <a:uFillTx/>
                <a:latin typeface="Helvetica Neue" charset="0"/>
                <a:ea typeface="Helvetica Neue" charset="0"/>
                <a:cs typeface="Helvetica Neue" charset="0"/>
              </a:rPr>
              <a:t>Low-Latency Serving</a:t>
            </a:r>
          </a:p>
        </p:txBody>
      </p:sp>
      <p:sp>
        <p:nvSpPr>
          <p:cNvPr id="56" name="Left Brace 55">
            <a:extLst>
              <a:ext uri="{FF2B5EF4-FFF2-40B4-BE49-F238E27FC236}">
                <a16:creationId xmlns:a16="http://schemas.microsoft.com/office/drawing/2014/main" id="{2CCF70F8-8702-194E-A7DE-AEFD977659AB}"/>
              </a:ext>
            </a:extLst>
          </p:cNvPr>
          <p:cNvSpPr/>
          <p:nvPr/>
        </p:nvSpPr>
        <p:spPr>
          <a:xfrm rot="16200000">
            <a:off x="7441457" y="1825357"/>
            <a:ext cx="851857" cy="7720320"/>
          </a:xfrm>
          <a:prstGeom prst="leftBrace">
            <a:avLst/>
          </a:prstGeom>
          <a:ln w="127000">
            <a:solidFill>
              <a:srgbClr val="E1671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09563D71-6CBF-EA4F-AA40-9EA2F2D6C2BA}"/>
              </a:ext>
            </a:extLst>
          </p:cNvPr>
          <p:cNvSpPr/>
          <p:nvPr/>
        </p:nvSpPr>
        <p:spPr>
          <a:xfrm>
            <a:off x="3398379" y="1189104"/>
            <a:ext cx="418771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Data </a:t>
            </a:r>
            <a:b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b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Management </a:t>
            </a:r>
            <a:r>
              <a:rPr lang="en-US" sz="2800" dirty="0">
                <a:latin typeface="Century Gothic" panose="020B0502020202020204" pitchFamily="34" charset="0"/>
                <a:ea typeface="Helvetica Neue" charset="0"/>
                <a:cs typeface="Helvetica Neue" charset="0"/>
              </a:rPr>
              <a:t>System</a:t>
            </a:r>
            <a:endParaRPr kumimoji="0" lang="en-US" sz="2800" b="0" i="0" strike="noStrike" kern="1200" cap="none" spc="0" normalizeH="0" baseline="0" noProof="0" dirty="0">
              <a:ln>
                <a:noFill/>
              </a:ln>
              <a:effectLst/>
              <a:uLnTx/>
              <a:uFillTx/>
              <a:latin typeface="Century Gothic" panose="020B0502020202020204" pitchFamily="34" charset="0"/>
            </a:endParaRPr>
          </a:p>
        </p:txBody>
      </p:sp>
      <p:sp>
        <p:nvSpPr>
          <p:cNvPr id="10" name="Slide Number Placeholder 9">
            <a:extLst>
              <a:ext uri="{FF2B5EF4-FFF2-40B4-BE49-F238E27FC236}">
                <a16:creationId xmlns:a16="http://schemas.microsoft.com/office/drawing/2014/main" id="{193EB21E-CC8A-8846-A0CB-B003AD19AD88}"/>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79</a:t>
            </a:fld>
            <a:endParaRPr lang="en-US">
              <a:solidFill>
                <a:srgbClr val="000000">
                  <a:tint val="75000"/>
                </a:srgbClr>
              </a:solidFill>
              <a:uFillTx/>
            </a:endParaRPr>
          </a:p>
        </p:txBody>
      </p:sp>
    </p:spTree>
    <p:extLst>
      <p:ext uri="{BB962C8B-B14F-4D97-AF65-F5344CB8AC3E}">
        <p14:creationId xmlns:p14="http://schemas.microsoft.com/office/powerpoint/2010/main" val="161404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5" grpId="0"/>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63EAA8D-F5E5-194A-874C-44FE83C39E71}"/>
              </a:ext>
            </a:extLst>
          </p:cNvPr>
          <p:cNvSpPr>
            <a:spLocks noGrp="1"/>
          </p:cNvSpPr>
          <p:nvPr>
            <p:ph idx="1"/>
          </p:nvPr>
        </p:nvSpPr>
        <p:spPr>
          <a:xfrm>
            <a:off x="755651" y="1333499"/>
            <a:ext cx="10668000" cy="5129211"/>
          </a:xfrm>
        </p:spPr>
        <p:txBody>
          <a:bodyPr/>
          <a:lstStyle/>
          <a:p>
            <a:r>
              <a:rPr lang="en-US" dirty="0"/>
              <a:t>Much of machine learning before 2010</a:t>
            </a:r>
          </a:p>
          <a:p>
            <a:pPr lvl="1"/>
            <a:r>
              <a:rPr lang="en-US" dirty="0"/>
              <a:t>Research focused on machine learning </a:t>
            </a:r>
            <a:r>
              <a:rPr lang="en-US" b="1" dirty="0"/>
              <a:t>algorithms</a:t>
            </a:r>
          </a:p>
          <a:p>
            <a:pPr lvl="1"/>
            <a:r>
              <a:rPr lang="en-US" dirty="0"/>
              <a:t>Programs written using </a:t>
            </a:r>
            <a:r>
              <a:rPr lang="en-US" b="1" dirty="0"/>
              <a:t>high-level imperative languages</a:t>
            </a:r>
            <a:r>
              <a:rPr lang="en-US" dirty="0"/>
              <a:t> </a:t>
            </a:r>
          </a:p>
          <a:p>
            <a:pPr lvl="2"/>
            <a:r>
              <a:rPr lang="en-US" dirty="0" err="1"/>
              <a:t>Matlab</a:t>
            </a:r>
            <a:r>
              <a:rPr lang="en-US" dirty="0"/>
              <a:t>/R/C++/Java</a:t>
            </a:r>
          </a:p>
          <a:p>
            <a:pPr lvl="1"/>
            <a:r>
              <a:rPr lang="en-US" b="1" dirty="0"/>
              <a:t>Big abstractions:</a:t>
            </a:r>
            <a:r>
              <a:rPr lang="en-US" dirty="0"/>
              <a:t> linear algebra, map-reduce, graph systems</a:t>
            </a:r>
          </a:p>
          <a:p>
            <a:endParaRPr lang="en-US" dirty="0"/>
          </a:p>
          <a:p>
            <a:r>
              <a:rPr lang="en-US" dirty="0"/>
              <a:t>Today:</a:t>
            </a:r>
          </a:p>
          <a:p>
            <a:pPr lvl="1"/>
            <a:r>
              <a:rPr lang="en-US" dirty="0"/>
              <a:t>Research focused on </a:t>
            </a:r>
            <a:r>
              <a:rPr lang="en-US" b="1" dirty="0"/>
              <a:t>model design</a:t>
            </a:r>
          </a:p>
          <a:p>
            <a:pPr lvl="1"/>
            <a:r>
              <a:rPr lang="en-US" b="1" dirty="0"/>
              <a:t>Models</a:t>
            </a:r>
            <a:r>
              <a:rPr lang="en-US" dirty="0"/>
              <a:t> written in high-level </a:t>
            </a:r>
            <a:r>
              <a:rPr lang="en-US" b="1" dirty="0"/>
              <a:t>DSLs</a:t>
            </a:r>
            <a:r>
              <a:rPr lang="en-US" dirty="0"/>
              <a:t> </a:t>
            </a:r>
          </a:p>
          <a:p>
            <a:pPr lvl="2"/>
            <a:r>
              <a:rPr lang="en-US" dirty="0"/>
              <a:t>TensorFlow/</a:t>
            </a:r>
            <a:r>
              <a:rPr lang="en-US" dirty="0" err="1"/>
              <a:t>Pytorch</a:t>
            </a:r>
            <a:r>
              <a:rPr lang="en-US" b="1" dirty="0"/>
              <a:t> </a:t>
            </a:r>
          </a:p>
          <a:p>
            <a:pPr lvl="1"/>
            <a:r>
              <a:rPr lang="en-US" dirty="0"/>
              <a:t>Big abstractions: </a:t>
            </a:r>
            <a:r>
              <a:rPr lang="en-US" b="1" dirty="0"/>
              <a:t>tensor operations</a:t>
            </a:r>
            <a:r>
              <a:rPr lang="en-US" dirty="0"/>
              <a:t>, </a:t>
            </a:r>
            <a:r>
              <a:rPr lang="en-US" b="1" dirty="0"/>
              <a:t>loss minimization,</a:t>
            </a:r>
            <a:r>
              <a:rPr lang="en-US" dirty="0"/>
              <a:t> linear algebra, …</a:t>
            </a:r>
          </a:p>
          <a:p>
            <a:endParaRPr lang="en-US" dirty="0"/>
          </a:p>
          <a:p>
            <a:r>
              <a:rPr lang="en-US" sz="2400" dirty="0">
                <a:solidFill>
                  <a:schemeClr val="accent2"/>
                </a:solidFill>
              </a:rPr>
              <a:t>Models written in </a:t>
            </a:r>
            <a:r>
              <a:rPr lang="en-US" sz="2400" b="1" dirty="0">
                <a:solidFill>
                  <a:schemeClr val="accent2"/>
                </a:solidFill>
              </a:rPr>
              <a:t>TensorFlow</a:t>
            </a:r>
            <a:r>
              <a:rPr lang="en-US" sz="2400" dirty="0">
                <a:solidFill>
                  <a:schemeClr val="accent2"/>
                </a:solidFill>
              </a:rPr>
              <a:t> can now run on </a:t>
            </a:r>
            <a:r>
              <a:rPr lang="en-US" sz="2400" b="1" dirty="0">
                <a:solidFill>
                  <a:schemeClr val="accent2"/>
                </a:solidFill>
              </a:rPr>
              <a:t>hardware</a:t>
            </a:r>
            <a:r>
              <a:rPr lang="en-US" sz="2400" dirty="0">
                <a:solidFill>
                  <a:schemeClr val="accent2"/>
                </a:solidFill>
              </a:rPr>
              <a:t> that didn’t exist when the models were created.</a:t>
            </a:r>
          </a:p>
        </p:txBody>
      </p:sp>
      <p:sp>
        <p:nvSpPr>
          <p:cNvPr id="4" name="Title 3">
            <a:extLst>
              <a:ext uri="{FF2B5EF4-FFF2-40B4-BE49-F238E27FC236}">
                <a16:creationId xmlns:a16="http://schemas.microsoft.com/office/drawing/2014/main" id="{A5485168-34CF-2544-BB3C-71DE4E86A479}"/>
              </a:ext>
            </a:extLst>
          </p:cNvPr>
          <p:cNvSpPr>
            <a:spLocks noGrp="1"/>
          </p:cNvSpPr>
          <p:nvPr>
            <p:ph type="title"/>
          </p:nvPr>
        </p:nvSpPr>
        <p:spPr/>
        <p:txBody>
          <a:bodyPr/>
          <a:lstStyle/>
          <a:p>
            <a:r>
              <a:rPr lang="en-US" dirty="0"/>
              <a:t>Abstractions are Enabling Innovation </a:t>
            </a:r>
          </a:p>
        </p:txBody>
      </p:sp>
    </p:spTree>
    <p:extLst>
      <p:ext uri="{BB962C8B-B14F-4D97-AF65-F5344CB8AC3E}">
        <p14:creationId xmlns:p14="http://schemas.microsoft.com/office/powerpoint/2010/main" val="4213002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2" end="12"/>
                                            </p:txEl>
                                          </p:spTgt>
                                        </p:tgtEl>
                                        <p:attrNameLst>
                                          <p:attrName>style.visibility</p:attrName>
                                        </p:attrNameLst>
                                      </p:cBhvr>
                                      <p:to>
                                        <p:strVal val="visible"/>
                                      </p:to>
                                    </p:set>
                                    <p:animEffect transition="in" filter="fade">
                                      <p:cBhvr>
                                        <p:cTn id="57"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3"/>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231" y="975070"/>
            <a:ext cx="437827" cy="4133088"/>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3019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9039" y="1970364"/>
            <a:ext cx="368213" cy="3475935"/>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4264" y="7580200"/>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6817" y="7863199"/>
            <a:ext cx="1766983" cy="939288"/>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9557" y="1320792"/>
            <a:ext cx="4250105" cy="3785122"/>
          </a:xfrm>
          <a:prstGeom prst="rect">
            <a:avLst/>
          </a:prstGeom>
        </p:spPr>
      </p:pic>
      <p:sp>
        <p:nvSpPr>
          <p:cNvPr id="11" name="Can 10">
            <a:extLst>
              <a:ext uri="{FF2B5EF4-FFF2-40B4-BE49-F238E27FC236}">
                <a16:creationId xmlns:a16="http://schemas.microsoft.com/office/drawing/2014/main" id="{9ED72A20-A13F-5845-A3C4-CDDAF1C4B897}"/>
              </a:ext>
            </a:extLst>
          </p:cNvPr>
          <p:cNvSpPr/>
          <p:nvPr/>
        </p:nvSpPr>
        <p:spPr>
          <a:xfrm>
            <a:off x="914826" y="4211683"/>
            <a:ext cx="1616785" cy="1296256"/>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r>
              <a:rPr lang="en-US" dirty="0">
                <a:solidFill>
                  <a:prstClr val="white"/>
                </a:solidFill>
                <a:ea typeface="Helvetica Neue" charset="0"/>
                <a:cs typeface="Helvetica Neue" charset="0"/>
              </a:rPr>
              <a:t>All Possible</a:t>
            </a:r>
          </a:p>
          <a:p>
            <a:pPr algn="ctr" defTabSz="609570"/>
            <a:r>
              <a:rPr lang="en-US" dirty="0">
                <a:solidFill>
                  <a:prstClr val="white"/>
                </a:solidFill>
                <a:ea typeface="Helvetica Neue" charset="0"/>
                <a:cs typeface="Helvetica Neue" charset="0"/>
              </a:rPr>
              <a:t>Queries</a:t>
            </a:r>
          </a:p>
        </p:txBody>
      </p:sp>
      <p:sp>
        <p:nvSpPr>
          <p:cNvPr id="3" name="Rounded Rectangle 2">
            <a:extLst>
              <a:ext uri="{FF2B5EF4-FFF2-40B4-BE49-F238E27FC236}">
                <a16:creationId xmlns:a16="http://schemas.microsoft.com/office/drawing/2014/main" id="{1D1D4575-89C2-A04A-BB24-03E4C58F47A2}"/>
              </a:ext>
            </a:extLst>
          </p:cNvPr>
          <p:cNvSpPr/>
          <p:nvPr/>
        </p:nvSpPr>
        <p:spPr>
          <a:xfrm>
            <a:off x="552450" y="2397177"/>
            <a:ext cx="2341539" cy="1220826"/>
          </a:xfrm>
          <a:prstGeom prst="round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sz="2000" dirty="0"/>
              <a:t>Batch Training Framework</a:t>
            </a:r>
          </a:p>
        </p:txBody>
      </p:sp>
      <p:sp>
        <p:nvSpPr>
          <p:cNvPr id="14" name="Down Arrow 13">
            <a:extLst>
              <a:ext uri="{FF2B5EF4-FFF2-40B4-BE49-F238E27FC236}">
                <a16:creationId xmlns:a16="http://schemas.microsoft.com/office/drawing/2014/main" id="{D3440B51-6FE1-E849-969D-E0BDCCEB2A53}"/>
              </a:ext>
            </a:extLst>
          </p:cNvPr>
          <p:cNvSpPr/>
          <p:nvPr/>
        </p:nvSpPr>
        <p:spPr>
          <a:xfrm rot="16200000">
            <a:off x="893" y="2776233"/>
            <a:ext cx="411527" cy="462715"/>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15" name="Down Arrow 14">
            <a:extLst>
              <a:ext uri="{FF2B5EF4-FFF2-40B4-BE49-F238E27FC236}">
                <a16:creationId xmlns:a16="http://schemas.microsoft.com/office/drawing/2014/main" id="{5CAF6428-7011-7B4B-ACC6-BE6703C0FF32}"/>
              </a:ext>
            </a:extLst>
          </p:cNvPr>
          <p:cNvSpPr/>
          <p:nvPr/>
        </p:nvSpPr>
        <p:spPr>
          <a:xfrm rot="10800000">
            <a:off x="1517456" y="3672872"/>
            <a:ext cx="411527" cy="483941"/>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grpSp>
        <p:nvGrpSpPr>
          <p:cNvPr id="6" name="Group 5">
            <a:extLst>
              <a:ext uri="{FF2B5EF4-FFF2-40B4-BE49-F238E27FC236}">
                <a16:creationId xmlns:a16="http://schemas.microsoft.com/office/drawing/2014/main" id="{5516BC76-8833-8F4A-82BB-E679BD8DEEF4}"/>
              </a:ext>
            </a:extLst>
          </p:cNvPr>
          <p:cNvGrpSpPr/>
          <p:nvPr/>
        </p:nvGrpSpPr>
        <p:grpSpPr>
          <a:xfrm>
            <a:off x="958782" y="1656530"/>
            <a:ext cx="1580693" cy="713212"/>
            <a:chOff x="6995846" y="1791075"/>
            <a:chExt cx="1946651" cy="878333"/>
          </a:xfrm>
        </p:grpSpPr>
        <p:pic>
          <p:nvPicPr>
            <p:cNvPr id="16" name="Picture 15">
              <a:extLst>
                <a:ext uri="{FF2B5EF4-FFF2-40B4-BE49-F238E27FC236}">
                  <a16:creationId xmlns:a16="http://schemas.microsoft.com/office/drawing/2014/main" id="{4B96B073-632E-F346-8980-179A1AA692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486" y="1791075"/>
              <a:ext cx="1649554" cy="878333"/>
            </a:xfrm>
            <a:prstGeom prst="rect">
              <a:avLst/>
            </a:prstGeom>
          </p:spPr>
        </p:pic>
        <p:sp>
          <p:nvSpPr>
            <p:cNvPr id="5" name="Double Bracket 4">
              <a:extLst>
                <a:ext uri="{FF2B5EF4-FFF2-40B4-BE49-F238E27FC236}">
                  <a16:creationId xmlns:a16="http://schemas.microsoft.com/office/drawing/2014/main" id="{C3F55E27-3A45-1545-8F22-AEA06C44E3F8}"/>
                </a:ext>
              </a:extLst>
            </p:cNvPr>
            <p:cNvSpPr/>
            <p:nvPr/>
          </p:nvSpPr>
          <p:spPr>
            <a:xfrm>
              <a:off x="6995846" y="1947214"/>
              <a:ext cx="1946651" cy="699044"/>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sp>
        <p:nvSpPr>
          <p:cNvPr id="19" name="Can 18">
            <a:extLst>
              <a:ext uri="{FF2B5EF4-FFF2-40B4-BE49-F238E27FC236}">
                <a16:creationId xmlns:a16="http://schemas.microsoft.com/office/drawing/2014/main" id="{25E44522-06E1-0E4B-BAED-7240378D8A3C}"/>
              </a:ext>
            </a:extLst>
          </p:cNvPr>
          <p:cNvSpPr/>
          <p:nvPr/>
        </p:nvSpPr>
        <p:spPr>
          <a:xfrm>
            <a:off x="4443712" y="2159329"/>
            <a:ext cx="2143167" cy="2465267"/>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grpSp>
        <p:nvGrpSpPr>
          <p:cNvPr id="9" name="Group 8">
            <a:extLst>
              <a:ext uri="{FF2B5EF4-FFF2-40B4-BE49-F238E27FC236}">
                <a16:creationId xmlns:a16="http://schemas.microsoft.com/office/drawing/2014/main" id="{256F30EE-1E98-C146-858F-F9CD6E421BE9}"/>
              </a:ext>
            </a:extLst>
          </p:cNvPr>
          <p:cNvGrpSpPr/>
          <p:nvPr/>
        </p:nvGrpSpPr>
        <p:grpSpPr>
          <a:xfrm>
            <a:off x="2940207" y="2801827"/>
            <a:ext cx="1295547" cy="800449"/>
            <a:chOff x="7119052" y="3201527"/>
            <a:chExt cx="1595488" cy="985767"/>
          </a:xfrm>
        </p:grpSpPr>
        <p:sp>
          <p:nvSpPr>
            <p:cNvPr id="18" name="Down Arrow 17">
              <a:extLst>
                <a:ext uri="{FF2B5EF4-FFF2-40B4-BE49-F238E27FC236}">
                  <a16:creationId xmlns:a16="http://schemas.microsoft.com/office/drawing/2014/main" id="{D46C48F3-FB46-8945-A4B8-AF25A18B283D}"/>
                </a:ext>
              </a:extLst>
            </p:cNvPr>
            <p:cNvSpPr/>
            <p:nvPr/>
          </p:nvSpPr>
          <p:spPr>
            <a:xfrm rot="16200000">
              <a:off x="7714618" y="2736144"/>
              <a:ext cx="506802" cy="1437568"/>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2" name="TextBox 1">
              <a:extLst>
                <a:ext uri="{FF2B5EF4-FFF2-40B4-BE49-F238E27FC236}">
                  <a16:creationId xmlns:a16="http://schemas.microsoft.com/office/drawing/2014/main" id="{159352BF-A133-FA4C-AB35-21DF44C3AC2B}"/>
                </a:ext>
              </a:extLst>
            </p:cNvPr>
            <p:cNvSpPr txBox="1"/>
            <p:nvPr/>
          </p:nvSpPr>
          <p:spPr>
            <a:xfrm>
              <a:off x="7119052" y="3694552"/>
              <a:ext cx="1595488" cy="492742"/>
            </a:xfrm>
            <a:prstGeom prst="rect">
              <a:avLst/>
            </a:prstGeom>
          </p:spPr>
          <p:txBody>
            <a:bodyPr wrap="none" rtlCol="0">
              <a:spAutoFit/>
            </a:bodyPr>
            <a:lstStyle/>
            <a:p>
              <a:r>
                <a:rPr lang="en-US" sz="2000" dirty="0"/>
                <a:t>(Scoring)</a:t>
              </a:r>
            </a:p>
          </p:txBody>
        </p:sp>
      </p:grpSp>
      <p:grpSp>
        <p:nvGrpSpPr>
          <p:cNvPr id="8" name="Group 7">
            <a:extLst>
              <a:ext uri="{FF2B5EF4-FFF2-40B4-BE49-F238E27FC236}">
                <a16:creationId xmlns:a16="http://schemas.microsoft.com/office/drawing/2014/main" id="{DCA20191-94E2-2E44-97DA-20836EBB9305}"/>
              </a:ext>
            </a:extLst>
          </p:cNvPr>
          <p:cNvGrpSpPr/>
          <p:nvPr/>
        </p:nvGrpSpPr>
        <p:grpSpPr>
          <a:xfrm>
            <a:off x="4438052" y="4689509"/>
            <a:ext cx="2020315" cy="824999"/>
            <a:chOff x="9104354" y="5596581"/>
            <a:chExt cx="2488053" cy="1016000"/>
          </a:xfrm>
        </p:grpSpPr>
        <p:pic>
          <p:nvPicPr>
            <p:cNvPr id="7" name="Picture 6">
              <a:extLst>
                <a:ext uri="{FF2B5EF4-FFF2-40B4-BE49-F238E27FC236}">
                  <a16:creationId xmlns:a16="http://schemas.microsoft.com/office/drawing/2014/main" id="{101DA107-ABB9-C544-8D6B-72618E8AA1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53336" y="5596581"/>
              <a:ext cx="1981200" cy="1016000"/>
            </a:xfrm>
            <a:prstGeom prst="rect">
              <a:avLst/>
            </a:prstGeom>
          </p:spPr>
        </p:pic>
        <p:sp>
          <p:nvSpPr>
            <p:cNvPr id="27" name="Double Bracket 26">
              <a:extLst>
                <a:ext uri="{FF2B5EF4-FFF2-40B4-BE49-F238E27FC236}">
                  <a16:creationId xmlns:a16="http://schemas.microsoft.com/office/drawing/2014/main" id="{DF014382-E4CD-EE45-9616-A9CD69B1BEE8}"/>
                </a:ext>
              </a:extLst>
            </p:cNvPr>
            <p:cNvSpPr/>
            <p:nvPr/>
          </p:nvSpPr>
          <p:spPr>
            <a:xfrm>
              <a:off x="9104354" y="5838093"/>
              <a:ext cx="2488053" cy="774488"/>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pic>
        <p:nvPicPr>
          <p:cNvPr id="12" name="Picture 11">
            <a:extLst>
              <a:ext uri="{FF2B5EF4-FFF2-40B4-BE49-F238E27FC236}">
                <a16:creationId xmlns:a16="http://schemas.microsoft.com/office/drawing/2014/main" id="{68DEBD36-AFC7-664C-A4D7-0013097DA5D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5797" y="2931727"/>
            <a:ext cx="1546762" cy="1405157"/>
          </a:xfrm>
          <a:prstGeom prst="rect">
            <a:avLst/>
          </a:prstGeom>
        </p:spPr>
      </p:pic>
      <p:grpSp>
        <p:nvGrpSpPr>
          <p:cNvPr id="32" name="Group 31">
            <a:extLst>
              <a:ext uri="{FF2B5EF4-FFF2-40B4-BE49-F238E27FC236}">
                <a16:creationId xmlns:a16="http://schemas.microsoft.com/office/drawing/2014/main" id="{FFB668C4-E179-7C42-A05C-AD2FF0CC0F41}"/>
              </a:ext>
            </a:extLst>
          </p:cNvPr>
          <p:cNvGrpSpPr/>
          <p:nvPr/>
        </p:nvGrpSpPr>
        <p:grpSpPr>
          <a:xfrm>
            <a:off x="8910207" y="2314974"/>
            <a:ext cx="2584361" cy="3035836"/>
            <a:chOff x="6934007" y="1783903"/>
            <a:chExt cx="1938271" cy="2276877"/>
          </a:xfrm>
        </p:grpSpPr>
        <p:grpSp>
          <p:nvGrpSpPr>
            <p:cNvPr id="33" name="Group 32">
              <a:extLst>
                <a:ext uri="{FF2B5EF4-FFF2-40B4-BE49-F238E27FC236}">
                  <a16:creationId xmlns:a16="http://schemas.microsoft.com/office/drawing/2014/main" id="{71A9213A-EBB8-EA4C-8BB2-68D420697B40}"/>
                </a:ext>
              </a:extLst>
            </p:cNvPr>
            <p:cNvGrpSpPr/>
            <p:nvPr/>
          </p:nvGrpSpPr>
          <p:grpSpPr>
            <a:xfrm>
              <a:off x="7248513" y="1783903"/>
              <a:ext cx="1377229" cy="1732148"/>
              <a:chOff x="9125207" y="2174230"/>
              <a:chExt cx="1380488" cy="1736247"/>
            </a:xfrm>
          </p:grpSpPr>
          <p:sp>
            <p:nvSpPr>
              <p:cNvPr id="35" name="Rectangle 34">
                <a:extLst>
                  <a:ext uri="{FF2B5EF4-FFF2-40B4-BE49-F238E27FC236}">
                    <a16:creationId xmlns:a16="http://schemas.microsoft.com/office/drawing/2014/main" id="{2F1E01B3-D31C-EE44-B586-5E9A5B60000A}"/>
                  </a:ext>
                </a:extLst>
              </p:cNvPr>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36" name="Rectangle 35">
                <a:extLst>
                  <a:ext uri="{FF2B5EF4-FFF2-40B4-BE49-F238E27FC236}">
                    <a16:creationId xmlns:a16="http://schemas.microsoft.com/office/drawing/2014/main" id="{D4998616-D435-6B48-97EA-BB4D181E1E15}"/>
                  </a:ext>
                </a:extLst>
              </p:cNvPr>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37" name="Rectangle 36">
                <a:extLst>
                  <a:ext uri="{FF2B5EF4-FFF2-40B4-BE49-F238E27FC236}">
                    <a16:creationId xmlns:a16="http://schemas.microsoft.com/office/drawing/2014/main" id="{CD68BC9D-B8A5-6B42-9CCF-3EAB024B1CB9}"/>
                  </a:ext>
                </a:extLst>
              </p:cNvPr>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grpSp>
            <p:nvGrpSpPr>
              <p:cNvPr id="38" name="Group 37">
                <a:extLst>
                  <a:ext uri="{FF2B5EF4-FFF2-40B4-BE49-F238E27FC236}">
                    <a16:creationId xmlns:a16="http://schemas.microsoft.com/office/drawing/2014/main" id="{00C40FB6-6087-394F-838F-A08BF8DD6564}"/>
                  </a:ext>
                </a:extLst>
              </p:cNvPr>
              <p:cNvGrpSpPr/>
              <p:nvPr/>
            </p:nvGrpSpPr>
            <p:grpSpPr>
              <a:xfrm>
                <a:off x="9330413" y="3302478"/>
                <a:ext cx="977923" cy="353568"/>
                <a:chOff x="9339557" y="3293334"/>
                <a:chExt cx="977923" cy="353568"/>
              </a:xfrm>
            </p:grpSpPr>
            <p:cxnSp>
              <p:nvCxnSpPr>
                <p:cNvPr id="39" name="Straight Connector 38">
                  <a:extLst>
                    <a:ext uri="{FF2B5EF4-FFF2-40B4-BE49-F238E27FC236}">
                      <a16:creationId xmlns:a16="http://schemas.microsoft.com/office/drawing/2014/main" id="{AE806B85-33F9-234C-881E-F7B9AC2FCEF4}"/>
                    </a:ext>
                  </a:extLst>
                </p:cNvPr>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DC319238-D872-0847-92E3-355C34F3D553}"/>
                    </a:ext>
                  </a:extLst>
                </p:cNvPr>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0B12863B-841D-8547-B344-807952D38363}"/>
                    </a:ext>
                  </a:extLst>
                </p:cNvPr>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E1880509-64CD-C347-827E-FAABFE2741BD}"/>
                    </a:ext>
                  </a:extLst>
                </p:cNvPr>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FD54FAC2-E5A7-9C47-BF95-6E64717ACA9E}"/>
                    </a:ext>
                  </a:extLst>
                </p:cNvPr>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F4F5A189-077A-5841-8D03-3A63A54ADD51}"/>
                    </a:ext>
                  </a:extLst>
                </p:cNvPr>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1FA9F31D-A371-B846-997B-AD5ED827A6A9}"/>
                    </a:ext>
                  </a:extLst>
                </p:cNvPr>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34" name="TextBox 33">
              <a:extLst>
                <a:ext uri="{FF2B5EF4-FFF2-40B4-BE49-F238E27FC236}">
                  <a16:creationId xmlns:a16="http://schemas.microsoft.com/office/drawing/2014/main" id="{8832C2DB-EAD8-E241-8845-7214132F49C1}"/>
                </a:ext>
              </a:extLst>
            </p:cNvPr>
            <p:cNvSpPr txBox="1"/>
            <p:nvPr/>
          </p:nvSpPr>
          <p:spPr>
            <a:xfrm>
              <a:off x="6934007" y="3560691"/>
              <a:ext cx="1938271" cy="500089"/>
            </a:xfrm>
            <a:prstGeom prst="rect">
              <a:avLst/>
            </a:prstGeom>
            <a:no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Application</a:t>
              </a:r>
            </a:p>
          </p:txBody>
        </p:sp>
      </p:grpSp>
      <p:sp>
        <p:nvSpPr>
          <p:cNvPr id="46" name="Right Arrow 45">
            <a:extLst>
              <a:ext uri="{FF2B5EF4-FFF2-40B4-BE49-F238E27FC236}">
                <a16:creationId xmlns:a16="http://schemas.microsoft.com/office/drawing/2014/main" id="{4B4D2287-1B16-C744-8D97-263809653D64}"/>
              </a:ext>
            </a:extLst>
          </p:cNvPr>
          <p:cNvSpPr/>
          <p:nvPr/>
        </p:nvSpPr>
        <p:spPr>
          <a:xfrm>
            <a:off x="6967252" y="3441696"/>
            <a:ext cx="1933739" cy="1198800"/>
          </a:xfrm>
          <a:prstGeom prst="rightArrow">
            <a:avLst/>
          </a:prstGeom>
          <a:solidFill>
            <a:srgbClr val="E16718"/>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Decision</a:t>
            </a:r>
          </a:p>
        </p:txBody>
      </p:sp>
      <p:sp>
        <p:nvSpPr>
          <p:cNvPr id="47" name="Left Arrow 46">
            <a:extLst>
              <a:ext uri="{FF2B5EF4-FFF2-40B4-BE49-F238E27FC236}">
                <a16:creationId xmlns:a16="http://schemas.microsoft.com/office/drawing/2014/main" id="{A0B0AB5A-FDAF-4245-B8A0-B30E9F9EC665}"/>
              </a:ext>
            </a:extLst>
          </p:cNvPr>
          <p:cNvSpPr/>
          <p:nvPr/>
        </p:nvSpPr>
        <p:spPr>
          <a:xfrm>
            <a:off x="6817320" y="2026285"/>
            <a:ext cx="1842948" cy="1243892"/>
          </a:xfrm>
          <a:prstGeom prst="leftArrow">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Query</a:t>
            </a:r>
          </a:p>
        </p:txBody>
      </p:sp>
      <p:grpSp>
        <p:nvGrpSpPr>
          <p:cNvPr id="48" name="Group 47">
            <a:extLst>
              <a:ext uri="{FF2B5EF4-FFF2-40B4-BE49-F238E27FC236}">
                <a16:creationId xmlns:a16="http://schemas.microsoft.com/office/drawing/2014/main" id="{9C3231D1-262B-8047-AC1D-B2D1AA7668FB}"/>
              </a:ext>
            </a:extLst>
          </p:cNvPr>
          <p:cNvGrpSpPr/>
          <p:nvPr/>
        </p:nvGrpSpPr>
        <p:grpSpPr>
          <a:xfrm>
            <a:off x="9582715" y="2910009"/>
            <a:ext cx="1320617" cy="736469"/>
            <a:chOff x="7584821" y="2225245"/>
            <a:chExt cx="990463" cy="552352"/>
          </a:xfrm>
        </p:grpSpPr>
        <p:sp>
          <p:nvSpPr>
            <p:cNvPr id="49" name="Rectangle 48">
              <a:extLst>
                <a:ext uri="{FF2B5EF4-FFF2-40B4-BE49-F238E27FC236}">
                  <a16:creationId xmlns:a16="http://schemas.microsoft.com/office/drawing/2014/main" id="{8D49ED1D-0867-5943-A0DD-219D93233AB9}"/>
                </a:ext>
              </a:extLst>
            </p:cNvPr>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0" name="Oval 49">
              <a:extLst>
                <a:ext uri="{FF2B5EF4-FFF2-40B4-BE49-F238E27FC236}">
                  <a16:creationId xmlns:a16="http://schemas.microsoft.com/office/drawing/2014/main" id="{BF9A97FC-FC1E-2D49-AE98-1954B95B98C3}"/>
                </a:ext>
              </a:extLst>
            </p:cNvPr>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1" name="Triangle 50">
              <a:extLst>
                <a:ext uri="{FF2B5EF4-FFF2-40B4-BE49-F238E27FC236}">
                  <a16:creationId xmlns:a16="http://schemas.microsoft.com/office/drawing/2014/main" id="{1A4B9EA6-6F6D-5D44-B7FE-F3E3ED5F0BF5}"/>
                </a:ext>
              </a:extLst>
            </p:cNvPr>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52" name="Rectangle 51">
              <a:extLst>
                <a:ext uri="{FF2B5EF4-FFF2-40B4-BE49-F238E27FC236}">
                  <a16:creationId xmlns:a16="http://schemas.microsoft.com/office/drawing/2014/main" id="{25DCFFBF-CC48-CC4F-85B7-3F7E4F2DE949}"/>
                </a:ext>
              </a:extLst>
            </p:cNvPr>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3" name="Rectangle 52">
              <a:extLst>
                <a:ext uri="{FF2B5EF4-FFF2-40B4-BE49-F238E27FC236}">
                  <a16:creationId xmlns:a16="http://schemas.microsoft.com/office/drawing/2014/main" id="{4C75C96F-37C1-5647-9021-DD98F792420E}"/>
                </a:ext>
              </a:extLst>
            </p:cNvPr>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cxnSp>
          <p:nvCxnSpPr>
            <p:cNvPr id="54" name="Straight Connector 53">
              <a:extLst>
                <a:ext uri="{FF2B5EF4-FFF2-40B4-BE49-F238E27FC236}">
                  <a16:creationId xmlns:a16="http://schemas.microsoft.com/office/drawing/2014/main" id="{F20FFC42-EC64-454E-85B5-E3ABF78B1987}"/>
                </a:ext>
              </a:extLst>
            </p:cNvPr>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sp>
        <p:nvSpPr>
          <p:cNvPr id="55" name="TextBox 54">
            <a:extLst>
              <a:ext uri="{FF2B5EF4-FFF2-40B4-BE49-F238E27FC236}">
                <a16:creationId xmlns:a16="http://schemas.microsoft.com/office/drawing/2014/main" id="{2C926FF6-C8D9-A343-98AB-232409818F76}"/>
              </a:ext>
            </a:extLst>
          </p:cNvPr>
          <p:cNvSpPr txBox="1"/>
          <p:nvPr/>
        </p:nvSpPr>
        <p:spPr>
          <a:xfrm>
            <a:off x="4879818" y="6043386"/>
            <a:ext cx="806196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6718"/>
                </a:solidFill>
                <a:effectLst/>
                <a:uLnTx/>
                <a:uFillTx/>
                <a:latin typeface="Helvetica Neue" charset="0"/>
                <a:ea typeface="Helvetica Neue" charset="0"/>
                <a:cs typeface="Helvetica Neue" charset="0"/>
              </a:rPr>
              <a:t>Low-Latency Serving</a:t>
            </a:r>
          </a:p>
        </p:txBody>
      </p:sp>
      <p:sp>
        <p:nvSpPr>
          <p:cNvPr id="56" name="Left Brace 55">
            <a:extLst>
              <a:ext uri="{FF2B5EF4-FFF2-40B4-BE49-F238E27FC236}">
                <a16:creationId xmlns:a16="http://schemas.microsoft.com/office/drawing/2014/main" id="{2CCF70F8-8702-194E-A7DE-AEFD977659AB}"/>
              </a:ext>
            </a:extLst>
          </p:cNvPr>
          <p:cNvSpPr/>
          <p:nvPr/>
        </p:nvSpPr>
        <p:spPr>
          <a:xfrm rot="16200000">
            <a:off x="7441457" y="1825357"/>
            <a:ext cx="851857" cy="7720320"/>
          </a:xfrm>
          <a:prstGeom prst="leftBrace">
            <a:avLst/>
          </a:prstGeom>
          <a:ln w="127000">
            <a:solidFill>
              <a:srgbClr val="E1671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09563D71-6CBF-EA4F-AA40-9EA2F2D6C2BA}"/>
              </a:ext>
            </a:extLst>
          </p:cNvPr>
          <p:cNvSpPr/>
          <p:nvPr/>
        </p:nvSpPr>
        <p:spPr>
          <a:xfrm>
            <a:off x="3398379" y="1189104"/>
            <a:ext cx="418771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Data </a:t>
            </a:r>
            <a:b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b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Management </a:t>
            </a:r>
            <a:r>
              <a:rPr lang="en-US" sz="2800" dirty="0">
                <a:latin typeface="Century Gothic" panose="020B0502020202020204" pitchFamily="34" charset="0"/>
                <a:ea typeface="Helvetica Neue" charset="0"/>
                <a:cs typeface="Helvetica Neue" charset="0"/>
              </a:rPr>
              <a:t>System</a:t>
            </a:r>
            <a:endParaRPr kumimoji="0" lang="en-US" sz="2800" b="0" i="0" strike="noStrike" kern="1200" cap="none" spc="0" normalizeH="0" baseline="0" noProof="0" dirty="0">
              <a:ln>
                <a:noFill/>
              </a:ln>
              <a:effectLst/>
              <a:uLnTx/>
              <a:uFillTx/>
              <a:latin typeface="Century Gothic" panose="020B0502020202020204" pitchFamily="34" charset="0"/>
            </a:endParaRPr>
          </a:p>
        </p:txBody>
      </p:sp>
      <p:sp>
        <p:nvSpPr>
          <p:cNvPr id="58" name="Rectangle 57">
            <a:extLst>
              <a:ext uri="{FF2B5EF4-FFF2-40B4-BE49-F238E27FC236}">
                <a16:creationId xmlns:a16="http://schemas.microsoft.com/office/drawing/2014/main" id="{ED78D79B-5D87-8B4B-9C2F-53AA2715F29A}"/>
              </a:ext>
            </a:extLst>
          </p:cNvPr>
          <p:cNvSpPr/>
          <p:nvPr/>
        </p:nvSpPr>
        <p:spPr>
          <a:xfrm>
            <a:off x="-8408" y="1189103"/>
            <a:ext cx="12192000" cy="5642925"/>
          </a:xfrm>
          <a:prstGeom prst="rect">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CC4DAD0E-C2D4-1C4E-AB1F-14507CF5E303}"/>
              </a:ext>
            </a:extLst>
          </p:cNvPr>
          <p:cNvSpPr txBox="1"/>
          <p:nvPr/>
        </p:nvSpPr>
        <p:spPr>
          <a:xfrm>
            <a:off x="776858" y="1536077"/>
            <a:ext cx="11406734" cy="46089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Advantages:</a:t>
            </a:r>
          </a:p>
          <a:p>
            <a:pPr marL="457200" marR="0" lvl="0" indent="-457200" algn="l" defTabSz="914400" rtl="0" eaLnBrk="1" fontAlgn="auto" latinLnBrk="0" hangingPunct="1">
              <a:lnSpc>
                <a:spcPct val="100000"/>
              </a:lnSpc>
              <a:spcBef>
                <a:spcPts val="0"/>
              </a:spcBef>
              <a:spcAft>
                <a:spcPts val="900"/>
              </a:spcAft>
              <a:buClrTx/>
              <a:buSzTx/>
              <a:buFont typeface="Wingdings" charset="2"/>
              <a:buChar char="Ø"/>
              <a:tabLst/>
              <a:defRPr/>
            </a:pP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Leverage existing </a:t>
            </a: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data serving </a:t>
            </a:r>
            <a:r>
              <a:rPr kumimoji="0" lang="en-US" sz="360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and</a:t>
            </a: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 </a:t>
            </a:r>
            <a:b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b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model training</a:t>
            </a: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 infrastructure</a:t>
            </a:r>
          </a:p>
          <a:p>
            <a:pPr marL="457200" marR="0" lvl="0" indent="-457200" algn="l" defTabSz="914400" rtl="0" eaLnBrk="1" fontAlgn="auto" latinLnBrk="0" hangingPunct="1">
              <a:lnSpc>
                <a:spcPct val="100000"/>
              </a:lnSpc>
              <a:spcBef>
                <a:spcPts val="0"/>
              </a:spcBef>
              <a:spcAft>
                <a:spcPts val="900"/>
              </a:spcAft>
              <a:buClrTx/>
              <a:buSzTx/>
              <a:buFont typeface="Wingdings" charset="2"/>
              <a:buChar char="Ø"/>
              <a:tabLst/>
              <a:defRPr/>
            </a:pPr>
            <a:r>
              <a:rPr lang="en-US" sz="3600" b="1" noProof="0" dirty="0">
                <a:solidFill>
                  <a:srgbClr val="000000"/>
                </a:solidFill>
                <a:latin typeface="Century Gothic" panose="020B0502020202020204" pitchFamily="34" charset="0"/>
                <a:ea typeface="Helvetica Neue Light" charset="0"/>
                <a:cs typeface="Helvetica Neue Light" charset="0"/>
              </a:rPr>
              <a:t>Batch </a:t>
            </a:r>
            <a:r>
              <a:rPr lang="en-US" sz="3600" b="1" dirty="0">
                <a:solidFill>
                  <a:srgbClr val="000000"/>
                </a:solidFill>
                <a:latin typeface="Century Gothic" panose="020B0502020202020204" pitchFamily="34" charset="0"/>
                <a:ea typeface="Helvetica Neue Light" charset="0"/>
                <a:cs typeface="Helvetica Neue Light" charset="0"/>
              </a:rPr>
              <a:t>processing</a:t>
            </a:r>
            <a:r>
              <a:rPr lang="en-US" sz="3600" dirty="0">
                <a:solidFill>
                  <a:srgbClr val="000000"/>
                </a:solidFill>
                <a:latin typeface="Century Gothic" panose="020B0502020202020204" pitchFamily="34" charset="0"/>
                <a:ea typeface="Helvetica Neue Light" charset="0"/>
                <a:cs typeface="Helvetica Neue Light" charset="0"/>
              </a:rPr>
              <a:t> improves hardware perf.</a:t>
            </a:r>
            <a:endPar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endParaRPr>
          </a:p>
          <a:p>
            <a:pPr marL="457200" marR="0" lvl="0" indent="-457200" algn="l" defTabSz="914400" rtl="0" eaLnBrk="1" fontAlgn="auto" latinLnBrk="0" hangingPunct="1">
              <a:lnSpc>
                <a:spcPct val="100000"/>
              </a:lnSpc>
              <a:spcBef>
                <a:spcPts val="0"/>
              </a:spcBef>
              <a:spcAft>
                <a:spcPts val="900"/>
              </a:spcAft>
              <a:buClrTx/>
              <a:buSzTx/>
              <a:buFont typeface="Wingdings" charset="2"/>
              <a:buChar char="Ø"/>
              <a:tabLst/>
              <a:defRPr/>
            </a:pP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Indexing </a:t>
            </a:r>
            <a:r>
              <a:rPr lang="en-US" sz="3600" dirty="0">
                <a:solidFill>
                  <a:srgbClr val="000000"/>
                </a:solidFill>
                <a:latin typeface="Century Gothic" panose="020B0502020202020204" pitchFamily="34" charset="0"/>
                <a:ea typeface="Helvetica Neue Light" charset="0"/>
                <a:cs typeface="Helvetica Neue Light" charset="0"/>
              </a:rPr>
              <a:t>support for complex queries</a:t>
            </a:r>
          </a:p>
          <a:p>
            <a:pPr marL="914400" lvl="1" indent="-457200">
              <a:spcAft>
                <a:spcPts val="900"/>
              </a:spcAft>
              <a:buFont typeface="Wingdings" charset="2"/>
              <a:buChar char="Ø"/>
              <a:defRPr/>
            </a:pPr>
            <a:r>
              <a:rPr lang="en-US" sz="3600" dirty="0">
                <a:solidFill>
                  <a:srgbClr val="000000"/>
                </a:solidFill>
                <a:latin typeface="Century Gothic" panose="020B0502020202020204" pitchFamily="34" charset="0"/>
                <a:ea typeface="Helvetica Neue Light" charset="0"/>
                <a:cs typeface="Helvetica Neue Light" charset="0"/>
              </a:rPr>
              <a:t>Find all </a:t>
            </a:r>
            <a:r>
              <a:rPr lang="en-US" sz="3600" b="1" i="1" dirty="0" err="1">
                <a:solidFill>
                  <a:schemeClr val="accent2"/>
                </a:solidFill>
                <a:latin typeface="Century Gothic" panose="020B0502020202020204" pitchFamily="34" charset="0"/>
                <a:ea typeface="Helvetica Neue Light" charset="0"/>
                <a:cs typeface="Helvetica Neue Light" charset="0"/>
              </a:rPr>
              <a:t>Pr</a:t>
            </a:r>
            <a:r>
              <a:rPr lang="en-US" sz="3600" b="1" i="1" dirty="0">
                <a:solidFill>
                  <a:schemeClr val="accent2"/>
                </a:solidFill>
                <a:latin typeface="Century Gothic" panose="020B0502020202020204" pitchFamily="34" charset="0"/>
                <a:ea typeface="Helvetica Neue Light" charset="0"/>
                <a:cs typeface="Helvetica Neue Light" charset="0"/>
              </a:rPr>
              <a:t>(“cute”) </a:t>
            </a:r>
            <a:r>
              <a:rPr lang="en-US" sz="3600" dirty="0">
                <a:solidFill>
                  <a:srgbClr val="000000"/>
                </a:solidFill>
                <a:latin typeface="Century Gothic" panose="020B0502020202020204" pitchFamily="34" charset="0"/>
                <a:ea typeface="Helvetica Neue Light" charset="0"/>
                <a:cs typeface="Helvetica Neue Light" charset="0"/>
              </a:rPr>
              <a:t>dresses </a:t>
            </a:r>
            <a:r>
              <a:rPr lang="en-US" sz="3600" b="1" dirty="0">
                <a:solidFill>
                  <a:srgbClr val="000000"/>
                </a:solidFill>
                <a:latin typeface="Century Gothic" panose="020B0502020202020204" pitchFamily="34" charset="0"/>
                <a:ea typeface="Helvetica Neue Light" charset="0"/>
                <a:cs typeface="Helvetica Neue Light" charset="0"/>
              </a:rPr>
              <a:t>where</a:t>
            </a:r>
            <a:r>
              <a:rPr lang="en-US" sz="3600" dirty="0">
                <a:solidFill>
                  <a:srgbClr val="000000"/>
                </a:solidFill>
                <a:latin typeface="Century Gothic" panose="020B0502020202020204" pitchFamily="34" charset="0"/>
                <a:ea typeface="Helvetica Neue Light" charset="0"/>
                <a:cs typeface="Helvetica Neue Light" charset="0"/>
              </a:rPr>
              <a:t> </a:t>
            </a:r>
            <a:r>
              <a:rPr lang="en-US" sz="3600" b="1" dirty="0">
                <a:solidFill>
                  <a:schemeClr val="accent5"/>
                </a:solidFill>
                <a:latin typeface="Century Gothic" panose="020B0502020202020204" pitchFamily="34" charset="0"/>
                <a:ea typeface="Helvetica Neue Light" charset="0"/>
                <a:cs typeface="Helvetica Neue Light" charset="0"/>
              </a:rPr>
              <a:t>price &lt; $20</a:t>
            </a:r>
          </a:p>
          <a:p>
            <a:pPr marL="457200" indent="-457200">
              <a:spcAft>
                <a:spcPts val="900"/>
              </a:spcAft>
              <a:buFont typeface="Wingdings" charset="2"/>
              <a:buChar char="Ø"/>
              <a:defRPr/>
            </a:pPr>
            <a:r>
              <a:rPr lang="en-US" sz="3600" dirty="0">
                <a:solidFill>
                  <a:srgbClr val="000000"/>
                </a:solidFill>
                <a:latin typeface="Century Gothic" panose="020B0502020202020204" pitchFamily="34" charset="0"/>
                <a:ea typeface="Helvetica Neue Light" charset="0"/>
                <a:cs typeface="Helvetica Neue Light" charset="0"/>
              </a:rPr>
              <a:t>More </a:t>
            </a:r>
            <a:r>
              <a:rPr lang="en-US" sz="3600" b="1" dirty="0">
                <a:solidFill>
                  <a:srgbClr val="000000"/>
                </a:solidFill>
                <a:latin typeface="Century Gothic" panose="020B0502020202020204" pitchFamily="34" charset="0"/>
                <a:ea typeface="Helvetica Neue Light" charset="0"/>
                <a:cs typeface="Helvetica Neue Light" charset="0"/>
              </a:rPr>
              <a:t>predictable</a:t>
            </a:r>
            <a:r>
              <a:rPr lang="en-US" sz="3600" dirty="0">
                <a:solidFill>
                  <a:srgbClr val="000000"/>
                </a:solidFill>
                <a:latin typeface="Century Gothic" panose="020B0502020202020204" pitchFamily="34" charset="0"/>
                <a:ea typeface="Helvetica Neue Light" charset="0"/>
                <a:cs typeface="Helvetica Neue Light" charset="0"/>
              </a:rPr>
              <a:t> performance </a:t>
            </a:r>
            <a:endParaRPr kumimoji="0" lang="en-US" sz="360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endParaRPr>
          </a:p>
        </p:txBody>
      </p:sp>
      <p:sp>
        <p:nvSpPr>
          <p:cNvPr id="4" name="Title 3">
            <a:extLst>
              <a:ext uri="{FF2B5EF4-FFF2-40B4-BE49-F238E27FC236}">
                <a16:creationId xmlns:a16="http://schemas.microsoft.com/office/drawing/2014/main" id="{809C0642-40E9-104E-832D-C0208B15CAB0}"/>
              </a:ext>
            </a:extLst>
          </p:cNvPr>
          <p:cNvSpPr>
            <a:spLocks noGrp="1"/>
          </p:cNvSpPr>
          <p:nvPr>
            <p:ph type="title"/>
          </p:nvPr>
        </p:nvSpPr>
        <p:spPr>
          <a:xfrm>
            <a:off x="552450" y="25971"/>
            <a:ext cx="10801350" cy="1325563"/>
          </a:xfrm>
        </p:spPr>
        <p:txBody>
          <a:bodyPr/>
          <a:lstStyle/>
          <a:p>
            <a:r>
              <a:rPr lang="en-US" dirty="0"/>
              <a:t>Serving </a:t>
            </a:r>
            <a:r>
              <a:rPr lang="en-US" b="1" dirty="0"/>
              <a:t>Pre-materialized</a:t>
            </a:r>
            <a:r>
              <a:rPr lang="en-US" dirty="0"/>
              <a:t> Predictions</a:t>
            </a:r>
          </a:p>
        </p:txBody>
      </p:sp>
      <p:sp>
        <p:nvSpPr>
          <p:cNvPr id="10" name="Slide Number Placeholder 9">
            <a:extLst>
              <a:ext uri="{FF2B5EF4-FFF2-40B4-BE49-F238E27FC236}">
                <a16:creationId xmlns:a16="http://schemas.microsoft.com/office/drawing/2014/main" id="{4B8D5FA9-7B6E-FE4F-93DD-9F70F62814AB}"/>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80</a:t>
            </a:fld>
            <a:endParaRPr lang="en-US">
              <a:solidFill>
                <a:srgbClr val="000000">
                  <a:tint val="75000"/>
                </a:srgbClr>
              </a:solidFill>
              <a:uFillTx/>
            </a:endParaRPr>
          </a:p>
        </p:txBody>
      </p:sp>
    </p:spTree>
    <p:extLst>
      <p:ext uri="{BB962C8B-B14F-4D97-AF65-F5344CB8AC3E}">
        <p14:creationId xmlns:p14="http://schemas.microsoft.com/office/powerpoint/2010/main" val="13600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uiExpand="1" build="p" bldLvl="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158"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231" y="975070"/>
            <a:ext cx="437827" cy="4133088"/>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30195" y="1622770"/>
            <a:ext cx="8220588"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69039" y="1970364"/>
            <a:ext cx="368213" cy="3475935"/>
          </a:xfrm>
          <a:prstGeom prst="rect">
            <a:avLst/>
          </a:prstGeom>
        </p:spPr>
      </p:pic>
      <p:pic>
        <p:nvPicPr>
          <p:cNvPr id="28" name="Picture 27">
            <a:extLst>
              <a:ext uri="{FF2B5EF4-FFF2-40B4-BE49-F238E27FC236}">
                <a16:creationId xmlns:a16="http://schemas.microsoft.com/office/drawing/2014/main" id="{12341FEE-3690-8041-988D-54EC5BCAEC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04264" y="7580200"/>
            <a:ext cx="1817945" cy="966379"/>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6817" y="7863199"/>
            <a:ext cx="1766983" cy="939288"/>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309" y="7196304"/>
            <a:ext cx="2057139" cy="1136539"/>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9557" y="1320792"/>
            <a:ext cx="4250105" cy="3785122"/>
          </a:xfrm>
          <a:prstGeom prst="rect">
            <a:avLst/>
          </a:prstGeom>
        </p:spPr>
      </p:pic>
      <p:sp>
        <p:nvSpPr>
          <p:cNvPr id="11" name="Can 10">
            <a:extLst>
              <a:ext uri="{FF2B5EF4-FFF2-40B4-BE49-F238E27FC236}">
                <a16:creationId xmlns:a16="http://schemas.microsoft.com/office/drawing/2014/main" id="{9ED72A20-A13F-5845-A3C4-CDDAF1C4B897}"/>
              </a:ext>
            </a:extLst>
          </p:cNvPr>
          <p:cNvSpPr/>
          <p:nvPr/>
        </p:nvSpPr>
        <p:spPr>
          <a:xfrm>
            <a:off x="914826" y="4211683"/>
            <a:ext cx="1616785" cy="1296256"/>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r>
              <a:rPr lang="en-US" dirty="0">
                <a:solidFill>
                  <a:prstClr val="white"/>
                </a:solidFill>
                <a:ea typeface="Helvetica Neue" charset="0"/>
                <a:cs typeface="Helvetica Neue" charset="0"/>
              </a:rPr>
              <a:t>All Possible</a:t>
            </a:r>
          </a:p>
          <a:p>
            <a:pPr algn="ctr" defTabSz="609570"/>
            <a:r>
              <a:rPr lang="en-US" dirty="0">
                <a:solidFill>
                  <a:prstClr val="white"/>
                </a:solidFill>
                <a:ea typeface="Helvetica Neue" charset="0"/>
                <a:cs typeface="Helvetica Neue" charset="0"/>
              </a:rPr>
              <a:t>Queries</a:t>
            </a:r>
          </a:p>
        </p:txBody>
      </p:sp>
      <p:sp>
        <p:nvSpPr>
          <p:cNvPr id="3" name="Rounded Rectangle 2">
            <a:extLst>
              <a:ext uri="{FF2B5EF4-FFF2-40B4-BE49-F238E27FC236}">
                <a16:creationId xmlns:a16="http://schemas.microsoft.com/office/drawing/2014/main" id="{1D1D4575-89C2-A04A-BB24-03E4C58F47A2}"/>
              </a:ext>
            </a:extLst>
          </p:cNvPr>
          <p:cNvSpPr/>
          <p:nvPr/>
        </p:nvSpPr>
        <p:spPr>
          <a:xfrm>
            <a:off x="552450" y="2397177"/>
            <a:ext cx="2341539" cy="1220826"/>
          </a:xfrm>
          <a:prstGeom prst="round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n-US" sz="2000" dirty="0"/>
              <a:t>Batch Training Framework</a:t>
            </a:r>
          </a:p>
        </p:txBody>
      </p:sp>
      <p:sp>
        <p:nvSpPr>
          <p:cNvPr id="14" name="Down Arrow 13">
            <a:extLst>
              <a:ext uri="{FF2B5EF4-FFF2-40B4-BE49-F238E27FC236}">
                <a16:creationId xmlns:a16="http://schemas.microsoft.com/office/drawing/2014/main" id="{D3440B51-6FE1-E849-969D-E0BDCCEB2A53}"/>
              </a:ext>
            </a:extLst>
          </p:cNvPr>
          <p:cNvSpPr/>
          <p:nvPr/>
        </p:nvSpPr>
        <p:spPr>
          <a:xfrm rot="16200000">
            <a:off x="893" y="2776233"/>
            <a:ext cx="411527" cy="462715"/>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15" name="Down Arrow 14">
            <a:extLst>
              <a:ext uri="{FF2B5EF4-FFF2-40B4-BE49-F238E27FC236}">
                <a16:creationId xmlns:a16="http://schemas.microsoft.com/office/drawing/2014/main" id="{5CAF6428-7011-7B4B-ACC6-BE6703C0FF32}"/>
              </a:ext>
            </a:extLst>
          </p:cNvPr>
          <p:cNvSpPr/>
          <p:nvPr/>
        </p:nvSpPr>
        <p:spPr>
          <a:xfrm rot="10800000">
            <a:off x="1517456" y="3672872"/>
            <a:ext cx="411527" cy="483941"/>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grpSp>
        <p:nvGrpSpPr>
          <p:cNvPr id="6" name="Group 5">
            <a:extLst>
              <a:ext uri="{FF2B5EF4-FFF2-40B4-BE49-F238E27FC236}">
                <a16:creationId xmlns:a16="http://schemas.microsoft.com/office/drawing/2014/main" id="{5516BC76-8833-8F4A-82BB-E679BD8DEEF4}"/>
              </a:ext>
            </a:extLst>
          </p:cNvPr>
          <p:cNvGrpSpPr/>
          <p:nvPr/>
        </p:nvGrpSpPr>
        <p:grpSpPr>
          <a:xfrm>
            <a:off x="958782" y="1656530"/>
            <a:ext cx="1580693" cy="713212"/>
            <a:chOff x="6995846" y="1791075"/>
            <a:chExt cx="1946651" cy="878333"/>
          </a:xfrm>
        </p:grpSpPr>
        <p:pic>
          <p:nvPicPr>
            <p:cNvPr id="16" name="Picture 15">
              <a:extLst>
                <a:ext uri="{FF2B5EF4-FFF2-40B4-BE49-F238E27FC236}">
                  <a16:creationId xmlns:a16="http://schemas.microsoft.com/office/drawing/2014/main" id="{4B96B073-632E-F346-8980-179A1AA692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486" y="1791075"/>
              <a:ext cx="1649554" cy="878333"/>
            </a:xfrm>
            <a:prstGeom prst="rect">
              <a:avLst/>
            </a:prstGeom>
          </p:spPr>
        </p:pic>
        <p:sp>
          <p:nvSpPr>
            <p:cNvPr id="5" name="Double Bracket 4">
              <a:extLst>
                <a:ext uri="{FF2B5EF4-FFF2-40B4-BE49-F238E27FC236}">
                  <a16:creationId xmlns:a16="http://schemas.microsoft.com/office/drawing/2014/main" id="{C3F55E27-3A45-1545-8F22-AEA06C44E3F8}"/>
                </a:ext>
              </a:extLst>
            </p:cNvPr>
            <p:cNvSpPr/>
            <p:nvPr/>
          </p:nvSpPr>
          <p:spPr>
            <a:xfrm>
              <a:off x="6995846" y="1947214"/>
              <a:ext cx="1946651" cy="699044"/>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sp>
        <p:nvSpPr>
          <p:cNvPr id="19" name="Can 18">
            <a:extLst>
              <a:ext uri="{FF2B5EF4-FFF2-40B4-BE49-F238E27FC236}">
                <a16:creationId xmlns:a16="http://schemas.microsoft.com/office/drawing/2014/main" id="{25E44522-06E1-0E4B-BAED-7240378D8A3C}"/>
              </a:ext>
            </a:extLst>
          </p:cNvPr>
          <p:cNvSpPr/>
          <p:nvPr/>
        </p:nvSpPr>
        <p:spPr>
          <a:xfrm>
            <a:off x="4443712" y="2159329"/>
            <a:ext cx="2143167" cy="2465267"/>
          </a:xfrm>
          <a:prstGeom prst="can">
            <a:avLst/>
          </a:prstGeom>
          <a:solidFill>
            <a:schemeClr val="accent6">
              <a:lumMod val="40000"/>
              <a:lumOff val="60000"/>
            </a:schemeClr>
          </a:solidFill>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grpSp>
        <p:nvGrpSpPr>
          <p:cNvPr id="9" name="Group 8">
            <a:extLst>
              <a:ext uri="{FF2B5EF4-FFF2-40B4-BE49-F238E27FC236}">
                <a16:creationId xmlns:a16="http://schemas.microsoft.com/office/drawing/2014/main" id="{256F30EE-1E98-C146-858F-F9CD6E421BE9}"/>
              </a:ext>
            </a:extLst>
          </p:cNvPr>
          <p:cNvGrpSpPr/>
          <p:nvPr/>
        </p:nvGrpSpPr>
        <p:grpSpPr>
          <a:xfrm>
            <a:off x="2940207" y="2801827"/>
            <a:ext cx="1295547" cy="800449"/>
            <a:chOff x="7119052" y="3201527"/>
            <a:chExt cx="1595488" cy="985767"/>
          </a:xfrm>
        </p:grpSpPr>
        <p:sp>
          <p:nvSpPr>
            <p:cNvPr id="18" name="Down Arrow 17">
              <a:extLst>
                <a:ext uri="{FF2B5EF4-FFF2-40B4-BE49-F238E27FC236}">
                  <a16:creationId xmlns:a16="http://schemas.microsoft.com/office/drawing/2014/main" id="{D46C48F3-FB46-8945-A4B8-AF25A18B283D}"/>
                </a:ext>
              </a:extLst>
            </p:cNvPr>
            <p:cNvSpPr/>
            <p:nvPr/>
          </p:nvSpPr>
          <p:spPr>
            <a:xfrm rot="16200000">
              <a:off x="7714618" y="2736144"/>
              <a:ext cx="506802" cy="1437568"/>
            </a:xfrm>
            <a:prstGeom prst="downArrow">
              <a:avLst/>
            </a:prstGeom>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377"/>
              <a:endParaRPr lang="en-US">
                <a:solidFill>
                  <a:srgbClr val="FFFFFF"/>
                </a:solidFill>
                <a:latin typeface="Century Gothic" panose="020F0302020204030204"/>
              </a:endParaRPr>
            </a:p>
          </p:txBody>
        </p:sp>
        <p:sp>
          <p:nvSpPr>
            <p:cNvPr id="2" name="TextBox 1">
              <a:extLst>
                <a:ext uri="{FF2B5EF4-FFF2-40B4-BE49-F238E27FC236}">
                  <a16:creationId xmlns:a16="http://schemas.microsoft.com/office/drawing/2014/main" id="{159352BF-A133-FA4C-AB35-21DF44C3AC2B}"/>
                </a:ext>
              </a:extLst>
            </p:cNvPr>
            <p:cNvSpPr txBox="1"/>
            <p:nvPr/>
          </p:nvSpPr>
          <p:spPr>
            <a:xfrm>
              <a:off x="7119052" y="3694552"/>
              <a:ext cx="1595488" cy="492742"/>
            </a:xfrm>
            <a:prstGeom prst="rect">
              <a:avLst/>
            </a:prstGeom>
          </p:spPr>
          <p:txBody>
            <a:bodyPr wrap="none" rtlCol="0">
              <a:spAutoFit/>
            </a:bodyPr>
            <a:lstStyle/>
            <a:p>
              <a:r>
                <a:rPr lang="en-US" sz="2000" dirty="0"/>
                <a:t>(Scoring)</a:t>
              </a:r>
            </a:p>
          </p:txBody>
        </p:sp>
      </p:grpSp>
      <p:grpSp>
        <p:nvGrpSpPr>
          <p:cNvPr id="8" name="Group 7">
            <a:extLst>
              <a:ext uri="{FF2B5EF4-FFF2-40B4-BE49-F238E27FC236}">
                <a16:creationId xmlns:a16="http://schemas.microsoft.com/office/drawing/2014/main" id="{DCA20191-94E2-2E44-97DA-20836EBB9305}"/>
              </a:ext>
            </a:extLst>
          </p:cNvPr>
          <p:cNvGrpSpPr/>
          <p:nvPr/>
        </p:nvGrpSpPr>
        <p:grpSpPr>
          <a:xfrm>
            <a:off x="4438052" y="4689509"/>
            <a:ext cx="2020315" cy="824999"/>
            <a:chOff x="9104354" y="5596581"/>
            <a:chExt cx="2488053" cy="1016000"/>
          </a:xfrm>
        </p:grpSpPr>
        <p:pic>
          <p:nvPicPr>
            <p:cNvPr id="7" name="Picture 6">
              <a:extLst>
                <a:ext uri="{FF2B5EF4-FFF2-40B4-BE49-F238E27FC236}">
                  <a16:creationId xmlns:a16="http://schemas.microsoft.com/office/drawing/2014/main" id="{101DA107-ABB9-C544-8D6B-72618E8AA1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53336" y="5596581"/>
              <a:ext cx="1981200" cy="1016000"/>
            </a:xfrm>
            <a:prstGeom prst="rect">
              <a:avLst/>
            </a:prstGeom>
          </p:spPr>
        </p:pic>
        <p:sp>
          <p:nvSpPr>
            <p:cNvPr id="27" name="Double Bracket 26">
              <a:extLst>
                <a:ext uri="{FF2B5EF4-FFF2-40B4-BE49-F238E27FC236}">
                  <a16:creationId xmlns:a16="http://schemas.microsoft.com/office/drawing/2014/main" id="{DF014382-E4CD-EE45-9616-A9CD69B1BEE8}"/>
                </a:ext>
              </a:extLst>
            </p:cNvPr>
            <p:cNvSpPr/>
            <p:nvPr/>
          </p:nvSpPr>
          <p:spPr>
            <a:xfrm>
              <a:off x="9104354" y="5838093"/>
              <a:ext cx="2488053" cy="774488"/>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sz="1400"/>
            </a:p>
          </p:txBody>
        </p:sp>
      </p:grpSp>
      <p:pic>
        <p:nvPicPr>
          <p:cNvPr id="12" name="Picture 11">
            <a:extLst>
              <a:ext uri="{FF2B5EF4-FFF2-40B4-BE49-F238E27FC236}">
                <a16:creationId xmlns:a16="http://schemas.microsoft.com/office/drawing/2014/main" id="{68DEBD36-AFC7-664C-A4D7-0013097DA5D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5797" y="2931727"/>
            <a:ext cx="1546762" cy="1405157"/>
          </a:xfrm>
          <a:prstGeom prst="rect">
            <a:avLst/>
          </a:prstGeom>
        </p:spPr>
      </p:pic>
      <p:grpSp>
        <p:nvGrpSpPr>
          <p:cNvPr id="32" name="Group 31">
            <a:extLst>
              <a:ext uri="{FF2B5EF4-FFF2-40B4-BE49-F238E27FC236}">
                <a16:creationId xmlns:a16="http://schemas.microsoft.com/office/drawing/2014/main" id="{FFB668C4-E179-7C42-A05C-AD2FF0CC0F41}"/>
              </a:ext>
            </a:extLst>
          </p:cNvPr>
          <p:cNvGrpSpPr/>
          <p:nvPr/>
        </p:nvGrpSpPr>
        <p:grpSpPr>
          <a:xfrm>
            <a:off x="8910207" y="2314974"/>
            <a:ext cx="2584361" cy="3035836"/>
            <a:chOff x="6934007" y="1783903"/>
            <a:chExt cx="1938271" cy="2276877"/>
          </a:xfrm>
        </p:grpSpPr>
        <p:grpSp>
          <p:nvGrpSpPr>
            <p:cNvPr id="33" name="Group 32">
              <a:extLst>
                <a:ext uri="{FF2B5EF4-FFF2-40B4-BE49-F238E27FC236}">
                  <a16:creationId xmlns:a16="http://schemas.microsoft.com/office/drawing/2014/main" id="{71A9213A-EBB8-EA4C-8BB2-68D420697B40}"/>
                </a:ext>
              </a:extLst>
            </p:cNvPr>
            <p:cNvGrpSpPr/>
            <p:nvPr/>
          </p:nvGrpSpPr>
          <p:grpSpPr>
            <a:xfrm>
              <a:off x="7248513" y="1783903"/>
              <a:ext cx="1377229" cy="1732148"/>
              <a:chOff x="9125207" y="2174230"/>
              <a:chExt cx="1380488" cy="1736247"/>
            </a:xfrm>
          </p:grpSpPr>
          <p:sp>
            <p:nvSpPr>
              <p:cNvPr id="35" name="Rectangle 34">
                <a:extLst>
                  <a:ext uri="{FF2B5EF4-FFF2-40B4-BE49-F238E27FC236}">
                    <a16:creationId xmlns:a16="http://schemas.microsoft.com/office/drawing/2014/main" id="{2F1E01B3-D31C-EE44-B586-5E9A5B60000A}"/>
                  </a:ext>
                </a:extLst>
              </p:cNvPr>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36" name="Rectangle 35">
                <a:extLst>
                  <a:ext uri="{FF2B5EF4-FFF2-40B4-BE49-F238E27FC236}">
                    <a16:creationId xmlns:a16="http://schemas.microsoft.com/office/drawing/2014/main" id="{D4998616-D435-6B48-97EA-BB4D181E1E15}"/>
                  </a:ext>
                </a:extLst>
              </p:cNvPr>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37" name="Rectangle 36">
                <a:extLst>
                  <a:ext uri="{FF2B5EF4-FFF2-40B4-BE49-F238E27FC236}">
                    <a16:creationId xmlns:a16="http://schemas.microsoft.com/office/drawing/2014/main" id="{CD68BC9D-B8A5-6B42-9CCF-3EAB024B1CB9}"/>
                  </a:ext>
                </a:extLst>
              </p:cNvPr>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grpSp>
            <p:nvGrpSpPr>
              <p:cNvPr id="38" name="Group 37">
                <a:extLst>
                  <a:ext uri="{FF2B5EF4-FFF2-40B4-BE49-F238E27FC236}">
                    <a16:creationId xmlns:a16="http://schemas.microsoft.com/office/drawing/2014/main" id="{00C40FB6-6087-394F-838F-A08BF8DD6564}"/>
                  </a:ext>
                </a:extLst>
              </p:cNvPr>
              <p:cNvGrpSpPr/>
              <p:nvPr/>
            </p:nvGrpSpPr>
            <p:grpSpPr>
              <a:xfrm>
                <a:off x="9330413" y="3302478"/>
                <a:ext cx="977923" cy="353568"/>
                <a:chOff x="9339557" y="3293334"/>
                <a:chExt cx="977923" cy="353568"/>
              </a:xfrm>
            </p:grpSpPr>
            <p:cxnSp>
              <p:nvCxnSpPr>
                <p:cNvPr id="39" name="Straight Connector 38">
                  <a:extLst>
                    <a:ext uri="{FF2B5EF4-FFF2-40B4-BE49-F238E27FC236}">
                      <a16:creationId xmlns:a16="http://schemas.microsoft.com/office/drawing/2014/main" id="{AE806B85-33F9-234C-881E-F7B9AC2FCEF4}"/>
                    </a:ext>
                  </a:extLst>
                </p:cNvPr>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DC319238-D872-0847-92E3-355C34F3D553}"/>
                    </a:ext>
                  </a:extLst>
                </p:cNvPr>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0B12863B-841D-8547-B344-807952D38363}"/>
                    </a:ext>
                  </a:extLst>
                </p:cNvPr>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E1880509-64CD-C347-827E-FAABFE2741BD}"/>
                    </a:ext>
                  </a:extLst>
                </p:cNvPr>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FD54FAC2-E5A7-9C47-BF95-6E64717ACA9E}"/>
                    </a:ext>
                  </a:extLst>
                </p:cNvPr>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F4F5A189-077A-5841-8D03-3A63A54ADD51}"/>
                    </a:ext>
                  </a:extLst>
                </p:cNvPr>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1FA9F31D-A371-B846-997B-AD5ED827A6A9}"/>
                    </a:ext>
                  </a:extLst>
                </p:cNvPr>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34" name="TextBox 33">
              <a:extLst>
                <a:ext uri="{FF2B5EF4-FFF2-40B4-BE49-F238E27FC236}">
                  <a16:creationId xmlns:a16="http://schemas.microsoft.com/office/drawing/2014/main" id="{8832C2DB-EAD8-E241-8845-7214132F49C1}"/>
                </a:ext>
              </a:extLst>
            </p:cNvPr>
            <p:cNvSpPr txBox="1"/>
            <p:nvPr/>
          </p:nvSpPr>
          <p:spPr>
            <a:xfrm>
              <a:off x="6934007" y="3560691"/>
              <a:ext cx="1938271" cy="500089"/>
            </a:xfrm>
            <a:prstGeom prst="rect">
              <a:avLst/>
            </a:prstGeom>
            <a:noFill/>
          </p:spPr>
          <p:txBody>
            <a:bodyPr wrap="non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Application</a:t>
              </a:r>
            </a:p>
          </p:txBody>
        </p:sp>
      </p:grpSp>
      <p:sp>
        <p:nvSpPr>
          <p:cNvPr id="46" name="Right Arrow 45">
            <a:extLst>
              <a:ext uri="{FF2B5EF4-FFF2-40B4-BE49-F238E27FC236}">
                <a16:creationId xmlns:a16="http://schemas.microsoft.com/office/drawing/2014/main" id="{4B4D2287-1B16-C744-8D97-263809653D64}"/>
              </a:ext>
            </a:extLst>
          </p:cNvPr>
          <p:cNvSpPr/>
          <p:nvPr/>
        </p:nvSpPr>
        <p:spPr>
          <a:xfrm>
            <a:off x="6967252" y="3441696"/>
            <a:ext cx="1933739" cy="1198800"/>
          </a:xfrm>
          <a:prstGeom prst="rightArrow">
            <a:avLst/>
          </a:prstGeom>
          <a:solidFill>
            <a:srgbClr val="E16718"/>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Decision</a:t>
            </a:r>
          </a:p>
        </p:txBody>
      </p:sp>
      <p:sp>
        <p:nvSpPr>
          <p:cNvPr id="47" name="Left Arrow 46">
            <a:extLst>
              <a:ext uri="{FF2B5EF4-FFF2-40B4-BE49-F238E27FC236}">
                <a16:creationId xmlns:a16="http://schemas.microsoft.com/office/drawing/2014/main" id="{A0B0AB5A-FDAF-4245-B8A0-B30E9F9EC665}"/>
              </a:ext>
            </a:extLst>
          </p:cNvPr>
          <p:cNvSpPr/>
          <p:nvPr/>
        </p:nvSpPr>
        <p:spPr>
          <a:xfrm>
            <a:off x="6817320" y="2026285"/>
            <a:ext cx="1842948" cy="1243892"/>
          </a:xfrm>
          <a:prstGeom prst="leftArrow">
            <a:avLst/>
          </a:prstGeom>
          <a:solidFill>
            <a:schemeClr val="accent6">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Query</a:t>
            </a:r>
          </a:p>
        </p:txBody>
      </p:sp>
      <p:grpSp>
        <p:nvGrpSpPr>
          <p:cNvPr id="48" name="Group 47">
            <a:extLst>
              <a:ext uri="{FF2B5EF4-FFF2-40B4-BE49-F238E27FC236}">
                <a16:creationId xmlns:a16="http://schemas.microsoft.com/office/drawing/2014/main" id="{9C3231D1-262B-8047-AC1D-B2D1AA7668FB}"/>
              </a:ext>
            </a:extLst>
          </p:cNvPr>
          <p:cNvGrpSpPr/>
          <p:nvPr/>
        </p:nvGrpSpPr>
        <p:grpSpPr>
          <a:xfrm>
            <a:off x="9582715" y="2910009"/>
            <a:ext cx="1320617" cy="736469"/>
            <a:chOff x="7584821" y="2225245"/>
            <a:chExt cx="990463" cy="552352"/>
          </a:xfrm>
        </p:grpSpPr>
        <p:sp>
          <p:nvSpPr>
            <p:cNvPr id="49" name="Rectangle 48">
              <a:extLst>
                <a:ext uri="{FF2B5EF4-FFF2-40B4-BE49-F238E27FC236}">
                  <a16:creationId xmlns:a16="http://schemas.microsoft.com/office/drawing/2014/main" id="{8D49ED1D-0867-5943-A0DD-219D93233AB9}"/>
                </a:ext>
              </a:extLst>
            </p:cNvPr>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0" name="Oval 49">
              <a:extLst>
                <a:ext uri="{FF2B5EF4-FFF2-40B4-BE49-F238E27FC236}">
                  <a16:creationId xmlns:a16="http://schemas.microsoft.com/office/drawing/2014/main" id="{BF9A97FC-FC1E-2D49-AE98-1954B95B98C3}"/>
                </a:ext>
              </a:extLst>
            </p:cNvPr>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1" name="Triangle 50">
              <a:extLst>
                <a:ext uri="{FF2B5EF4-FFF2-40B4-BE49-F238E27FC236}">
                  <a16:creationId xmlns:a16="http://schemas.microsoft.com/office/drawing/2014/main" id="{1A4B9EA6-6F6D-5D44-B7FE-F3E3ED5F0BF5}"/>
                </a:ext>
              </a:extLst>
            </p:cNvPr>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Helvetica Neue" charset="0"/>
                <a:ea typeface="Helvetica Neue" charset="0"/>
                <a:cs typeface="Helvetica Neue" charset="0"/>
              </a:endParaRPr>
            </a:p>
          </p:txBody>
        </p:sp>
        <p:sp>
          <p:nvSpPr>
            <p:cNvPr id="52" name="Rectangle 51">
              <a:extLst>
                <a:ext uri="{FF2B5EF4-FFF2-40B4-BE49-F238E27FC236}">
                  <a16:creationId xmlns:a16="http://schemas.microsoft.com/office/drawing/2014/main" id="{25DCFFBF-CC48-CC4F-85B7-3F7E4F2DE949}"/>
                </a:ext>
              </a:extLst>
            </p:cNvPr>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sp>
          <p:nvSpPr>
            <p:cNvPr id="53" name="Rectangle 52">
              <a:extLst>
                <a:ext uri="{FF2B5EF4-FFF2-40B4-BE49-F238E27FC236}">
                  <a16:creationId xmlns:a16="http://schemas.microsoft.com/office/drawing/2014/main" id="{4C75C96F-37C1-5647-9021-DD98F792420E}"/>
                </a:ext>
              </a:extLst>
            </p:cNvPr>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elvetica Neue" charset="0"/>
                <a:ea typeface="Helvetica Neue" charset="0"/>
                <a:cs typeface="Helvetica Neue" charset="0"/>
              </a:endParaRPr>
            </a:p>
          </p:txBody>
        </p:sp>
        <p:cxnSp>
          <p:nvCxnSpPr>
            <p:cNvPr id="54" name="Straight Connector 53">
              <a:extLst>
                <a:ext uri="{FF2B5EF4-FFF2-40B4-BE49-F238E27FC236}">
                  <a16:creationId xmlns:a16="http://schemas.microsoft.com/office/drawing/2014/main" id="{F20FFC42-EC64-454E-85B5-E3ABF78B1987}"/>
                </a:ext>
              </a:extLst>
            </p:cNvPr>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sp>
        <p:nvSpPr>
          <p:cNvPr id="55" name="TextBox 54">
            <a:extLst>
              <a:ext uri="{FF2B5EF4-FFF2-40B4-BE49-F238E27FC236}">
                <a16:creationId xmlns:a16="http://schemas.microsoft.com/office/drawing/2014/main" id="{2C926FF6-C8D9-A343-98AB-232409818F76}"/>
              </a:ext>
            </a:extLst>
          </p:cNvPr>
          <p:cNvSpPr txBox="1"/>
          <p:nvPr/>
        </p:nvSpPr>
        <p:spPr>
          <a:xfrm>
            <a:off x="4879818" y="6043386"/>
            <a:ext cx="806196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6718"/>
                </a:solidFill>
                <a:effectLst/>
                <a:uLnTx/>
                <a:uFillTx/>
                <a:latin typeface="Helvetica Neue" charset="0"/>
                <a:ea typeface="Helvetica Neue" charset="0"/>
                <a:cs typeface="Helvetica Neue" charset="0"/>
              </a:rPr>
              <a:t>Low-Latency Serving</a:t>
            </a:r>
          </a:p>
        </p:txBody>
      </p:sp>
      <p:sp>
        <p:nvSpPr>
          <p:cNvPr id="56" name="Left Brace 55">
            <a:extLst>
              <a:ext uri="{FF2B5EF4-FFF2-40B4-BE49-F238E27FC236}">
                <a16:creationId xmlns:a16="http://schemas.microsoft.com/office/drawing/2014/main" id="{2CCF70F8-8702-194E-A7DE-AEFD977659AB}"/>
              </a:ext>
            </a:extLst>
          </p:cNvPr>
          <p:cNvSpPr/>
          <p:nvPr/>
        </p:nvSpPr>
        <p:spPr>
          <a:xfrm rot="16200000">
            <a:off x="7441457" y="1825357"/>
            <a:ext cx="851857" cy="7720320"/>
          </a:xfrm>
          <a:prstGeom prst="leftBrace">
            <a:avLst/>
          </a:prstGeom>
          <a:ln w="127000">
            <a:solidFill>
              <a:srgbClr val="E1671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Rectangle 56">
            <a:extLst>
              <a:ext uri="{FF2B5EF4-FFF2-40B4-BE49-F238E27FC236}">
                <a16:creationId xmlns:a16="http://schemas.microsoft.com/office/drawing/2014/main" id="{09563D71-6CBF-EA4F-AA40-9EA2F2D6C2BA}"/>
              </a:ext>
            </a:extLst>
          </p:cNvPr>
          <p:cNvSpPr/>
          <p:nvPr/>
        </p:nvSpPr>
        <p:spPr>
          <a:xfrm>
            <a:off x="3398379" y="1189104"/>
            <a:ext cx="418771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Data </a:t>
            </a:r>
            <a:b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br>
            <a:r>
              <a:rPr kumimoji="0" lang="en-US" sz="2800" b="0" i="0" strike="noStrike" kern="1200" cap="none" spc="0" normalizeH="0" baseline="0" noProof="0" dirty="0">
                <a:ln>
                  <a:noFill/>
                </a:ln>
                <a:effectLst/>
                <a:uLnTx/>
                <a:uFillTx/>
                <a:latin typeface="Century Gothic" panose="020B0502020202020204" pitchFamily="34" charset="0"/>
                <a:ea typeface="Helvetica Neue" charset="0"/>
                <a:cs typeface="Helvetica Neue" charset="0"/>
              </a:rPr>
              <a:t>Management </a:t>
            </a:r>
            <a:r>
              <a:rPr lang="en-US" sz="2800" dirty="0">
                <a:latin typeface="Century Gothic" panose="020B0502020202020204" pitchFamily="34" charset="0"/>
                <a:ea typeface="Helvetica Neue" charset="0"/>
                <a:cs typeface="Helvetica Neue" charset="0"/>
              </a:rPr>
              <a:t>System</a:t>
            </a:r>
            <a:endParaRPr kumimoji="0" lang="en-US" sz="2800" b="0" i="0" strike="noStrike" kern="1200" cap="none" spc="0" normalizeH="0" baseline="0" noProof="0" dirty="0">
              <a:ln>
                <a:noFill/>
              </a:ln>
              <a:effectLst/>
              <a:uLnTx/>
              <a:uFillTx/>
              <a:latin typeface="Century Gothic" panose="020B0502020202020204" pitchFamily="34" charset="0"/>
            </a:endParaRPr>
          </a:p>
        </p:txBody>
      </p:sp>
      <p:sp>
        <p:nvSpPr>
          <p:cNvPr id="58" name="Rectangle 57">
            <a:extLst>
              <a:ext uri="{FF2B5EF4-FFF2-40B4-BE49-F238E27FC236}">
                <a16:creationId xmlns:a16="http://schemas.microsoft.com/office/drawing/2014/main" id="{ED78D79B-5D87-8B4B-9C2F-53AA2715F29A}"/>
              </a:ext>
            </a:extLst>
          </p:cNvPr>
          <p:cNvSpPr/>
          <p:nvPr/>
        </p:nvSpPr>
        <p:spPr>
          <a:xfrm>
            <a:off x="-8408" y="1189104"/>
            <a:ext cx="12192000" cy="5668896"/>
          </a:xfrm>
          <a:prstGeom prst="rect">
            <a:avLst/>
          </a:prstGeom>
          <a:solidFill>
            <a:srgbClr val="FFFFFF">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CC4DAD0E-C2D4-1C4E-AB1F-14507CF5E303}"/>
              </a:ext>
            </a:extLst>
          </p:cNvPr>
          <p:cNvSpPr txBox="1"/>
          <p:nvPr/>
        </p:nvSpPr>
        <p:spPr>
          <a:xfrm>
            <a:off x="776858" y="1536077"/>
            <a:ext cx="11065049" cy="39318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Problems:</a:t>
            </a:r>
          </a:p>
          <a:p>
            <a:pPr marL="457200" marR="0" lvl="0" indent="-457200" algn="l" defTabSz="914400" rtl="0" eaLnBrk="1" fontAlgn="auto" latinLnBrk="0" hangingPunct="1">
              <a:lnSpc>
                <a:spcPct val="100000"/>
              </a:lnSpc>
              <a:spcBef>
                <a:spcPts val="0"/>
              </a:spcBef>
              <a:spcAft>
                <a:spcPts val="900"/>
              </a:spcAft>
              <a:buClrTx/>
              <a:buSzTx/>
              <a:buFont typeface="Wingdings" charset="2"/>
              <a:buChar char="Ø"/>
              <a:tabLst/>
              <a:defRPr/>
            </a:pP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Requires full set of </a:t>
            </a: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queries ahead of time</a:t>
            </a:r>
          </a:p>
          <a:p>
            <a:pPr marL="914400" marR="0" lvl="1" indent="-457200" algn="l" defTabSz="914400" rtl="0" eaLnBrk="1" fontAlgn="auto" latinLnBrk="0" hangingPunct="1">
              <a:lnSpc>
                <a:spcPct val="100000"/>
              </a:lnSpc>
              <a:spcBef>
                <a:spcPts val="0"/>
              </a:spcBef>
              <a:spcAft>
                <a:spcPts val="900"/>
              </a:spcAft>
              <a:buClrTx/>
              <a:buSzTx/>
              <a:buFont typeface="Wingdings" charset="2"/>
              <a:buChar char="Ø"/>
              <a:tabLst/>
              <a:defRPr/>
            </a:pPr>
            <a:r>
              <a:rPr kumimoji="0" lang="en-US" sz="32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Small and </a:t>
            </a:r>
            <a:r>
              <a:rPr kumimoji="0" lang="en-US" sz="32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bounded input domain</a:t>
            </a:r>
          </a:p>
          <a:p>
            <a:pPr marL="457200" marR="0" lvl="0" indent="-457200" algn="l" defTabSz="914400" rtl="0" eaLnBrk="1" fontAlgn="auto" latinLnBrk="0" hangingPunct="1">
              <a:lnSpc>
                <a:spcPct val="100000"/>
              </a:lnSpc>
              <a:spcBef>
                <a:spcPts val="0"/>
              </a:spcBef>
              <a:spcAft>
                <a:spcPts val="900"/>
              </a:spcAft>
              <a:buClrTx/>
              <a:buSzTx/>
              <a:buFont typeface="Wingdings" charset="2"/>
              <a:buChar char="Ø"/>
              <a:tabLst/>
              <a:defRPr/>
            </a:pP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Requires substantial </a:t>
            </a: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computation</a:t>
            </a: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 and </a:t>
            </a:r>
            <a:r>
              <a:rPr kumimoji="0" lang="en-US" sz="3600" b="1"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space</a:t>
            </a:r>
          </a:p>
          <a:p>
            <a:pPr marL="914400" lvl="1" indent="-457200">
              <a:spcAft>
                <a:spcPts val="900"/>
              </a:spcAft>
              <a:buFont typeface="Wingdings" charset="2"/>
              <a:buChar char="Ø"/>
              <a:defRPr/>
            </a:pPr>
            <a:r>
              <a:rPr lang="en-US" sz="3200" dirty="0">
                <a:solidFill>
                  <a:srgbClr val="000000"/>
                </a:solidFill>
                <a:latin typeface="Century Gothic" panose="020B0502020202020204" pitchFamily="34" charset="0"/>
                <a:ea typeface="Helvetica Neue Light" charset="0"/>
                <a:cs typeface="Helvetica Neue Light" charset="0"/>
              </a:rPr>
              <a:t>Example: </a:t>
            </a:r>
            <a:r>
              <a:rPr lang="en-US" sz="3200" i="1" dirty="0">
                <a:solidFill>
                  <a:srgbClr val="000000"/>
                </a:solidFill>
                <a:latin typeface="Century Gothic" panose="020B0502020202020204" pitchFamily="34" charset="0"/>
                <a:ea typeface="Helvetica Neue Light" charset="0"/>
                <a:cs typeface="Helvetica Neue Light" charset="0"/>
              </a:rPr>
              <a:t>scoring all content for all customers!</a:t>
            </a:r>
          </a:p>
          <a:p>
            <a:pPr marL="457200" marR="0" lvl="0" indent="-457200" algn="l" defTabSz="914400" rtl="0" eaLnBrk="1" fontAlgn="auto" latinLnBrk="0" hangingPunct="1">
              <a:lnSpc>
                <a:spcPct val="100000"/>
              </a:lnSpc>
              <a:spcBef>
                <a:spcPts val="0"/>
              </a:spcBef>
              <a:spcAft>
                <a:spcPts val="900"/>
              </a:spcAft>
              <a:buClrTx/>
              <a:buSzTx/>
              <a:buFont typeface="Wingdings" charset="2"/>
              <a:buChar char="Ø"/>
              <a:tabLst/>
              <a:defRPr/>
            </a:pP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rPr>
              <a:t>Costly update </a:t>
            </a:r>
            <a:r>
              <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sym typeface="Wingdings" pitchFamily="2" charset="2"/>
              </a:rPr>
              <a:t> rescore</a:t>
            </a:r>
            <a:r>
              <a:rPr kumimoji="0" lang="en-US" sz="3600" b="0" i="0" u="none" strike="noStrike" kern="1200" cap="none" spc="0" normalizeH="0" noProof="0" dirty="0">
                <a:ln>
                  <a:noFill/>
                </a:ln>
                <a:solidFill>
                  <a:srgbClr val="000000"/>
                </a:solidFill>
                <a:effectLst/>
                <a:uLnTx/>
                <a:uFillTx/>
                <a:latin typeface="Century Gothic" panose="020B0502020202020204" pitchFamily="34" charset="0"/>
                <a:ea typeface="Helvetica Neue Light" charset="0"/>
                <a:cs typeface="Helvetica Neue Light" charset="0"/>
                <a:sym typeface="Wingdings" pitchFamily="2" charset="2"/>
              </a:rPr>
              <a:t> everything!</a:t>
            </a:r>
            <a:endParaRPr kumimoji="0" lang="en-US" sz="3600" b="0" i="0" u="none" strike="noStrike" kern="1200" cap="none" spc="0" normalizeH="0" baseline="0" noProof="0" dirty="0">
              <a:ln>
                <a:noFill/>
              </a:ln>
              <a:solidFill>
                <a:srgbClr val="000000"/>
              </a:solidFill>
              <a:effectLst/>
              <a:uLnTx/>
              <a:uFillTx/>
              <a:latin typeface="Century Gothic" panose="020B0502020202020204" pitchFamily="34" charset="0"/>
              <a:ea typeface="Helvetica Neue Light" charset="0"/>
              <a:cs typeface="Helvetica Neue Light" charset="0"/>
            </a:endParaRPr>
          </a:p>
        </p:txBody>
      </p:sp>
      <p:sp>
        <p:nvSpPr>
          <p:cNvPr id="4" name="Title 3">
            <a:extLst>
              <a:ext uri="{FF2B5EF4-FFF2-40B4-BE49-F238E27FC236}">
                <a16:creationId xmlns:a16="http://schemas.microsoft.com/office/drawing/2014/main" id="{809C0642-40E9-104E-832D-C0208B15CAB0}"/>
              </a:ext>
            </a:extLst>
          </p:cNvPr>
          <p:cNvSpPr>
            <a:spLocks noGrp="1"/>
          </p:cNvSpPr>
          <p:nvPr>
            <p:ph type="title"/>
          </p:nvPr>
        </p:nvSpPr>
        <p:spPr>
          <a:xfrm>
            <a:off x="552450" y="25971"/>
            <a:ext cx="10801350" cy="1325563"/>
          </a:xfrm>
        </p:spPr>
        <p:txBody>
          <a:bodyPr/>
          <a:lstStyle/>
          <a:p>
            <a:r>
              <a:rPr lang="en-US" dirty="0"/>
              <a:t>Serving </a:t>
            </a:r>
            <a:r>
              <a:rPr lang="en-US" b="1" dirty="0"/>
              <a:t>Pre-materialized</a:t>
            </a:r>
            <a:r>
              <a:rPr lang="en-US" dirty="0"/>
              <a:t> Predictions</a:t>
            </a:r>
          </a:p>
        </p:txBody>
      </p:sp>
      <p:sp>
        <p:nvSpPr>
          <p:cNvPr id="10" name="Slide Number Placeholder 9">
            <a:extLst>
              <a:ext uri="{FF2B5EF4-FFF2-40B4-BE49-F238E27FC236}">
                <a16:creationId xmlns:a16="http://schemas.microsoft.com/office/drawing/2014/main" id="{CEC9344C-50F7-D645-9083-FA7703E09CF6}"/>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81</a:t>
            </a:fld>
            <a:endParaRPr lang="en-US">
              <a:solidFill>
                <a:srgbClr val="000000">
                  <a:tint val="75000"/>
                </a:srgbClr>
              </a:solidFill>
              <a:uFillTx/>
            </a:endParaRPr>
          </a:p>
        </p:txBody>
      </p:sp>
    </p:spTree>
    <p:extLst>
      <p:ext uri="{BB962C8B-B14F-4D97-AF65-F5344CB8AC3E}">
        <p14:creationId xmlns:p14="http://schemas.microsoft.com/office/powerpoint/2010/main" val="1120396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uiExpand="1"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7019ADB-A162-AC41-8F58-5C23138CF6AD}"/>
              </a:ext>
            </a:extLst>
          </p:cNvPr>
          <p:cNvSpPr/>
          <p:nvPr/>
        </p:nvSpPr>
        <p:spPr>
          <a:xfrm>
            <a:off x="409074" y="4596063"/>
            <a:ext cx="9440154" cy="8662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3" name="TextBox 72"/>
          <p:cNvSpPr txBox="1"/>
          <p:nvPr/>
        </p:nvSpPr>
        <p:spPr>
          <a:xfrm>
            <a:off x="553553" y="571277"/>
            <a:ext cx="2637005" cy="748988"/>
          </a:xfrm>
          <a:prstGeom prst="rect">
            <a:avLst/>
          </a:prstGeom>
          <a:noFill/>
        </p:spPr>
        <p:txBody>
          <a:bodyPr wrap="none" rtlCol="0">
            <a:spAutoFit/>
          </a:bodyPr>
          <a:lstStyle/>
          <a:p>
            <a:pPr algn="ctr" defTabSz="609585" fontAlgn="base">
              <a:spcBef>
                <a:spcPct val="0"/>
              </a:spcBef>
              <a:spcAft>
                <a:spcPct val="0"/>
              </a:spcAft>
            </a:pPr>
            <a:r>
              <a:rPr lang="en-US" sz="4267" b="1" dirty="0">
                <a:solidFill>
                  <a:prstClr val="black"/>
                </a:solidFill>
                <a:latin typeface="Helvetica Neue" charset="0"/>
                <a:ea typeface="Helvetica Neue" charset="0"/>
                <a:cs typeface="Helvetica Neue" charset="0"/>
              </a:rPr>
              <a:t>Inference</a:t>
            </a:r>
          </a:p>
        </p:txBody>
      </p:sp>
      <p:sp>
        <p:nvSpPr>
          <p:cNvPr id="67" name="TextBox 66"/>
          <p:cNvSpPr txBox="1"/>
          <p:nvPr/>
        </p:nvSpPr>
        <p:spPr>
          <a:xfrm>
            <a:off x="4185039" y="2367971"/>
            <a:ext cx="2363146" cy="666786"/>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Big Model</a:t>
            </a:r>
          </a:p>
        </p:txBody>
      </p:sp>
      <p:grpSp>
        <p:nvGrpSpPr>
          <p:cNvPr id="3" name="Group 2"/>
          <p:cNvGrpSpPr/>
          <p:nvPr/>
        </p:nvGrpSpPr>
        <p:grpSpPr>
          <a:xfrm>
            <a:off x="9405824" y="543559"/>
            <a:ext cx="2584361" cy="3035836"/>
            <a:chOff x="6934007" y="1783903"/>
            <a:chExt cx="1938271" cy="2276877"/>
          </a:xfrm>
        </p:grpSpPr>
        <p:grpSp>
          <p:nvGrpSpPr>
            <p:cNvPr id="21" name="Group 20"/>
            <p:cNvGrpSpPr/>
            <p:nvPr/>
          </p:nvGrpSpPr>
          <p:grpSpPr>
            <a:xfrm>
              <a:off x="7248513" y="1783903"/>
              <a:ext cx="1377229" cy="1732148"/>
              <a:chOff x="9125207" y="2174230"/>
              <a:chExt cx="1380488" cy="1736247"/>
            </a:xfrm>
          </p:grpSpPr>
          <p:sp>
            <p:nvSpPr>
              <p:cNvPr id="22" name="Rectangle 21"/>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3" name="Rectangle 22"/>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4" name="Rectangle 23"/>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26" name="Group 25"/>
              <p:cNvGrpSpPr/>
              <p:nvPr/>
            </p:nvGrpSpPr>
            <p:grpSpPr>
              <a:xfrm>
                <a:off x="9330413" y="3302478"/>
                <a:ext cx="977923" cy="353568"/>
                <a:chOff x="9339557" y="3293334"/>
                <a:chExt cx="977923" cy="353568"/>
              </a:xfrm>
            </p:grpSpPr>
            <p:cxnSp>
              <p:nvCxnSpPr>
                <p:cNvPr id="30" name="Straight Connector 29"/>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41" name="TextBox 40"/>
            <p:cNvSpPr txBox="1"/>
            <p:nvPr/>
          </p:nvSpPr>
          <p:spPr>
            <a:xfrm>
              <a:off x="6934007" y="3560691"/>
              <a:ext cx="1938271" cy="500089"/>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Application</a:t>
              </a:r>
            </a:p>
          </p:txBody>
        </p:sp>
      </p:grpSp>
      <p:sp>
        <p:nvSpPr>
          <p:cNvPr id="42" name="Right Arrow 41"/>
          <p:cNvSpPr/>
          <p:nvPr/>
        </p:nvSpPr>
        <p:spPr>
          <a:xfrm>
            <a:off x="7176725" y="1814785"/>
            <a:ext cx="1933739" cy="11988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Decision</a:t>
            </a:r>
          </a:p>
        </p:txBody>
      </p:sp>
      <p:sp>
        <p:nvSpPr>
          <p:cNvPr id="2" name="Left Arrow 1"/>
          <p:cNvSpPr/>
          <p:nvPr/>
        </p:nvSpPr>
        <p:spPr>
          <a:xfrm>
            <a:off x="7026793" y="212718"/>
            <a:ext cx="1842948" cy="1243892"/>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Query</a:t>
            </a:r>
          </a:p>
        </p:txBody>
      </p:sp>
      <p:grpSp>
        <p:nvGrpSpPr>
          <p:cNvPr id="52" name="Group 51"/>
          <p:cNvGrpSpPr/>
          <p:nvPr/>
        </p:nvGrpSpPr>
        <p:grpSpPr>
          <a:xfrm>
            <a:off x="10078332" y="1138594"/>
            <a:ext cx="1320617" cy="736469"/>
            <a:chOff x="7584821" y="2225245"/>
            <a:chExt cx="990463" cy="552352"/>
          </a:xfrm>
        </p:grpSpPr>
        <p:sp>
          <p:nvSpPr>
            <p:cNvPr id="53" name="Rectangle 52"/>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4" name="Oval 53"/>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6" name="Triangle 55"/>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57" name="Rectangle 56"/>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8" name="Rectangle 57"/>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59" name="Straight Connector 58"/>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grpSp>
        <p:nvGrpSpPr>
          <p:cNvPr id="46" name="Group 45"/>
          <p:cNvGrpSpPr/>
          <p:nvPr/>
        </p:nvGrpSpPr>
        <p:grpSpPr>
          <a:xfrm>
            <a:off x="4085252" y="710961"/>
            <a:ext cx="2649647" cy="1532793"/>
            <a:chOff x="4437802" y="2295143"/>
            <a:chExt cx="2565113" cy="1483893"/>
          </a:xfrm>
        </p:grpSpPr>
        <p:cxnSp>
          <p:nvCxnSpPr>
            <p:cNvPr id="48" name="Straight Arrow Connector 4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0" name="Straight Arrow Connector 49"/>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60" name="Straight Arrow Connector 59"/>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61" name="Straight Arrow Connector 60"/>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62" name="Oval 61"/>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63" name="Group 62"/>
            <p:cNvGrpSpPr/>
            <p:nvPr/>
          </p:nvGrpSpPr>
          <p:grpSpPr>
            <a:xfrm>
              <a:off x="4437802" y="2295143"/>
              <a:ext cx="170773" cy="1483893"/>
              <a:chOff x="4461603" y="726948"/>
              <a:chExt cx="228600" cy="1986366"/>
            </a:xfrm>
          </p:grpSpPr>
          <p:sp>
            <p:nvSpPr>
              <p:cNvPr id="64" name="Oval 63"/>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5" name="Oval 64"/>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6" name="Oval 65"/>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8" name="Oval 67"/>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9" name="Oval 68"/>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sp>
        <p:nvSpPr>
          <p:cNvPr id="8" name="Content Placeholder 7"/>
          <p:cNvSpPr>
            <a:spLocks noGrp="1"/>
          </p:cNvSpPr>
          <p:nvPr>
            <p:ph idx="1"/>
          </p:nvPr>
        </p:nvSpPr>
        <p:spPr>
          <a:xfrm>
            <a:off x="553553" y="3848376"/>
            <a:ext cx="10800247" cy="2733138"/>
          </a:xfrm>
        </p:spPr>
        <p:txBody>
          <a:bodyPr>
            <a:normAutofit/>
          </a:bodyPr>
          <a:lstStyle/>
          <a:p>
            <a:pPr marL="14287" indent="0">
              <a:buNone/>
            </a:pPr>
            <a:r>
              <a:rPr lang="en-US" sz="4400" b="1" dirty="0"/>
              <a:t>Two Approaches</a:t>
            </a:r>
          </a:p>
          <a:p>
            <a:r>
              <a:rPr lang="en-US" sz="4000" b="1" i="1" dirty="0"/>
              <a:t>Offline:</a:t>
            </a:r>
            <a:r>
              <a:rPr lang="en-US" sz="4000" dirty="0"/>
              <a:t> Pre-Materialize Predictions</a:t>
            </a:r>
          </a:p>
          <a:p>
            <a:r>
              <a:rPr lang="en-US" sz="4000" b="1" i="1" dirty="0"/>
              <a:t>Online:</a:t>
            </a:r>
            <a:r>
              <a:rPr lang="en-US" sz="4000" dirty="0"/>
              <a:t> Compute Predictions on the fly</a:t>
            </a:r>
          </a:p>
        </p:txBody>
      </p:sp>
      <p:sp>
        <p:nvSpPr>
          <p:cNvPr id="5" name="Slide Number Placeholder 4">
            <a:extLst>
              <a:ext uri="{FF2B5EF4-FFF2-40B4-BE49-F238E27FC236}">
                <a16:creationId xmlns:a16="http://schemas.microsoft.com/office/drawing/2014/main" id="{26788D9D-8B0A-DE47-864A-3341946AD6A6}"/>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82</a:t>
            </a:fld>
            <a:endParaRPr lang="en-US">
              <a:solidFill>
                <a:srgbClr val="000000">
                  <a:tint val="75000"/>
                </a:srgbClr>
              </a:solidFill>
              <a:uFillTx/>
            </a:endParaRPr>
          </a:p>
        </p:txBody>
      </p:sp>
    </p:spTree>
    <p:extLst>
      <p:ext uri="{BB962C8B-B14F-4D97-AF65-F5344CB8AC3E}">
        <p14:creationId xmlns:p14="http://schemas.microsoft.com/office/powerpoint/2010/main" val="1545676326"/>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7019ADB-A162-AC41-8F58-5C23138CF6AD}"/>
              </a:ext>
            </a:extLst>
          </p:cNvPr>
          <p:cNvSpPr/>
          <p:nvPr/>
        </p:nvSpPr>
        <p:spPr>
          <a:xfrm>
            <a:off x="409074" y="5390142"/>
            <a:ext cx="10455186" cy="8662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3" name="TextBox 72"/>
          <p:cNvSpPr txBox="1"/>
          <p:nvPr/>
        </p:nvSpPr>
        <p:spPr>
          <a:xfrm>
            <a:off x="553553" y="571277"/>
            <a:ext cx="2637005" cy="748988"/>
          </a:xfrm>
          <a:prstGeom prst="rect">
            <a:avLst/>
          </a:prstGeom>
          <a:noFill/>
        </p:spPr>
        <p:txBody>
          <a:bodyPr wrap="none" rtlCol="0">
            <a:spAutoFit/>
          </a:bodyPr>
          <a:lstStyle/>
          <a:p>
            <a:pPr algn="ctr" defTabSz="609585" fontAlgn="base">
              <a:spcBef>
                <a:spcPct val="0"/>
              </a:spcBef>
              <a:spcAft>
                <a:spcPct val="0"/>
              </a:spcAft>
            </a:pPr>
            <a:r>
              <a:rPr lang="en-US" sz="4267" b="1" dirty="0">
                <a:solidFill>
                  <a:prstClr val="black"/>
                </a:solidFill>
                <a:latin typeface="Helvetica Neue" charset="0"/>
                <a:ea typeface="Helvetica Neue" charset="0"/>
                <a:cs typeface="Helvetica Neue" charset="0"/>
              </a:rPr>
              <a:t>Inference</a:t>
            </a:r>
          </a:p>
        </p:txBody>
      </p:sp>
      <p:sp>
        <p:nvSpPr>
          <p:cNvPr id="67" name="TextBox 66"/>
          <p:cNvSpPr txBox="1"/>
          <p:nvPr/>
        </p:nvSpPr>
        <p:spPr>
          <a:xfrm>
            <a:off x="4185039" y="2367971"/>
            <a:ext cx="2363146" cy="666786"/>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Big Model</a:t>
            </a:r>
          </a:p>
        </p:txBody>
      </p:sp>
      <p:grpSp>
        <p:nvGrpSpPr>
          <p:cNvPr id="3" name="Group 2"/>
          <p:cNvGrpSpPr/>
          <p:nvPr/>
        </p:nvGrpSpPr>
        <p:grpSpPr>
          <a:xfrm>
            <a:off x="9405824" y="543559"/>
            <a:ext cx="2584361" cy="3035836"/>
            <a:chOff x="6934007" y="1783903"/>
            <a:chExt cx="1938271" cy="2276877"/>
          </a:xfrm>
        </p:grpSpPr>
        <p:grpSp>
          <p:nvGrpSpPr>
            <p:cNvPr id="21" name="Group 20"/>
            <p:cNvGrpSpPr/>
            <p:nvPr/>
          </p:nvGrpSpPr>
          <p:grpSpPr>
            <a:xfrm>
              <a:off x="7248513" y="1783903"/>
              <a:ext cx="1377229" cy="1732148"/>
              <a:chOff x="9125207" y="2174230"/>
              <a:chExt cx="1380488" cy="1736247"/>
            </a:xfrm>
          </p:grpSpPr>
          <p:sp>
            <p:nvSpPr>
              <p:cNvPr id="22" name="Rectangle 21"/>
              <p:cNvSpPr/>
              <p:nvPr/>
            </p:nvSpPr>
            <p:spPr>
              <a:xfrm>
                <a:off x="9125207" y="2174230"/>
                <a:ext cx="1380488" cy="1736247"/>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3" name="Rectangle 22"/>
              <p:cNvSpPr/>
              <p:nvPr/>
            </p:nvSpPr>
            <p:spPr>
              <a:xfrm>
                <a:off x="9214582" y="2275991"/>
                <a:ext cx="1200434" cy="141115"/>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24" name="Rectangle 23"/>
              <p:cNvSpPr/>
              <p:nvPr/>
            </p:nvSpPr>
            <p:spPr>
              <a:xfrm>
                <a:off x="9214582" y="2503488"/>
                <a:ext cx="1200434" cy="1300416"/>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26" name="Group 25"/>
              <p:cNvGrpSpPr/>
              <p:nvPr/>
            </p:nvGrpSpPr>
            <p:grpSpPr>
              <a:xfrm>
                <a:off x="9330413" y="3302478"/>
                <a:ext cx="977923" cy="353568"/>
                <a:chOff x="9339557" y="3293334"/>
                <a:chExt cx="977923" cy="353568"/>
              </a:xfrm>
            </p:grpSpPr>
            <p:cxnSp>
              <p:nvCxnSpPr>
                <p:cNvPr id="30" name="Straight Connector 29"/>
                <p:cNvCxnSpPr/>
                <p:nvPr/>
              </p:nvCxnSpPr>
              <p:spPr>
                <a:xfrm>
                  <a:off x="9339557" y="329333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9339557" y="335226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9339557" y="3529046"/>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9339557" y="3587974"/>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9339557" y="3646902"/>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9339557" y="3470118"/>
                  <a:ext cx="977923" cy="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339557" y="3411190"/>
                  <a:ext cx="977923" cy="0"/>
                </a:xfrm>
                <a:prstGeom prst="line">
                  <a:avLst/>
                </a:prstGeom>
              </p:spPr>
              <p:style>
                <a:lnRef idx="3">
                  <a:schemeClr val="dk1"/>
                </a:lnRef>
                <a:fillRef idx="0">
                  <a:schemeClr val="dk1"/>
                </a:fillRef>
                <a:effectRef idx="2">
                  <a:schemeClr val="dk1"/>
                </a:effectRef>
                <a:fontRef idx="minor">
                  <a:schemeClr val="tx1"/>
                </a:fontRef>
              </p:style>
            </p:cxnSp>
          </p:grpSp>
        </p:grpSp>
        <p:sp>
          <p:nvSpPr>
            <p:cNvPr id="41" name="TextBox 40"/>
            <p:cNvSpPr txBox="1"/>
            <p:nvPr/>
          </p:nvSpPr>
          <p:spPr>
            <a:xfrm>
              <a:off x="6934007" y="3560691"/>
              <a:ext cx="1938271" cy="500089"/>
            </a:xfrm>
            <a:prstGeom prst="rect">
              <a:avLst/>
            </a:prstGeom>
            <a:noFill/>
          </p:spPr>
          <p:txBody>
            <a:bodyPr wrap="none" rtlCol="0">
              <a:spAutoFit/>
            </a:bodyPr>
            <a:lstStyle/>
            <a:p>
              <a:pPr algn="ctr" defTabSz="609585" fontAlgn="base">
                <a:spcBef>
                  <a:spcPct val="0"/>
                </a:spcBef>
                <a:spcAft>
                  <a:spcPct val="0"/>
                </a:spcAft>
              </a:pPr>
              <a:r>
                <a:rPr lang="en-US" sz="3733" dirty="0">
                  <a:solidFill>
                    <a:prstClr val="black"/>
                  </a:solidFill>
                  <a:latin typeface="Helvetica Neue" charset="0"/>
                  <a:ea typeface="Helvetica Neue" charset="0"/>
                  <a:cs typeface="Helvetica Neue" charset="0"/>
                </a:rPr>
                <a:t>Application</a:t>
              </a:r>
            </a:p>
          </p:txBody>
        </p:sp>
      </p:grpSp>
      <p:sp>
        <p:nvSpPr>
          <p:cNvPr id="42" name="Right Arrow 41"/>
          <p:cNvSpPr/>
          <p:nvPr/>
        </p:nvSpPr>
        <p:spPr>
          <a:xfrm>
            <a:off x="7176725" y="1814785"/>
            <a:ext cx="1933739" cy="11988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Decision</a:t>
            </a:r>
          </a:p>
        </p:txBody>
      </p:sp>
      <p:sp>
        <p:nvSpPr>
          <p:cNvPr id="2" name="Left Arrow 1"/>
          <p:cNvSpPr/>
          <p:nvPr/>
        </p:nvSpPr>
        <p:spPr>
          <a:xfrm>
            <a:off x="7026793" y="212718"/>
            <a:ext cx="1842948" cy="1243892"/>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609585" fontAlgn="base">
              <a:spcBef>
                <a:spcPct val="0"/>
              </a:spcBef>
              <a:spcAft>
                <a:spcPct val="0"/>
              </a:spcAft>
            </a:pPr>
            <a:r>
              <a:rPr lang="en-US" sz="2667" dirty="0">
                <a:solidFill>
                  <a:prstClr val="white"/>
                </a:solidFill>
                <a:latin typeface="Helvetica Neue" charset="0"/>
                <a:ea typeface="Helvetica Neue" charset="0"/>
                <a:cs typeface="Helvetica Neue" charset="0"/>
              </a:rPr>
              <a:t>Query</a:t>
            </a:r>
          </a:p>
        </p:txBody>
      </p:sp>
      <p:grpSp>
        <p:nvGrpSpPr>
          <p:cNvPr id="52" name="Group 51"/>
          <p:cNvGrpSpPr/>
          <p:nvPr/>
        </p:nvGrpSpPr>
        <p:grpSpPr>
          <a:xfrm>
            <a:off x="10078332" y="1138594"/>
            <a:ext cx="1320617" cy="736469"/>
            <a:chOff x="7584821" y="2225245"/>
            <a:chExt cx="990463" cy="552352"/>
          </a:xfrm>
        </p:grpSpPr>
        <p:sp>
          <p:nvSpPr>
            <p:cNvPr id="53" name="Rectangle 52"/>
            <p:cNvSpPr/>
            <p:nvPr/>
          </p:nvSpPr>
          <p:spPr>
            <a:xfrm>
              <a:off x="7584821" y="2225245"/>
              <a:ext cx="481364" cy="462472"/>
            </a:xfrm>
            <a:prstGeom prst="rect">
              <a:avLst/>
            </a:prstGeom>
            <a:solidFill>
              <a:schemeClr val="tx1"/>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4" name="Oval 53"/>
            <p:cNvSpPr/>
            <p:nvPr/>
          </p:nvSpPr>
          <p:spPr>
            <a:xfrm>
              <a:off x="7664774" y="2299845"/>
              <a:ext cx="303656" cy="303657"/>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6" name="Triangle 55"/>
            <p:cNvSpPr/>
            <p:nvPr/>
          </p:nvSpPr>
          <p:spPr>
            <a:xfrm rot="5400000">
              <a:off x="7754787" y="2373936"/>
              <a:ext cx="180351" cy="155475"/>
            </a:xfrm>
            <a:prstGeom prst="triangl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57" name="Rectangle 56"/>
            <p:cNvSpPr/>
            <p:nvPr/>
          </p:nvSpPr>
          <p:spPr>
            <a:xfrm>
              <a:off x="8174267" y="2225245"/>
              <a:ext cx="401017" cy="236256"/>
            </a:xfrm>
            <a:prstGeom prst="rect">
              <a:avLst/>
            </a:prstGeom>
            <a:solidFill>
              <a:srgbClr val="7030A0"/>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sp>
          <p:nvSpPr>
            <p:cNvPr id="58" name="Rectangle 57"/>
            <p:cNvSpPr/>
            <p:nvPr/>
          </p:nvSpPr>
          <p:spPr>
            <a:xfrm>
              <a:off x="8174267" y="2529126"/>
              <a:ext cx="401017" cy="236256"/>
            </a:xfrm>
            <a:prstGeom prst="rect">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cxnSp>
          <p:nvCxnSpPr>
            <p:cNvPr id="59" name="Straight Connector 58"/>
            <p:cNvCxnSpPr/>
            <p:nvPr/>
          </p:nvCxnSpPr>
          <p:spPr>
            <a:xfrm>
              <a:off x="7651675" y="2777597"/>
              <a:ext cx="385489" cy="0"/>
            </a:xfrm>
            <a:prstGeom prst="line">
              <a:avLst/>
            </a:prstGeom>
          </p:spPr>
          <p:style>
            <a:lnRef idx="3">
              <a:schemeClr val="dk1"/>
            </a:lnRef>
            <a:fillRef idx="0">
              <a:schemeClr val="dk1"/>
            </a:fillRef>
            <a:effectRef idx="2">
              <a:schemeClr val="dk1"/>
            </a:effectRef>
            <a:fontRef idx="minor">
              <a:schemeClr val="tx1"/>
            </a:fontRef>
          </p:style>
        </p:cxnSp>
      </p:grpSp>
      <p:grpSp>
        <p:nvGrpSpPr>
          <p:cNvPr id="46" name="Group 45"/>
          <p:cNvGrpSpPr/>
          <p:nvPr/>
        </p:nvGrpSpPr>
        <p:grpSpPr>
          <a:xfrm>
            <a:off x="4085252" y="710961"/>
            <a:ext cx="2649647" cy="1532793"/>
            <a:chOff x="4437802" y="2295143"/>
            <a:chExt cx="2565113" cy="1483893"/>
          </a:xfrm>
        </p:grpSpPr>
        <p:cxnSp>
          <p:nvCxnSpPr>
            <p:cNvPr id="48" name="Straight Arrow Connector 47"/>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0" name="Straight Arrow Connector 49"/>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60" name="Straight Arrow Connector 59"/>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61" name="Straight Arrow Connector 60"/>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62" name="Oval 61"/>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85" fontAlgn="base">
                <a:spcBef>
                  <a:spcPct val="0"/>
                </a:spcBef>
                <a:spcAft>
                  <a:spcPct val="0"/>
                </a:spcAft>
              </a:pPr>
              <a:endParaRPr lang="en-US" sz="1600">
                <a:solidFill>
                  <a:prstClr val="black"/>
                </a:solidFill>
                <a:latin typeface="Helvetica Neue" charset="0"/>
                <a:ea typeface="Helvetica Neue" charset="0"/>
                <a:cs typeface="Helvetica Neue" charset="0"/>
              </a:endParaRPr>
            </a:p>
          </p:txBody>
        </p:sp>
        <p:grpSp>
          <p:nvGrpSpPr>
            <p:cNvPr id="63" name="Group 62"/>
            <p:cNvGrpSpPr/>
            <p:nvPr/>
          </p:nvGrpSpPr>
          <p:grpSpPr>
            <a:xfrm>
              <a:off x="4437802" y="2295143"/>
              <a:ext cx="170773" cy="1483893"/>
              <a:chOff x="4461603" y="726948"/>
              <a:chExt cx="228600" cy="1986366"/>
            </a:xfrm>
          </p:grpSpPr>
          <p:sp>
            <p:nvSpPr>
              <p:cNvPr id="64" name="Oval 63"/>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5" name="Oval 64"/>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6" name="Oval 65"/>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8" name="Oval 67"/>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sp>
            <p:nvSpPr>
              <p:cNvPr id="69" name="Oval 68"/>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fontAlgn="base">
                  <a:spcBef>
                    <a:spcPct val="0"/>
                  </a:spcBef>
                  <a:spcAft>
                    <a:spcPct val="0"/>
                  </a:spcAft>
                </a:pPr>
                <a:endParaRPr lang="en-US" sz="1600">
                  <a:solidFill>
                    <a:prstClr val="white"/>
                  </a:solidFill>
                  <a:latin typeface="Helvetica Neue" charset="0"/>
                  <a:ea typeface="Helvetica Neue" charset="0"/>
                  <a:cs typeface="Helvetica Neue" charset="0"/>
                </a:endParaRPr>
              </a:p>
            </p:txBody>
          </p:sp>
        </p:grpSp>
      </p:grpSp>
      <p:sp>
        <p:nvSpPr>
          <p:cNvPr id="8" name="Content Placeholder 7"/>
          <p:cNvSpPr>
            <a:spLocks noGrp="1"/>
          </p:cNvSpPr>
          <p:nvPr>
            <p:ph idx="1"/>
          </p:nvPr>
        </p:nvSpPr>
        <p:spPr>
          <a:xfrm>
            <a:off x="553553" y="3848376"/>
            <a:ext cx="10800247" cy="2733138"/>
          </a:xfrm>
        </p:spPr>
        <p:txBody>
          <a:bodyPr>
            <a:normAutofit/>
          </a:bodyPr>
          <a:lstStyle/>
          <a:p>
            <a:pPr marL="14287" indent="0">
              <a:buNone/>
            </a:pPr>
            <a:r>
              <a:rPr lang="en-US" sz="4400" b="1" dirty="0"/>
              <a:t>Two Approaches</a:t>
            </a:r>
          </a:p>
          <a:p>
            <a:r>
              <a:rPr lang="en-US" sz="4000" b="1" i="1" dirty="0"/>
              <a:t>Offline:</a:t>
            </a:r>
            <a:r>
              <a:rPr lang="en-US" sz="4000" dirty="0"/>
              <a:t> Pre-Materialize Predictions</a:t>
            </a:r>
          </a:p>
          <a:p>
            <a:r>
              <a:rPr lang="en-US" sz="4000" b="1" i="1" dirty="0"/>
              <a:t>Online:</a:t>
            </a:r>
            <a:r>
              <a:rPr lang="en-US" sz="4000" dirty="0"/>
              <a:t> Compute Predictions on the fly</a:t>
            </a:r>
          </a:p>
        </p:txBody>
      </p:sp>
      <p:sp>
        <p:nvSpPr>
          <p:cNvPr id="5" name="Slide Number Placeholder 4">
            <a:extLst>
              <a:ext uri="{FF2B5EF4-FFF2-40B4-BE49-F238E27FC236}">
                <a16:creationId xmlns:a16="http://schemas.microsoft.com/office/drawing/2014/main" id="{7D97D0BE-159D-4B41-B24C-927709869B5B}"/>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83</a:t>
            </a:fld>
            <a:endParaRPr lang="en-US">
              <a:solidFill>
                <a:srgbClr val="000000">
                  <a:tint val="75000"/>
                </a:srgbClr>
              </a:solidFill>
              <a:uFillTx/>
            </a:endParaRPr>
          </a:p>
        </p:txBody>
      </p:sp>
    </p:spTree>
    <p:extLst>
      <p:ext uri="{BB962C8B-B14F-4D97-AF65-F5344CB8AC3E}">
        <p14:creationId xmlns:p14="http://schemas.microsoft.com/office/powerpoint/2010/main" val="36620614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1FBD58A-D55E-8143-8FD6-9652E1A14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2531" y="2220972"/>
            <a:ext cx="4483698" cy="2716817"/>
          </a:xfrm>
          <a:prstGeom prst="rect">
            <a:avLst/>
          </a:prstGeom>
        </p:spPr>
      </p:pic>
      <p:pic>
        <p:nvPicPr>
          <p:cNvPr id="25" name="Picture 24">
            <a:extLst>
              <a:ext uri="{FF2B5EF4-FFF2-40B4-BE49-F238E27FC236}">
                <a16:creationId xmlns:a16="http://schemas.microsoft.com/office/drawing/2014/main" id="{690C2DDF-CF0B-B444-ACB4-AAE7E7EA0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2715" y="1467990"/>
            <a:ext cx="437827" cy="4133088"/>
          </a:xfrm>
          <a:prstGeom prst="rect">
            <a:avLst/>
          </a:prstGeom>
        </p:spPr>
      </p:pic>
      <p:pic>
        <p:nvPicPr>
          <p:cNvPr id="23" name="Picture 22">
            <a:extLst>
              <a:ext uri="{FF2B5EF4-FFF2-40B4-BE49-F238E27FC236}">
                <a16:creationId xmlns:a16="http://schemas.microsoft.com/office/drawing/2014/main" id="{005E0AB7-E726-3C44-B0C4-B3E0539E8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501" y="1622770"/>
            <a:ext cx="4293230" cy="3823529"/>
          </a:xfrm>
          <a:prstGeom prst="rect">
            <a:avLst/>
          </a:prstGeom>
        </p:spPr>
      </p:pic>
      <p:pic>
        <p:nvPicPr>
          <p:cNvPr id="24" name="Picture 23">
            <a:extLst>
              <a:ext uri="{FF2B5EF4-FFF2-40B4-BE49-F238E27FC236}">
                <a16:creationId xmlns:a16="http://schemas.microsoft.com/office/drawing/2014/main" id="{7593194B-5062-2840-B041-C641FAF6D5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9464"/>
          <a:stretch/>
        </p:blipFill>
        <p:spPr>
          <a:xfrm>
            <a:off x="-1611937" y="1139654"/>
            <a:ext cx="10207297" cy="3823529"/>
          </a:xfrm>
          <a:prstGeom prst="rect">
            <a:avLst/>
          </a:prstGeom>
        </p:spPr>
      </p:pic>
      <p:pic>
        <p:nvPicPr>
          <p:cNvPr id="26" name="Picture 25">
            <a:extLst>
              <a:ext uri="{FF2B5EF4-FFF2-40B4-BE49-F238E27FC236}">
                <a16:creationId xmlns:a16="http://schemas.microsoft.com/office/drawing/2014/main" id="{76F38C2C-C202-6742-B189-E03BE8AB39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378" y="1970364"/>
            <a:ext cx="368213" cy="3475935"/>
          </a:xfrm>
          <a:prstGeom prst="rect">
            <a:avLst/>
          </a:prstGeom>
        </p:spPr>
      </p:pic>
      <p:pic>
        <p:nvPicPr>
          <p:cNvPr id="29" name="Picture 28">
            <a:extLst>
              <a:ext uri="{FF2B5EF4-FFF2-40B4-BE49-F238E27FC236}">
                <a16:creationId xmlns:a16="http://schemas.microsoft.com/office/drawing/2014/main" id="{8B408E0F-896D-F94A-8826-A439C3EFEE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9986" y="7660918"/>
            <a:ext cx="2138049" cy="1136539"/>
          </a:xfrm>
          <a:prstGeom prst="rect">
            <a:avLst/>
          </a:prstGeom>
        </p:spPr>
      </p:pic>
      <p:pic>
        <p:nvPicPr>
          <p:cNvPr id="66" name="Picture 65">
            <a:extLst>
              <a:ext uri="{FF2B5EF4-FFF2-40B4-BE49-F238E27FC236}">
                <a16:creationId xmlns:a16="http://schemas.microsoft.com/office/drawing/2014/main" id="{43098044-6C6E-6C43-ADE7-CB5AA600A6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9071" y="7047135"/>
            <a:ext cx="2057139" cy="1136539"/>
          </a:xfrm>
          <a:prstGeom prst="rect">
            <a:avLst/>
          </a:prstGeom>
        </p:spPr>
      </p:pic>
      <p:sp>
        <p:nvSpPr>
          <p:cNvPr id="13" name="TextBox 12">
            <a:extLst>
              <a:ext uri="{FF2B5EF4-FFF2-40B4-BE49-F238E27FC236}">
                <a16:creationId xmlns:a16="http://schemas.microsoft.com/office/drawing/2014/main" id="{AB36EE1D-198C-574F-A3C4-F4B32A509D91}"/>
              </a:ext>
            </a:extLst>
          </p:cNvPr>
          <p:cNvSpPr txBox="1"/>
          <p:nvPr/>
        </p:nvSpPr>
        <p:spPr>
          <a:xfrm>
            <a:off x="459910" y="176214"/>
            <a:ext cx="7782323" cy="1200329"/>
          </a:xfrm>
          <a:prstGeom prst="rect">
            <a:avLst/>
          </a:prstGeom>
          <a:noFill/>
        </p:spPr>
        <p:txBody>
          <a:bodyPr wrap="none" rtlCol="0">
            <a:spAutoFit/>
          </a:bodyPr>
          <a:lstStyle/>
          <a:p>
            <a:pPr defTabSz="609585" fontAlgn="base">
              <a:spcBef>
                <a:spcPct val="0"/>
              </a:spcBef>
              <a:spcAft>
                <a:spcPct val="0"/>
              </a:spcAft>
            </a:pPr>
            <a:r>
              <a:rPr lang="en-US" sz="7200" b="1" dirty="0">
                <a:solidFill>
                  <a:prstClr val="black"/>
                </a:solidFill>
                <a:latin typeface="Helvetica Neue Light" charset="0"/>
                <a:ea typeface="Helvetica Neue Light" charset="0"/>
                <a:cs typeface="Helvetica Neue Light" charset="0"/>
              </a:rPr>
              <a:t>Prediction Services</a:t>
            </a:r>
          </a:p>
        </p:txBody>
      </p:sp>
      <p:sp>
        <p:nvSpPr>
          <p:cNvPr id="3" name="TextBox 2">
            <a:extLst>
              <a:ext uri="{FF2B5EF4-FFF2-40B4-BE49-F238E27FC236}">
                <a16:creationId xmlns:a16="http://schemas.microsoft.com/office/drawing/2014/main" id="{382A003A-05AD-5C49-9665-A88394A51E40}"/>
              </a:ext>
            </a:extLst>
          </p:cNvPr>
          <p:cNvSpPr txBox="1"/>
          <p:nvPr/>
        </p:nvSpPr>
        <p:spPr>
          <a:xfrm>
            <a:off x="3757878" y="4671640"/>
            <a:ext cx="7364824" cy="1077218"/>
          </a:xfrm>
          <a:prstGeom prst="rect">
            <a:avLst/>
          </a:prstGeom>
        </p:spPr>
        <p:txBody>
          <a:bodyPr wrap="square" rtlCol="0">
            <a:spAutoFit/>
          </a:bodyPr>
          <a:lstStyle/>
          <a:p>
            <a:r>
              <a:rPr lang="en-US" sz="3200" dirty="0"/>
              <a:t>Specialized systems which render predictions at </a:t>
            </a:r>
            <a:r>
              <a:rPr lang="en-US" sz="3200" b="1" dirty="0"/>
              <a:t>query time</a:t>
            </a:r>
            <a:r>
              <a:rPr lang="en-US" sz="3200" dirty="0"/>
              <a:t>.</a:t>
            </a:r>
          </a:p>
        </p:txBody>
      </p:sp>
      <p:sp>
        <p:nvSpPr>
          <p:cNvPr id="14" name="!!PS">
            <a:extLst>
              <a:ext uri="{FF2B5EF4-FFF2-40B4-BE49-F238E27FC236}">
                <a16:creationId xmlns:a16="http://schemas.microsoft.com/office/drawing/2014/main" id="{C827AF6B-7B8C-364F-9EBD-EA3BFDCBBF39}"/>
              </a:ext>
            </a:extLst>
          </p:cNvPr>
          <p:cNvSpPr/>
          <p:nvPr/>
        </p:nvSpPr>
        <p:spPr>
          <a:xfrm>
            <a:off x="435847" y="1263980"/>
            <a:ext cx="4882111" cy="2822467"/>
          </a:xfrm>
          <a:prstGeom prst="roundRect">
            <a:avLst>
              <a:gd name="adj" fmla="val 4475"/>
            </a:avLst>
          </a:prstGeom>
          <a:solidFill>
            <a:schemeClr val="accent2">
              <a:alpha val="3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C108E5-EFD6-CE45-8830-1384062771B2}"/>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84</a:t>
            </a:fld>
            <a:endParaRPr lang="en-US">
              <a:solidFill>
                <a:srgbClr val="000000">
                  <a:tint val="75000"/>
                </a:srgbClr>
              </a:solidFill>
              <a:uFillTx/>
            </a:endParaRPr>
          </a:p>
        </p:txBody>
      </p:sp>
    </p:spTree>
    <p:extLst>
      <p:ext uri="{BB962C8B-B14F-4D97-AF65-F5344CB8AC3E}">
        <p14:creationId xmlns:p14="http://schemas.microsoft.com/office/powerpoint/2010/main" val="6282091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120E-4FFA-9440-B6AE-58226953C1F7}"/>
              </a:ext>
            </a:extLst>
          </p:cNvPr>
          <p:cNvSpPr>
            <a:spLocks noGrp="1"/>
          </p:cNvSpPr>
          <p:nvPr>
            <p:ph type="title"/>
          </p:nvPr>
        </p:nvSpPr>
        <p:spPr/>
        <p:txBody>
          <a:bodyPr/>
          <a:lstStyle/>
          <a:p>
            <a:r>
              <a:rPr lang="en-US" dirty="0"/>
              <a:t>Architecture of a Prediction Service</a:t>
            </a:r>
          </a:p>
        </p:txBody>
      </p:sp>
      <p:grpSp>
        <p:nvGrpSpPr>
          <p:cNvPr id="11" name="Group 10">
            <a:extLst>
              <a:ext uri="{FF2B5EF4-FFF2-40B4-BE49-F238E27FC236}">
                <a16:creationId xmlns:a16="http://schemas.microsoft.com/office/drawing/2014/main" id="{F0C87A1B-F0F9-3141-95BB-6F4539EC4F9E}"/>
              </a:ext>
            </a:extLst>
          </p:cNvPr>
          <p:cNvGrpSpPr/>
          <p:nvPr/>
        </p:nvGrpSpPr>
        <p:grpSpPr>
          <a:xfrm>
            <a:off x="234604" y="2498938"/>
            <a:ext cx="2038657" cy="2938070"/>
            <a:chOff x="436591" y="3537677"/>
            <a:chExt cx="2038657" cy="2938070"/>
          </a:xfrm>
          <a:solidFill>
            <a:schemeClr val="accent6"/>
          </a:solidFill>
        </p:grpSpPr>
        <p:sp>
          <p:nvSpPr>
            <p:cNvPr id="4" name="Rounded Rectangle 3">
              <a:extLst>
                <a:ext uri="{FF2B5EF4-FFF2-40B4-BE49-F238E27FC236}">
                  <a16:creationId xmlns:a16="http://schemas.microsoft.com/office/drawing/2014/main" id="{05134982-2BE8-1444-BBB5-1E38C7E83482}"/>
                </a:ext>
              </a:extLst>
            </p:cNvPr>
            <p:cNvSpPr/>
            <p:nvPr/>
          </p:nvSpPr>
          <p:spPr>
            <a:xfrm>
              <a:off x="961242" y="3537677"/>
              <a:ext cx="1514006" cy="1543987"/>
            </a:xfrm>
            <a:prstGeom prst="roundRect">
              <a:avLst/>
            </a:prstGeom>
            <a:grp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Client</a:t>
              </a:r>
            </a:p>
          </p:txBody>
        </p:sp>
        <p:sp>
          <p:nvSpPr>
            <p:cNvPr id="6" name="Rounded Rectangle 5">
              <a:extLst>
                <a:ext uri="{FF2B5EF4-FFF2-40B4-BE49-F238E27FC236}">
                  <a16:creationId xmlns:a16="http://schemas.microsoft.com/office/drawing/2014/main" id="{37A76EA3-67B4-FD49-9977-EAFBEF8BF325}"/>
                </a:ext>
              </a:extLst>
            </p:cNvPr>
            <p:cNvSpPr/>
            <p:nvPr/>
          </p:nvSpPr>
          <p:spPr>
            <a:xfrm>
              <a:off x="856311" y="3816494"/>
              <a:ext cx="1514006" cy="1543987"/>
            </a:xfrm>
            <a:prstGeom prst="roundRect">
              <a:avLst/>
            </a:prstGeom>
            <a:grp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Client</a:t>
              </a:r>
            </a:p>
          </p:txBody>
        </p:sp>
        <p:sp>
          <p:nvSpPr>
            <p:cNvPr id="7" name="Rounded Rectangle 6">
              <a:extLst>
                <a:ext uri="{FF2B5EF4-FFF2-40B4-BE49-F238E27FC236}">
                  <a16:creationId xmlns:a16="http://schemas.microsoft.com/office/drawing/2014/main" id="{03B7BA8C-4B58-7848-B4C0-0D970866A751}"/>
                </a:ext>
              </a:extLst>
            </p:cNvPr>
            <p:cNvSpPr/>
            <p:nvPr/>
          </p:nvSpPr>
          <p:spPr>
            <a:xfrm>
              <a:off x="751381" y="4095311"/>
              <a:ext cx="1514006" cy="1543987"/>
            </a:xfrm>
            <a:prstGeom prst="roundRect">
              <a:avLst/>
            </a:prstGeom>
            <a:grp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Client</a:t>
              </a:r>
            </a:p>
          </p:txBody>
        </p:sp>
        <p:sp>
          <p:nvSpPr>
            <p:cNvPr id="8" name="Rounded Rectangle 7">
              <a:extLst>
                <a:ext uri="{FF2B5EF4-FFF2-40B4-BE49-F238E27FC236}">
                  <a16:creationId xmlns:a16="http://schemas.microsoft.com/office/drawing/2014/main" id="{265114E0-7C36-8D4E-A928-EE806AEF2259}"/>
                </a:ext>
              </a:extLst>
            </p:cNvPr>
            <p:cNvSpPr/>
            <p:nvPr/>
          </p:nvSpPr>
          <p:spPr>
            <a:xfrm>
              <a:off x="646451" y="4374128"/>
              <a:ext cx="1514006" cy="1543987"/>
            </a:xfrm>
            <a:prstGeom prst="roundRect">
              <a:avLst/>
            </a:prstGeom>
            <a:grp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Client</a:t>
              </a:r>
            </a:p>
          </p:txBody>
        </p:sp>
        <p:sp>
          <p:nvSpPr>
            <p:cNvPr id="9" name="Rounded Rectangle 8">
              <a:extLst>
                <a:ext uri="{FF2B5EF4-FFF2-40B4-BE49-F238E27FC236}">
                  <a16:creationId xmlns:a16="http://schemas.microsoft.com/office/drawing/2014/main" id="{55C3B5EA-A8DC-604A-A6E9-FDD2726C43F1}"/>
                </a:ext>
              </a:extLst>
            </p:cNvPr>
            <p:cNvSpPr/>
            <p:nvPr/>
          </p:nvSpPr>
          <p:spPr>
            <a:xfrm>
              <a:off x="541521" y="4652945"/>
              <a:ext cx="1514006" cy="1543987"/>
            </a:xfrm>
            <a:prstGeom prst="roundRect">
              <a:avLst/>
            </a:prstGeom>
            <a:grp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Client</a:t>
              </a:r>
            </a:p>
          </p:txBody>
        </p:sp>
        <p:sp>
          <p:nvSpPr>
            <p:cNvPr id="10" name="Rounded Rectangle 9">
              <a:extLst>
                <a:ext uri="{FF2B5EF4-FFF2-40B4-BE49-F238E27FC236}">
                  <a16:creationId xmlns:a16="http://schemas.microsoft.com/office/drawing/2014/main" id="{42869D31-A589-7D43-917C-469D36E4AC63}"/>
                </a:ext>
              </a:extLst>
            </p:cNvPr>
            <p:cNvSpPr/>
            <p:nvPr/>
          </p:nvSpPr>
          <p:spPr>
            <a:xfrm>
              <a:off x="436591" y="4931760"/>
              <a:ext cx="1514006" cy="1543987"/>
            </a:xfrm>
            <a:prstGeom prst="roundRect">
              <a:avLst/>
            </a:prstGeom>
            <a:grp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Client</a:t>
              </a:r>
            </a:p>
          </p:txBody>
        </p:sp>
      </p:grpSp>
      <p:sp>
        <p:nvSpPr>
          <p:cNvPr id="12" name="Rounded Rectangle 11">
            <a:extLst>
              <a:ext uri="{FF2B5EF4-FFF2-40B4-BE49-F238E27FC236}">
                <a16:creationId xmlns:a16="http://schemas.microsoft.com/office/drawing/2014/main" id="{41CBC39A-2F2A-5540-9CD6-12BD22332371}"/>
              </a:ext>
            </a:extLst>
          </p:cNvPr>
          <p:cNvSpPr/>
          <p:nvPr/>
        </p:nvSpPr>
        <p:spPr>
          <a:xfrm rot="16200000">
            <a:off x="1846052" y="4068272"/>
            <a:ext cx="4304187" cy="50693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t>Cache</a:t>
            </a:r>
          </a:p>
        </p:txBody>
      </p:sp>
      <p:sp>
        <p:nvSpPr>
          <p:cNvPr id="14" name="Rounded Rectangle 13">
            <a:extLst>
              <a:ext uri="{FF2B5EF4-FFF2-40B4-BE49-F238E27FC236}">
                <a16:creationId xmlns:a16="http://schemas.microsoft.com/office/drawing/2014/main" id="{B5A081E6-A812-4141-AD9F-AF5FACC508C2}"/>
              </a:ext>
            </a:extLst>
          </p:cNvPr>
          <p:cNvSpPr/>
          <p:nvPr/>
        </p:nvSpPr>
        <p:spPr>
          <a:xfrm rot="16200000">
            <a:off x="1221394" y="4042925"/>
            <a:ext cx="4304187" cy="557632"/>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Load Balancer</a:t>
            </a:r>
          </a:p>
        </p:txBody>
      </p:sp>
      <p:sp>
        <p:nvSpPr>
          <p:cNvPr id="15" name="Rounded Rectangle 14">
            <a:extLst>
              <a:ext uri="{FF2B5EF4-FFF2-40B4-BE49-F238E27FC236}">
                <a16:creationId xmlns:a16="http://schemas.microsoft.com/office/drawing/2014/main" id="{3D88A534-C5B2-AD4F-87B1-49135197430A}"/>
              </a:ext>
            </a:extLst>
          </p:cNvPr>
          <p:cNvSpPr/>
          <p:nvPr/>
        </p:nvSpPr>
        <p:spPr>
          <a:xfrm>
            <a:off x="4445879" y="2169649"/>
            <a:ext cx="4469457" cy="4304186"/>
          </a:xfrm>
          <a:prstGeom prst="roundRect">
            <a:avLst>
              <a:gd name="adj" fmla="val 2344"/>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sz="2800" dirty="0"/>
              <a:t>Application Services</a:t>
            </a:r>
          </a:p>
        </p:txBody>
      </p:sp>
      <p:sp>
        <p:nvSpPr>
          <p:cNvPr id="16" name="Rounded Rectangle 15">
            <a:extLst>
              <a:ext uri="{FF2B5EF4-FFF2-40B4-BE49-F238E27FC236}">
                <a16:creationId xmlns:a16="http://schemas.microsoft.com/office/drawing/2014/main" id="{349FDC2D-4CDF-7740-9352-E23F0A0386E4}"/>
              </a:ext>
            </a:extLst>
          </p:cNvPr>
          <p:cNvSpPr/>
          <p:nvPr/>
        </p:nvSpPr>
        <p:spPr>
          <a:xfrm>
            <a:off x="9163589" y="2169649"/>
            <a:ext cx="2853770" cy="4304186"/>
          </a:xfrm>
          <a:prstGeom prst="roundRect">
            <a:avLst>
              <a:gd name="adj" fmla="val 2344"/>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sz="2800" dirty="0"/>
              <a:t>Data</a:t>
            </a:r>
          </a:p>
          <a:p>
            <a:pPr algn="ctr"/>
            <a:r>
              <a:rPr lang="en-US" sz="2800" dirty="0"/>
              <a:t>Services</a:t>
            </a:r>
          </a:p>
        </p:txBody>
      </p:sp>
      <p:sp>
        <p:nvSpPr>
          <p:cNvPr id="18" name="Rounded Rectangle 17">
            <a:extLst>
              <a:ext uri="{FF2B5EF4-FFF2-40B4-BE49-F238E27FC236}">
                <a16:creationId xmlns:a16="http://schemas.microsoft.com/office/drawing/2014/main" id="{08B0AA3B-CDAA-3149-BD69-A95081F18491}"/>
              </a:ext>
            </a:extLst>
          </p:cNvPr>
          <p:cNvSpPr/>
          <p:nvPr/>
        </p:nvSpPr>
        <p:spPr>
          <a:xfrm rot="16200000">
            <a:off x="8145258" y="4372184"/>
            <a:ext cx="2889238" cy="49402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t>Cache</a:t>
            </a:r>
          </a:p>
        </p:txBody>
      </p:sp>
      <p:pic>
        <p:nvPicPr>
          <p:cNvPr id="19" name="Picture 18">
            <a:extLst>
              <a:ext uri="{FF2B5EF4-FFF2-40B4-BE49-F238E27FC236}">
                <a16:creationId xmlns:a16="http://schemas.microsoft.com/office/drawing/2014/main" id="{929CC949-7793-9541-A807-F501713B7660}"/>
              </a:ext>
            </a:extLst>
          </p:cNvPr>
          <p:cNvPicPr>
            <a:picLocks noChangeAspect="1"/>
          </p:cNvPicPr>
          <p:nvPr/>
        </p:nvPicPr>
        <p:blipFill>
          <a:blip r:embed="rId2"/>
          <a:stretch>
            <a:fillRect/>
          </a:stretch>
        </p:blipFill>
        <p:spPr>
          <a:xfrm>
            <a:off x="10478935" y="3290241"/>
            <a:ext cx="1032702" cy="1065405"/>
          </a:xfrm>
          <a:prstGeom prst="rect">
            <a:avLst/>
          </a:prstGeom>
        </p:spPr>
      </p:pic>
      <p:sp>
        <p:nvSpPr>
          <p:cNvPr id="22" name="TextBox 21">
            <a:extLst>
              <a:ext uri="{FF2B5EF4-FFF2-40B4-BE49-F238E27FC236}">
                <a16:creationId xmlns:a16="http://schemas.microsoft.com/office/drawing/2014/main" id="{37124552-D85D-214F-8E52-8FBDC99EFF3F}"/>
              </a:ext>
            </a:extLst>
          </p:cNvPr>
          <p:cNvSpPr txBox="1"/>
          <p:nvPr/>
        </p:nvSpPr>
        <p:spPr>
          <a:xfrm>
            <a:off x="2954248" y="1481027"/>
            <a:ext cx="1399742" cy="584775"/>
          </a:xfrm>
          <a:prstGeom prst="rect">
            <a:avLst/>
          </a:prstGeom>
        </p:spPr>
        <p:txBody>
          <a:bodyPr wrap="none" rtlCol="0">
            <a:spAutoFit/>
          </a:bodyPr>
          <a:lstStyle/>
          <a:p>
            <a:r>
              <a:rPr lang="en-US" sz="3200" dirty="0"/>
              <a:t>Cloud</a:t>
            </a:r>
          </a:p>
        </p:txBody>
      </p:sp>
      <p:sp>
        <p:nvSpPr>
          <p:cNvPr id="23" name="TextBox 22">
            <a:extLst>
              <a:ext uri="{FF2B5EF4-FFF2-40B4-BE49-F238E27FC236}">
                <a16:creationId xmlns:a16="http://schemas.microsoft.com/office/drawing/2014/main" id="{407F58DF-03C8-2B4E-866C-93348DBACC40}"/>
              </a:ext>
            </a:extLst>
          </p:cNvPr>
          <p:cNvSpPr txBox="1"/>
          <p:nvPr/>
        </p:nvSpPr>
        <p:spPr>
          <a:xfrm>
            <a:off x="1418830" y="1481027"/>
            <a:ext cx="1226618" cy="584775"/>
          </a:xfrm>
          <a:prstGeom prst="rect">
            <a:avLst/>
          </a:prstGeom>
        </p:spPr>
        <p:txBody>
          <a:bodyPr wrap="none" rtlCol="0">
            <a:spAutoFit/>
          </a:bodyPr>
          <a:lstStyle/>
          <a:p>
            <a:r>
              <a:rPr lang="en-US" sz="3200" dirty="0"/>
              <a:t>Edge</a:t>
            </a:r>
          </a:p>
        </p:txBody>
      </p:sp>
      <p:cxnSp>
        <p:nvCxnSpPr>
          <p:cNvPr id="25" name="Straight Connector 24">
            <a:extLst>
              <a:ext uri="{FF2B5EF4-FFF2-40B4-BE49-F238E27FC236}">
                <a16:creationId xmlns:a16="http://schemas.microsoft.com/office/drawing/2014/main" id="{1085F1D8-2A91-FF4B-9324-55514DF1B3B4}"/>
              </a:ext>
            </a:extLst>
          </p:cNvPr>
          <p:cNvCxnSpPr/>
          <p:nvPr/>
        </p:nvCxnSpPr>
        <p:spPr>
          <a:xfrm>
            <a:off x="2750378" y="1364105"/>
            <a:ext cx="0" cy="517322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43" name="Group 42">
            <a:extLst>
              <a:ext uri="{FF2B5EF4-FFF2-40B4-BE49-F238E27FC236}">
                <a16:creationId xmlns:a16="http://schemas.microsoft.com/office/drawing/2014/main" id="{E9E6A99B-0967-B144-8A68-71EAD6802499}"/>
              </a:ext>
            </a:extLst>
          </p:cNvPr>
          <p:cNvGrpSpPr/>
          <p:nvPr/>
        </p:nvGrpSpPr>
        <p:grpSpPr>
          <a:xfrm>
            <a:off x="4632896" y="4523699"/>
            <a:ext cx="1672254" cy="1823505"/>
            <a:chOff x="5161968" y="4588100"/>
            <a:chExt cx="1672254" cy="1823505"/>
          </a:xfrm>
        </p:grpSpPr>
        <p:sp>
          <p:nvSpPr>
            <p:cNvPr id="39" name="Rounded Rectangle 38">
              <a:extLst>
                <a:ext uri="{FF2B5EF4-FFF2-40B4-BE49-F238E27FC236}">
                  <a16:creationId xmlns:a16="http://schemas.microsoft.com/office/drawing/2014/main" id="{467C9348-0FD0-5041-B46D-336270CD13D6}"/>
                </a:ext>
              </a:extLst>
            </p:cNvPr>
            <p:cNvSpPr/>
            <p:nvPr/>
          </p:nvSpPr>
          <p:spPr>
            <a:xfrm>
              <a:off x="5161968" y="4588100"/>
              <a:ext cx="1394934" cy="13199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sp>
          <p:nvSpPr>
            <p:cNvPr id="40" name="Rounded Rectangle 39">
              <a:extLst>
                <a:ext uri="{FF2B5EF4-FFF2-40B4-BE49-F238E27FC236}">
                  <a16:creationId xmlns:a16="http://schemas.microsoft.com/office/drawing/2014/main" id="{7BD15E2F-EB07-E443-B851-D21A91530687}"/>
                </a:ext>
              </a:extLst>
            </p:cNvPr>
            <p:cNvSpPr/>
            <p:nvPr/>
          </p:nvSpPr>
          <p:spPr>
            <a:xfrm>
              <a:off x="5254408" y="4755968"/>
              <a:ext cx="1394934" cy="13199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sp>
          <p:nvSpPr>
            <p:cNvPr id="41" name="Rounded Rectangle 40">
              <a:extLst>
                <a:ext uri="{FF2B5EF4-FFF2-40B4-BE49-F238E27FC236}">
                  <a16:creationId xmlns:a16="http://schemas.microsoft.com/office/drawing/2014/main" id="{87E9B511-F855-6B44-A0B4-6EE3C4998D6E}"/>
                </a:ext>
              </a:extLst>
            </p:cNvPr>
            <p:cNvSpPr/>
            <p:nvPr/>
          </p:nvSpPr>
          <p:spPr>
            <a:xfrm>
              <a:off x="5346848" y="4923836"/>
              <a:ext cx="1394934" cy="13199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sp>
          <p:nvSpPr>
            <p:cNvPr id="42" name="Rounded Rectangle 41">
              <a:extLst>
                <a:ext uri="{FF2B5EF4-FFF2-40B4-BE49-F238E27FC236}">
                  <a16:creationId xmlns:a16="http://schemas.microsoft.com/office/drawing/2014/main" id="{52DB8CBD-40AC-A246-9E62-B6B6F7094C32}"/>
                </a:ext>
              </a:extLst>
            </p:cNvPr>
            <p:cNvSpPr/>
            <p:nvPr/>
          </p:nvSpPr>
          <p:spPr>
            <a:xfrm>
              <a:off x="5439288" y="5091703"/>
              <a:ext cx="1394934" cy="131990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grpSp>
      <p:grpSp>
        <p:nvGrpSpPr>
          <p:cNvPr id="35" name="Group 34">
            <a:extLst>
              <a:ext uri="{FF2B5EF4-FFF2-40B4-BE49-F238E27FC236}">
                <a16:creationId xmlns:a16="http://schemas.microsoft.com/office/drawing/2014/main" id="{2B7D5921-E0BF-B54C-9DF4-6812482E35B6}"/>
              </a:ext>
            </a:extLst>
          </p:cNvPr>
          <p:cNvGrpSpPr/>
          <p:nvPr/>
        </p:nvGrpSpPr>
        <p:grpSpPr>
          <a:xfrm>
            <a:off x="4614831" y="3099693"/>
            <a:ext cx="1702234" cy="1448862"/>
            <a:chOff x="6467961" y="3255130"/>
            <a:chExt cx="1702234" cy="1448862"/>
          </a:xfrm>
        </p:grpSpPr>
        <p:grpSp>
          <p:nvGrpSpPr>
            <p:cNvPr id="34" name="Group 33">
              <a:extLst>
                <a:ext uri="{FF2B5EF4-FFF2-40B4-BE49-F238E27FC236}">
                  <a16:creationId xmlns:a16="http://schemas.microsoft.com/office/drawing/2014/main" id="{F6724EC9-9390-9941-95CF-7EC8788CC5D9}"/>
                </a:ext>
              </a:extLst>
            </p:cNvPr>
            <p:cNvGrpSpPr/>
            <p:nvPr/>
          </p:nvGrpSpPr>
          <p:grpSpPr>
            <a:xfrm>
              <a:off x="6467961" y="3255130"/>
              <a:ext cx="1702234" cy="1448862"/>
              <a:chOff x="6467961" y="3255130"/>
              <a:chExt cx="1702234" cy="1448862"/>
            </a:xfrm>
          </p:grpSpPr>
          <p:sp>
            <p:nvSpPr>
              <p:cNvPr id="30" name="Rounded Rectangle 29">
                <a:extLst>
                  <a:ext uri="{FF2B5EF4-FFF2-40B4-BE49-F238E27FC236}">
                    <a16:creationId xmlns:a16="http://schemas.microsoft.com/office/drawing/2014/main" id="{8EB06A77-817C-1E41-9A2C-BABDDA9A9E2E}"/>
                  </a:ext>
                </a:extLst>
              </p:cNvPr>
              <p:cNvSpPr/>
              <p:nvPr/>
            </p:nvSpPr>
            <p:spPr>
              <a:xfrm>
                <a:off x="6467961" y="3255130"/>
                <a:ext cx="1394934" cy="9916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sp>
            <p:nvSpPr>
              <p:cNvPr id="31" name="Rounded Rectangle 30">
                <a:extLst>
                  <a:ext uri="{FF2B5EF4-FFF2-40B4-BE49-F238E27FC236}">
                    <a16:creationId xmlns:a16="http://schemas.microsoft.com/office/drawing/2014/main" id="{9F544588-0138-2B4B-8AA5-F05A25AB6F95}"/>
                  </a:ext>
                </a:extLst>
              </p:cNvPr>
              <p:cNvSpPr/>
              <p:nvPr/>
            </p:nvSpPr>
            <p:spPr>
              <a:xfrm>
                <a:off x="6570394" y="3407530"/>
                <a:ext cx="1394934" cy="9916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sp>
            <p:nvSpPr>
              <p:cNvPr id="32" name="Rounded Rectangle 31">
                <a:extLst>
                  <a:ext uri="{FF2B5EF4-FFF2-40B4-BE49-F238E27FC236}">
                    <a16:creationId xmlns:a16="http://schemas.microsoft.com/office/drawing/2014/main" id="{19FB50CA-1228-1943-BE37-041A8379940B}"/>
                  </a:ext>
                </a:extLst>
              </p:cNvPr>
              <p:cNvSpPr/>
              <p:nvPr/>
            </p:nvSpPr>
            <p:spPr>
              <a:xfrm>
                <a:off x="6672827" y="3559930"/>
                <a:ext cx="1394934" cy="9916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sp>
            <p:nvSpPr>
              <p:cNvPr id="33" name="Rounded Rectangle 32">
                <a:extLst>
                  <a:ext uri="{FF2B5EF4-FFF2-40B4-BE49-F238E27FC236}">
                    <a16:creationId xmlns:a16="http://schemas.microsoft.com/office/drawing/2014/main" id="{2CFB07CA-4D96-3B4E-A7DB-D68F2A8319B7}"/>
                  </a:ext>
                </a:extLst>
              </p:cNvPr>
              <p:cNvSpPr/>
              <p:nvPr/>
            </p:nvSpPr>
            <p:spPr>
              <a:xfrm>
                <a:off x="6775261" y="3712330"/>
                <a:ext cx="1394934" cy="9916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p>
            </p:txBody>
          </p:sp>
        </p:grpSp>
        <p:pic>
          <p:nvPicPr>
            <p:cNvPr id="26" name="Picture 25">
              <a:extLst>
                <a:ext uri="{FF2B5EF4-FFF2-40B4-BE49-F238E27FC236}">
                  <a16:creationId xmlns:a16="http://schemas.microsoft.com/office/drawing/2014/main" id="{8A21CE7C-4761-D543-B786-B75A07E6C774}"/>
                </a:ext>
              </a:extLst>
            </p:cNvPr>
            <p:cNvPicPr>
              <a:picLocks noChangeAspect="1"/>
            </p:cNvPicPr>
            <p:nvPr/>
          </p:nvPicPr>
          <p:blipFill>
            <a:blip r:embed="rId3"/>
            <a:stretch>
              <a:fillRect/>
            </a:stretch>
          </p:blipFill>
          <p:spPr>
            <a:xfrm>
              <a:off x="6907194" y="3877284"/>
              <a:ext cx="1182466" cy="723275"/>
            </a:xfrm>
            <a:prstGeom prst="rect">
              <a:avLst/>
            </a:prstGeom>
          </p:spPr>
        </p:pic>
      </p:grpSp>
      <p:sp>
        <p:nvSpPr>
          <p:cNvPr id="45" name="Rounded Rectangle 44">
            <a:extLst>
              <a:ext uri="{FF2B5EF4-FFF2-40B4-BE49-F238E27FC236}">
                <a16:creationId xmlns:a16="http://schemas.microsoft.com/office/drawing/2014/main" id="{C1621109-10DA-0A43-A7D7-74FDB39BF25B}"/>
              </a:ext>
            </a:extLst>
          </p:cNvPr>
          <p:cNvSpPr/>
          <p:nvPr/>
        </p:nvSpPr>
        <p:spPr>
          <a:xfrm>
            <a:off x="6572094" y="3792894"/>
            <a:ext cx="1594745" cy="9916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Prediction</a:t>
            </a:r>
          </a:p>
          <a:p>
            <a:pPr algn="ctr"/>
            <a:r>
              <a:rPr lang="en-US" dirty="0"/>
              <a:t>Service</a:t>
            </a:r>
          </a:p>
        </p:txBody>
      </p:sp>
      <p:sp>
        <p:nvSpPr>
          <p:cNvPr id="46" name="Rounded Rectangle 45">
            <a:extLst>
              <a:ext uri="{FF2B5EF4-FFF2-40B4-BE49-F238E27FC236}">
                <a16:creationId xmlns:a16="http://schemas.microsoft.com/office/drawing/2014/main" id="{CB3FE39B-D5EB-914C-9B44-4BA3ACB53948}"/>
              </a:ext>
            </a:extLst>
          </p:cNvPr>
          <p:cNvSpPr/>
          <p:nvPr/>
        </p:nvSpPr>
        <p:spPr>
          <a:xfrm>
            <a:off x="6671392" y="4073434"/>
            <a:ext cx="1594745" cy="9916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Prediction</a:t>
            </a:r>
          </a:p>
          <a:p>
            <a:pPr algn="ctr"/>
            <a:r>
              <a:rPr lang="en-US" dirty="0"/>
              <a:t>Service</a:t>
            </a:r>
          </a:p>
        </p:txBody>
      </p:sp>
      <p:sp>
        <p:nvSpPr>
          <p:cNvPr id="47" name="Rounded Rectangle 46">
            <a:extLst>
              <a:ext uri="{FF2B5EF4-FFF2-40B4-BE49-F238E27FC236}">
                <a16:creationId xmlns:a16="http://schemas.microsoft.com/office/drawing/2014/main" id="{5EE75CCA-6FDF-454A-826C-6993896B34E0}"/>
              </a:ext>
            </a:extLst>
          </p:cNvPr>
          <p:cNvSpPr/>
          <p:nvPr/>
        </p:nvSpPr>
        <p:spPr>
          <a:xfrm>
            <a:off x="6770690" y="4353974"/>
            <a:ext cx="1594745" cy="9916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Prediction</a:t>
            </a:r>
          </a:p>
          <a:p>
            <a:pPr algn="ctr"/>
            <a:r>
              <a:rPr lang="en-US" dirty="0"/>
              <a:t>Service</a:t>
            </a:r>
          </a:p>
        </p:txBody>
      </p:sp>
      <p:sp>
        <p:nvSpPr>
          <p:cNvPr id="48" name="Rounded Rectangle 47">
            <a:extLst>
              <a:ext uri="{FF2B5EF4-FFF2-40B4-BE49-F238E27FC236}">
                <a16:creationId xmlns:a16="http://schemas.microsoft.com/office/drawing/2014/main" id="{6E75FD2D-8AEA-C74F-9C39-25E920594EAE}"/>
              </a:ext>
            </a:extLst>
          </p:cNvPr>
          <p:cNvSpPr/>
          <p:nvPr/>
        </p:nvSpPr>
        <p:spPr>
          <a:xfrm>
            <a:off x="6869988" y="4634514"/>
            <a:ext cx="1594745" cy="9916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Prediction</a:t>
            </a:r>
          </a:p>
          <a:p>
            <a:pPr algn="ctr"/>
            <a:r>
              <a:rPr lang="en-US" dirty="0"/>
              <a:t>Service</a:t>
            </a:r>
          </a:p>
        </p:txBody>
      </p:sp>
      <p:sp>
        <p:nvSpPr>
          <p:cNvPr id="49" name="!!PS">
            <a:extLst>
              <a:ext uri="{FF2B5EF4-FFF2-40B4-BE49-F238E27FC236}">
                <a16:creationId xmlns:a16="http://schemas.microsoft.com/office/drawing/2014/main" id="{304422CB-A3A2-4C46-8881-29D5DC4FD4A9}"/>
              </a:ext>
            </a:extLst>
          </p:cNvPr>
          <p:cNvSpPr/>
          <p:nvPr/>
        </p:nvSpPr>
        <p:spPr>
          <a:xfrm>
            <a:off x="6969287" y="4915054"/>
            <a:ext cx="1594745" cy="9916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Prediction</a:t>
            </a:r>
          </a:p>
          <a:p>
            <a:pPr algn="ctr"/>
            <a:r>
              <a:rPr lang="en-US" dirty="0"/>
              <a:t>Service</a:t>
            </a:r>
          </a:p>
        </p:txBody>
      </p:sp>
      <p:grpSp>
        <p:nvGrpSpPr>
          <p:cNvPr id="91" name="Group 90">
            <a:extLst>
              <a:ext uri="{FF2B5EF4-FFF2-40B4-BE49-F238E27FC236}">
                <a16:creationId xmlns:a16="http://schemas.microsoft.com/office/drawing/2014/main" id="{08689C72-C784-6A40-A1F0-7495A807410A}"/>
              </a:ext>
            </a:extLst>
          </p:cNvPr>
          <p:cNvGrpSpPr/>
          <p:nvPr/>
        </p:nvGrpSpPr>
        <p:grpSpPr>
          <a:xfrm>
            <a:off x="1748610" y="3429001"/>
            <a:ext cx="1346061" cy="814754"/>
            <a:chOff x="1748610" y="3429001"/>
            <a:chExt cx="1346061" cy="814754"/>
          </a:xfrm>
        </p:grpSpPr>
        <p:cxnSp>
          <p:nvCxnSpPr>
            <p:cNvPr id="52" name="Straight Arrow Connector 51">
              <a:extLst>
                <a:ext uri="{FF2B5EF4-FFF2-40B4-BE49-F238E27FC236}">
                  <a16:creationId xmlns:a16="http://schemas.microsoft.com/office/drawing/2014/main" id="{B4DFF706-7521-424A-9690-2491D24B3421}"/>
                </a:ext>
              </a:extLst>
            </p:cNvPr>
            <p:cNvCxnSpPr>
              <a:cxnSpLocks/>
            </p:cNvCxnSpPr>
            <p:nvPr/>
          </p:nvCxnSpPr>
          <p:spPr>
            <a:xfrm flipV="1">
              <a:off x="1748610" y="3429001"/>
              <a:ext cx="1346061" cy="81475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88" name="Oval 87">
              <a:extLst>
                <a:ext uri="{FF2B5EF4-FFF2-40B4-BE49-F238E27FC236}">
                  <a16:creationId xmlns:a16="http://schemas.microsoft.com/office/drawing/2014/main" id="{0596C789-C539-E74D-99C2-FE7916CD4822}"/>
                </a:ext>
              </a:extLst>
            </p:cNvPr>
            <p:cNvSpPr/>
            <p:nvPr/>
          </p:nvSpPr>
          <p:spPr>
            <a:xfrm>
              <a:off x="2194854" y="3643990"/>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1</a:t>
              </a:r>
            </a:p>
          </p:txBody>
        </p:sp>
      </p:grpSp>
      <p:grpSp>
        <p:nvGrpSpPr>
          <p:cNvPr id="90" name="Group 89">
            <a:extLst>
              <a:ext uri="{FF2B5EF4-FFF2-40B4-BE49-F238E27FC236}">
                <a16:creationId xmlns:a16="http://schemas.microsoft.com/office/drawing/2014/main" id="{132E107B-8316-9D4A-BDF1-6BD70A756B69}"/>
              </a:ext>
            </a:extLst>
          </p:cNvPr>
          <p:cNvGrpSpPr/>
          <p:nvPr/>
        </p:nvGrpSpPr>
        <p:grpSpPr>
          <a:xfrm>
            <a:off x="3582129" y="3346493"/>
            <a:ext cx="1489524" cy="498062"/>
            <a:chOff x="3582129" y="3346493"/>
            <a:chExt cx="1489524" cy="498062"/>
          </a:xfrm>
        </p:grpSpPr>
        <p:cxnSp>
          <p:nvCxnSpPr>
            <p:cNvPr id="53" name="Straight Arrow Connector 52">
              <a:extLst>
                <a:ext uri="{FF2B5EF4-FFF2-40B4-BE49-F238E27FC236}">
                  <a16:creationId xmlns:a16="http://schemas.microsoft.com/office/drawing/2014/main" id="{628EE67C-00F1-3147-BBA9-1680D41A28DA}"/>
                </a:ext>
              </a:extLst>
            </p:cNvPr>
            <p:cNvCxnSpPr>
              <a:cxnSpLocks/>
            </p:cNvCxnSpPr>
            <p:nvPr/>
          </p:nvCxnSpPr>
          <p:spPr>
            <a:xfrm>
              <a:off x="3582129" y="3429000"/>
              <a:ext cx="1489524" cy="36389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89" name="Oval 88">
              <a:extLst>
                <a:ext uri="{FF2B5EF4-FFF2-40B4-BE49-F238E27FC236}">
                  <a16:creationId xmlns:a16="http://schemas.microsoft.com/office/drawing/2014/main" id="{FB6E554E-E5FC-CC44-89AB-F55FCD311776}"/>
                </a:ext>
              </a:extLst>
            </p:cNvPr>
            <p:cNvSpPr/>
            <p:nvPr/>
          </p:nvSpPr>
          <p:spPr>
            <a:xfrm>
              <a:off x="4129564" y="3346493"/>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2</a:t>
              </a:r>
            </a:p>
          </p:txBody>
        </p:sp>
      </p:grpSp>
      <p:grpSp>
        <p:nvGrpSpPr>
          <p:cNvPr id="103" name="Group 102">
            <a:extLst>
              <a:ext uri="{FF2B5EF4-FFF2-40B4-BE49-F238E27FC236}">
                <a16:creationId xmlns:a16="http://schemas.microsoft.com/office/drawing/2014/main" id="{1B7C8F5E-2D74-3A4A-B523-1DE074A1DD0F}"/>
              </a:ext>
            </a:extLst>
          </p:cNvPr>
          <p:cNvGrpSpPr/>
          <p:nvPr/>
        </p:nvGrpSpPr>
        <p:grpSpPr>
          <a:xfrm>
            <a:off x="6258018" y="3404251"/>
            <a:ext cx="4185372" cy="498062"/>
            <a:chOff x="6258018" y="3404251"/>
            <a:chExt cx="4185372" cy="498062"/>
          </a:xfrm>
        </p:grpSpPr>
        <p:cxnSp>
          <p:nvCxnSpPr>
            <p:cNvPr id="56" name="Straight Arrow Connector 55">
              <a:extLst>
                <a:ext uri="{FF2B5EF4-FFF2-40B4-BE49-F238E27FC236}">
                  <a16:creationId xmlns:a16="http://schemas.microsoft.com/office/drawing/2014/main" id="{9322A637-F99B-EC4B-8FBA-DD4B48EDB033}"/>
                </a:ext>
              </a:extLst>
            </p:cNvPr>
            <p:cNvCxnSpPr>
              <a:cxnSpLocks/>
            </p:cNvCxnSpPr>
            <p:nvPr/>
          </p:nvCxnSpPr>
          <p:spPr>
            <a:xfrm flipV="1">
              <a:off x="6258018" y="3512302"/>
              <a:ext cx="4185372" cy="28059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92" name="Oval 91">
              <a:extLst>
                <a:ext uri="{FF2B5EF4-FFF2-40B4-BE49-F238E27FC236}">
                  <a16:creationId xmlns:a16="http://schemas.microsoft.com/office/drawing/2014/main" id="{B676E29C-E168-5041-BF86-EF53B0596676}"/>
                </a:ext>
              </a:extLst>
            </p:cNvPr>
            <p:cNvSpPr/>
            <p:nvPr/>
          </p:nvSpPr>
          <p:spPr>
            <a:xfrm>
              <a:off x="7666758" y="3404251"/>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3</a:t>
              </a:r>
            </a:p>
          </p:txBody>
        </p:sp>
      </p:grpSp>
      <p:grpSp>
        <p:nvGrpSpPr>
          <p:cNvPr id="105" name="Group 104">
            <a:extLst>
              <a:ext uri="{FF2B5EF4-FFF2-40B4-BE49-F238E27FC236}">
                <a16:creationId xmlns:a16="http://schemas.microsoft.com/office/drawing/2014/main" id="{C836DC0A-2D41-C847-A0B1-6B5323D0C6D3}"/>
              </a:ext>
            </a:extLst>
          </p:cNvPr>
          <p:cNvGrpSpPr/>
          <p:nvPr/>
        </p:nvGrpSpPr>
        <p:grpSpPr>
          <a:xfrm>
            <a:off x="6317065" y="3688803"/>
            <a:ext cx="4161870" cy="498062"/>
            <a:chOff x="6317065" y="3688803"/>
            <a:chExt cx="4161870" cy="498062"/>
          </a:xfrm>
        </p:grpSpPr>
        <p:cxnSp>
          <p:nvCxnSpPr>
            <p:cNvPr id="62" name="Straight Arrow Connector 61">
              <a:extLst>
                <a:ext uri="{FF2B5EF4-FFF2-40B4-BE49-F238E27FC236}">
                  <a16:creationId xmlns:a16="http://schemas.microsoft.com/office/drawing/2014/main" id="{196323B7-93B5-8541-B935-9507B2E54025}"/>
                </a:ext>
              </a:extLst>
            </p:cNvPr>
            <p:cNvCxnSpPr>
              <a:cxnSpLocks/>
              <a:stCxn id="19" idx="1"/>
              <a:endCxn id="33" idx="3"/>
            </p:cNvCxnSpPr>
            <p:nvPr/>
          </p:nvCxnSpPr>
          <p:spPr>
            <a:xfrm flipH="1">
              <a:off x="6317065" y="3822944"/>
              <a:ext cx="4161870" cy="229780"/>
            </a:xfrm>
            <a:prstGeom prst="straightConnector1">
              <a:avLst/>
            </a:prstGeom>
            <a:ln w="114300">
              <a:tailEnd type="triangle"/>
            </a:ln>
          </p:spPr>
          <p:style>
            <a:lnRef idx="3">
              <a:schemeClr val="dk1"/>
            </a:lnRef>
            <a:fillRef idx="0">
              <a:schemeClr val="dk1"/>
            </a:fillRef>
            <a:effectRef idx="2">
              <a:schemeClr val="dk1"/>
            </a:effectRef>
            <a:fontRef idx="minor">
              <a:schemeClr val="tx1"/>
            </a:fontRef>
          </p:style>
        </p:cxnSp>
        <p:sp>
          <p:nvSpPr>
            <p:cNvPr id="96" name="Oval 95">
              <a:extLst>
                <a:ext uri="{FF2B5EF4-FFF2-40B4-BE49-F238E27FC236}">
                  <a16:creationId xmlns:a16="http://schemas.microsoft.com/office/drawing/2014/main" id="{282E94A6-60FD-7D41-98BF-F0BE6B0618F1}"/>
                </a:ext>
              </a:extLst>
            </p:cNvPr>
            <p:cNvSpPr/>
            <p:nvPr/>
          </p:nvSpPr>
          <p:spPr>
            <a:xfrm>
              <a:off x="8755165" y="3688803"/>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4</a:t>
              </a:r>
            </a:p>
          </p:txBody>
        </p:sp>
      </p:grpSp>
      <p:grpSp>
        <p:nvGrpSpPr>
          <p:cNvPr id="106" name="Group 105">
            <a:extLst>
              <a:ext uri="{FF2B5EF4-FFF2-40B4-BE49-F238E27FC236}">
                <a16:creationId xmlns:a16="http://schemas.microsoft.com/office/drawing/2014/main" id="{C7494015-BD0E-BD48-BE0C-68916688844F}"/>
              </a:ext>
            </a:extLst>
          </p:cNvPr>
          <p:cNvGrpSpPr/>
          <p:nvPr/>
        </p:nvGrpSpPr>
        <p:grpSpPr>
          <a:xfrm>
            <a:off x="6313089" y="4153815"/>
            <a:ext cx="822230" cy="783547"/>
            <a:chOff x="6313089" y="4243755"/>
            <a:chExt cx="822230" cy="783547"/>
          </a:xfrm>
        </p:grpSpPr>
        <p:cxnSp>
          <p:nvCxnSpPr>
            <p:cNvPr id="76" name="Straight Arrow Connector 75">
              <a:extLst>
                <a:ext uri="{FF2B5EF4-FFF2-40B4-BE49-F238E27FC236}">
                  <a16:creationId xmlns:a16="http://schemas.microsoft.com/office/drawing/2014/main" id="{9B1D5EF5-2794-8A4C-90E4-CF9F7634F9D6}"/>
                </a:ext>
              </a:extLst>
            </p:cNvPr>
            <p:cNvCxnSpPr>
              <a:cxnSpLocks/>
            </p:cNvCxnSpPr>
            <p:nvPr/>
          </p:nvCxnSpPr>
          <p:spPr>
            <a:xfrm>
              <a:off x="6313089" y="4243755"/>
              <a:ext cx="822230" cy="783547"/>
            </a:xfrm>
            <a:prstGeom prst="straightConnector1">
              <a:avLst/>
            </a:prstGeom>
            <a:ln w="114300">
              <a:tailEnd type="triangle"/>
            </a:ln>
          </p:spPr>
          <p:style>
            <a:lnRef idx="3">
              <a:schemeClr val="dk1"/>
            </a:lnRef>
            <a:fillRef idx="0">
              <a:schemeClr val="dk1"/>
            </a:fillRef>
            <a:effectRef idx="2">
              <a:schemeClr val="dk1"/>
            </a:effectRef>
            <a:fontRef idx="minor">
              <a:schemeClr val="tx1"/>
            </a:fontRef>
          </p:style>
        </p:cxnSp>
        <p:sp>
          <p:nvSpPr>
            <p:cNvPr id="97" name="Oval 96">
              <a:extLst>
                <a:ext uri="{FF2B5EF4-FFF2-40B4-BE49-F238E27FC236}">
                  <a16:creationId xmlns:a16="http://schemas.microsoft.com/office/drawing/2014/main" id="{98F6B09D-C870-504A-BDD8-CCC1AAA86103}"/>
                </a:ext>
              </a:extLst>
            </p:cNvPr>
            <p:cNvSpPr/>
            <p:nvPr/>
          </p:nvSpPr>
          <p:spPr>
            <a:xfrm>
              <a:off x="6412559" y="4254554"/>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5</a:t>
              </a:r>
            </a:p>
          </p:txBody>
        </p:sp>
      </p:grpSp>
      <p:grpSp>
        <p:nvGrpSpPr>
          <p:cNvPr id="107" name="Group 106">
            <a:extLst>
              <a:ext uri="{FF2B5EF4-FFF2-40B4-BE49-F238E27FC236}">
                <a16:creationId xmlns:a16="http://schemas.microsoft.com/office/drawing/2014/main" id="{0C16D1BC-036F-7B4D-ABD1-A1779C9B7A69}"/>
              </a:ext>
            </a:extLst>
          </p:cNvPr>
          <p:cNvGrpSpPr/>
          <p:nvPr/>
        </p:nvGrpSpPr>
        <p:grpSpPr>
          <a:xfrm>
            <a:off x="6182668" y="4433761"/>
            <a:ext cx="817166" cy="752326"/>
            <a:chOff x="6182668" y="4523701"/>
            <a:chExt cx="817166" cy="752326"/>
          </a:xfrm>
        </p:grpSpPr>
        <p:cxnSp>
          <p:nvCxnSpPr>
            <p:cNvPr id="79" name="Straight Arrow Connector 78">
              <a:extLst>
                <a:ext uri="{FF2B5EF4-FFF2-40B4-BE49-F238E27FC236}">
                  <a16:creationId xmlns:a16="http://schemas.microsoft.com/office/drawing/2014/main" id="{C967CF8F-2B04-4D4C-9AF5-986AD779A692}"/>
                </a:ext>
              </a:extLst>
            </p:cNvPr>
            <p:cNvCxnSpPr>
              <a:cxnSpLocks/>
            </p:cNvCxnSpPr>
            <p:nvPr/>
          </p:nvCxnSpPr>
          <p:spPr>
            <a:xfrm flipH="1" flipV="1">
              <a:off x="6182668" y="4523701"/>
              <a:ext cx="817166" cy="75232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98" name="Oval 97">
              <a:extLst>
                <a:ext uri="{FF2B5EF4-FFF2-40B4-BE49-F238E27FC236}">
                  <a16:creationId xmlns:a16="http://schemas.microsoft.com/office/drawing/2014/main" id="{9839E3EA-4B7F-D746-9B3E-988323433DC3}"/>
                </a:ext>
              </a:extLst>
            </p:cNvPr>
            <p:cNvSpPr/>
            <p:nvPr/>
          </p:nvSpPr>
          <p:spPr>
            <a:xfrm>
              <a:off x="6249099" y="4748367"/>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8</a:t>
              </a:r>
            </a:p>
          </p:txBody>
        </p:sp>
      </p:grpSp>
      <p:grpSp>
        <p:nvGrpSpPr>
          <p:cNvPr id="108" name="Group 107">
            <a:extLst>
              <a:ext uri="{FF2B5EF4-FFF2-40B4-BE49-F238E27FC236}">
                <a16:creationId xmlns:a16="http://schemas.microsoft.com/office/drawing/2014/main" id="{C74F765C-B2CE-AB44-8C70-108A6725D0D0}"/>
              </a:ext>
            </a:extLst>
          </p:cNvPr>
          <p:cNvGrpSpPr/>
          <p:nvPr/>
        </p:nvGrpSpPr>
        <p:grpSpPr>
          <a:xfrm>
            <a:off x="1748610" y="4052724"/>
            <a:ext cx="3173521" cy="638843"/>
            <a:chOff x="1748610" y="4052724"/>
            <a:chExt cx="3173521" cy="638843"/>
          </a:xfrm>
        </p:grpSpPr>
        <p:cxnSp>
          <p:nvCxnSpPr>
            <p:cNvPr id="83" name="Straight Arrow Connector 82">
              <a:extLst>
                <a:ext uri="{FF2B5EF4-FFF2-40B4-BE49-F238E27FC236}">
                  <a16:creationId xmlns:a16="http://schemas.microsoft.com/office/drawing/2014/main" id="{21DD1C1A-075C-9A48-92E6-978D0E13FD51}"/>
                </a:ext>
              </a:extLst>
            </p:cNvPr>
            <p:cNvCxnSpPr>
              <a:cxnSpLocks/>
              <a:stCxn id="33" idx="1"/>
              <a:endCxn id="10" idx="3"/>
            </p:cNvCxnSpPr>
            <p:nvPr/>
          </p:nvCxnSpPr>
          <p:spPr>
            <a:xfrm flipH="1">
              <a:off x="1748610" y="4052724"/>
              <a:ext cx="3173521" cy="61229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99" name="Oval 98">
              <a:extLst>
                <a:ext uri="{FF2B5EF4-FFF2-40B4-BE49-F238E27FC236}">
                  <a16:creationId xmlns:a16="http://schemas.microsoft.com/office/drawing/2014/main" id="{B1E3A378-2C7B-0445-A94B-36C1C07B7E1E}"/>
                </a:ext>
              </a:extLst>
            </p:cNvPr>
            <p:cNvSpPr/>
            <p:nvPr/>
          </p:nvSpPr>
          <p:spPr>
            <a:xfrm>
              <a:off x="2733168" y="4143699"/>
              <a:ext cx="547868" cy="547868"/>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9</a:t>
              </a:r>
            </a:p>
          </p:txBody>
        </p:sp>
      </p:grpSp>
      <p:pic>
        <p:nvPicPr>
          <p:cNvPr id="109" name="Picture 108">
            <a:extLst>
              <a:ext uri="{FF2B5EF4-FFF2-40B4-BE49-F238E27FC236}">
                <a16:creationId xmlns:a16="http://schemas.microsoft.com/office/drawing/2014/main" id="{83798CAC-6712-8049-9C22-55AA83CF2D88}"/>
              </a:ext>
            </a:extLst>
          </p:cNvPr>
          <p:cNvPicPr>
            <a:picLocks noChangeAspect="1"/>
          </p:cNvPicPr>
          <p:nvPr/>
        </p:nvPicPr>
        <p:blipFill rotWithShape="1">
          <a:blip r:embed="rId4"/>
          <a:srcRect r="56182"/>
          <a:stretch/>
        </p:blipFill>
        <p:spPr>
          <a:xfrm>
            <a:off x="9806899" y="4714866"/>
            <a:ext cx="1215045" cy="956191"/>
          </a:xfrm>
          <a:prstGeom prst="rect">
            <a:avLst/>
          </a:prstGeom>
        </p:spPr>
      </p:pic>
      <p:grpSp>
        <p:nvGrpSpPr>
          <p:cNvPr id="113" name="Group 112">
            <a:extLst>
              <a:ext uri="{FF2B5EF4-FFF2-40B4-BE49-F238E27FC236}">
                <a16:creationId xmlns:a16="http://schemas.microsoft.com/office/drawing/2014/main" id="{5D7ED881-B120-1C43-A45C-E6644D212288}"/>
              </a:ext>
            </a:extLst>
          </p:cNvPr>
          <p:cNvGrpSpPr/>
          <p:nvPr/>
        </p:nvGrpSpPr>
        <p:grpSpPr>
          <a:xfrm>
            <a:off x="8383773" y="4934619"/>
            <a:ext cx="1642758" cy="498062"/>
            <a:chOff x="6313089" y="3924707"/>
            <a:chExt cx="1642758" cy="498062"/>
          </a:xfrm>
        </p:grpSpPr>
        <p:cxnSp>
          <p:nvCxnSpPr>
            <p:cNvPr id="114" name="Straight Arrow Connector 113">
              <a:extLst>
                <a:ext uri="{FF2B5EF4-FFF2-40B4-BE49-F238E27FC236}">
                  <a16:creationId xmlns:a16="http://schemas.microsoft.com/office/drawing/2014/main" id="{2AB4B988-A773-1D49-835D-85F4B0B4100D}"/>
                </a:ext>
              </a:extLst>
            </p:cNvPr>
            <p:cNvCxnSpPr>
              <a:cxnSpLocks/>
            </p:cNvCxnSpPr>
            <p:nvPr/>
          </p:nvCxnSpPr>
          <p:spPr>
            <a:xfrm flipV="1">
              <a:off x="6313089" y="3995735"/>
              <a:ext cx="1642758" cy="248020"/>
            </a:xfrm>
            <a:prstGeom prst="straightConnector1">
              <a:avLst/>
            </a:prstGeom>
            <a:ln w="114300">
              <a:tailEnd type="triangle"/>
            </a:ln>
          </p:spPr>
          <p:style>
            <a:lnRef idx="3">
              <a:schemeClr val="dk1"/>
            </a:lnRef>
            <a:fillRef idx="0">
              <a:schemeClr val="dk1"/>
            </a:fillRef>
            <a:effectRef idx="2">
              <a:schemeClr val="dk1"/>
            </a:effectRef>
            <a:fontRef idx="minor">
              <a:schemeClr val="tx1"/>
            </a:fontRef>
          </p:style>
        </p:cxnSp>
        <p:sp>
          <p:nvSpPr>
            <p:cNvPr id="115" name="Oval 114">
              <a:extLst>
                <a:ext uri="{FF2B5EF4-FFF2-40B4-BE49-F238E27FC236}">
                  <a16:creationId xmlns:a16="http://schemas.microsoft.com/office/drawing/2014/main" id="{85898C84-1E97-6947-8F1F-81CFC65D5081}"/>
                </a:ext>
              </a:extLst>
            </p:cNvPr>
            <p:cNvSpPr/>
            <p:nvPr/>
          </p:nvSpPr>
          <p:spPr>
            <a:xfrm>
              <a:off x="6771899" y="3924707"/>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6</a:t>
              </a:r>
            </a:p>
          </p:txBody>
        </p:sp>
      </p:grpSp>
      <p:grpSp>
        <p:nvGrpSpPr>
          <p:cNvPr id="117" name="Group 116">
            <a:extLst>
              <a:ext uri="{FF2B5EF4-FFF2-40B4-BE49-F238E27FC236}">
                <a16:creationId xmlns:a16="http://schemas.microsoft.com/office/drawing/2014/main" id="{DCE44CEA-7817-C94D-8E72-35BC93F5D366}"/>
              </a:ext>
            </a:extLst>
          </p:cNvPr>
          <p:cNvGrpSpPr/>
          <p:nvPr/>
        </p:nvGrpSpPr>
        <p:grpSpPr>
          <a:xfrm>
            <a:off x="8308603" y="5340823"/>
            <a:ext cx="1869718" cy="498062"/>
            <a:chOff x="6085519" y="4178511"/>
            <a:chExt cx="1869718" cy="498062"/>
          </a:xfrm>
        </p:grpSpPr>
        <p:cxnSp>
          <p:nvCxnSpPr>
            <p:cNvPr id="118" name="Straight Arrow Connector 117">
              <a:extLst>
                <a:ext uri="{FF2B5EF4-FFF2-40B4-BE49-F238E27FC236}">
                  <a16:creationId xmlns:a16="http://schemas.microsoft.com/office/drawing/2014/main" id="{C58CDF73-C8AF-F542-8EFD-64928F6C76CB}"/>
                </a:ext>
              </a:extLst>
            </p:cNvPr>
            <p:cNvCxnSpPr>
              <a:cxnSpLocks/>
            </p:cNvCxnSpPr>
            <p:nvPr/>
          </p:nvCxnSpPr>
          <p:spPr>
            <a:xfrm flipH="1">
              <a:off x="6085519" y="4351380"/>
              <a:ext cx="1869718" cy="183512"/>
            </a:xfrm>
            <a:prstGeom prst="straightConnector1">
              <a:avLst/>
            </a:prstGeom>
            <a:ln w="114300">
              <a:tailEnd type="triangle"/>
            </a:ln>
          </p:spPr>
          <p:style>
            <a:lnRef idx="3">
              <a:schemeClr val="dk1"/>
            </a:lnRef>
            <a:fillRef idx="0">
              <a:schemeClr val="dk1"/>
            </a:fillRef>
            <a:effectRef idx="2">
              <a:schemeClr val="dk1"/>
            </a:effectRef>
            <a:fontRef idx="minor">
              <a:schemeClr val="tx1"/>
            </a:fontRef>
          </p:style>
        </p:cxnSp>
        <p:sp>
          <p:nvSpPr>
            <p:cNvPr id="119" name="Oval 118">
              <a:extLst>
                <a:ext uri="{FF2B5EF4-FFF2-40B4-BE49-F238E27FC236}">
                  <a16:creationId xmlns:a16="http://schemas.microsoft.com/office/drawing/2014/main" id="{74168ABE-1A91-A74F-959E-9FCA68544ABB}"/>
                </a:ext>
              </a:extLst>
            </p:cNvPr>
            <p:cNvSpPr/>
            <p:nvPr/>
          </p:nvSpPr>
          <p:spPr>
            <a:xfrm>
              <a:off x="7177866" y="4178511"/>
              <a:ext cx="498062" cy="49806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7</a:t>
              </a:r>
            </a:p>
          </p:txBody>
        </p:sp>
      </p:grpSp>
      <p:pic>
        <p:nvPicPr>
          <p:cNvPr id="27" name="Picture 26">
            <a:extLst>
              <a:ext uri="{FF2B5EF4-FFF2-40B4-BE49-F238E27FC236}">
                <a16:creationId xmlns:a16="http://schemas.microsoft.com/office/drawing/2014/main" id="{5E71BF3C-B60B-B846-8548-5305A483C7E0}"/>
              </a:ext>
            </a:extLst>
          </p:cNvPr>
          <p:cNvPicPr>
            <a:picLocks noChangeAspect="1"/>
          </p:cNvPicPr>
          <p:nvPr/>
        </p:nvPicPr>
        <p:blipFill>
          <a:blip r:embed="rId5"/>
          <a:stretch>
            <a:fillRect/>
          </a:stretch>
        </p:blipFill>
        <p:spPr>
          <a:xfrm>
            <a:off x="4972611" y="5062687"/>
            <a:ext cx="1270000" cy="1270000"/>
          </a:xfrm>
          <a:prstGeom prst="rect">
            <a:avLst/>
          </a:prstGeom>
        </p:spPr>
      </p:pic>
      <p:grpSp>
        <p:nvGrpSpPr>
          <p:cNvPr id="139" name="Group 138">
            <a:extLst>
              <a:ext uri="{FF2B5EF4-FFF2-40B4-BE49-F238E27FC236}">
                <a16:creationId xmlns:a16="http://schemas.microsoft.com/office/drawing/2014/main" id="{5175F716-2078-6B4E-BEF0-5A7CADE53D3D}"/>
              </a:ext>
            </a:extLst>
          </p:cNvPr>
          <p:cNvGrpSpPr/>
          <p:nvPr/>
        </p:nvGrpSpPr>
        <p:grpSpPr>
          <a:xfrm>
            <a:off x="5422803" y="4496211"/>
            <a:ext cx="1660023" cy="1179760"/>
            <a:chOff x="4278417" y="2681612"/>
            <a:chExt cx="1660023" cy="1179760"/>
          </a:xfrm>
        </p:grpSpPr>
        <p:cxnSp>
          <p:nvCxnSpPr>
            <p:cNvPr id="140" name="Straight Arrow Connector 139">
              <a:extLst>
                <a:ext uri="{FF2B5EF4-FFF2-40B4-BE49-F238E27FC236}">
                  <a16:creationId xmlns:a16="http://schemas.microsoft.com/office/drawing/2014/main" id="{4D7C1F7C-D6A7-EA4D-B54F-4ECA1840991A}"/>
                </a:ext>
              </a:extLst>
            </p:cNvPr>
            <p:cNvCxnSpPr>
              <a:cxnSpLocks/>
            </p:cNvCxnSpPr>
            <p:nvPr/>
          </p:nvCxnSpPr>
          <p:spPr>
            <a:xfrm>
              <a:off x="4278417" y="2681612"/>
              <a:ext cx="1660023" cy="1179760"/>
            </a:xfrm>
            <a:prstGeom prst="straightConnector1">
              <a:avLst/>
            </a:prstGeom>
            <a:ln w="57150">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141" name="Oval 140">
              <a:extLst>
                <a:ext uri="{FF2B5EF4-FFF2-40B4-BE49-F238E27FC236}">
                  <a16:creationId xmlns:a16="http://schemas.microsoft.com/office/drawing/2014/main" id="{6B595353-33B1-4341-B36C-9EAF7707FECD}"/>
                </a:ext>
              </a:extLst>
            </p:cNvPr>
            <p:cNvSpPr/>
            <p:nvPr/>
          </p:nvSpPr>
          <p:spPr>
            <a:xfrm>
              <a:off x="4282293" y="2795477"/>
              <a:ext cx="662921" cy="547868"/>
            </a:xfrm>
            <a:prstGeom prst="ellipse">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11</a:t>
              </a:r>
            </a:p>
          </p:txBody>
        </p:sp>
      </p:grpSp>
      <p:grpSp>
        <p:nvGrpSpPr>
          <p:cNvPr id="144" name="Group 143">
            <a:extLst>
              <a:ext uri="{FF2B5EF4-FFF2-40B4-BE49-F238E27FC236}">
                <a16:creationId xmlns:a16="http://schemas.microsoft.com/office/drawing/2014/main" id="{387CF484-CC87-284F-A9A3-AFD7D425567C}"/>
              </a:ext>
            </a:extLst>
          </p:cNvPr>
          <p:cNvGrpSpPr/>
          <p:nvPr/>
        </p:nvGrpSpPr>
        <p:grpSpPr>
          <a:xfrm>
            <a:off x="8423215" y="3997219"/>
            <a:ext cx="2167259" cy="1010277"/>
            <a:chOff x="4278417" y="1671335"/>
            <a:chExt cx="2167259" cy="1010277"/>
          </a:xfrm>
        </p:grpSpPr>
        <p:cxnSp>
          <p:nvCxnSpPr>
            <p:cNvPr id="145" name="Straight Arrow Connector 144">
              <a:extLst>
                <a:ext uri="{FF2B5EF4-FFF2-40B4-BE49-F238E27FC236}">
                  <a16:creationId xmlns:a16="http://schemas.microsoft.com/office/drawing/2014/main" id="{0A9B0940-0132-2A45-B44B-61838C6111F2}"/>
                </a:ext>
              </a:extLst>
            </p:cNvPr>
            <p:cNvCxnSpPr>
              <a:cxnSpLocks/>
            </p:cNvCxnSpPr>
            <p:nvPr/>
          </p:nvCxnSpPr>
          <p:spPr>
            <a:xfrm flipV="1">
              <a:off x="4278417" y="1765471"/>
              <a:ext cx="2167259" cy="916141"/>
            </a:xfrm>
            <a:prstGeom prst="straightConnector1">
              <a:avLst/>
            </a:prstGeom>
            <a:ln w="57150">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146" name="Oval 145">
              <a:extLst>
                <a:ext uri="{FF2B5EF4-FFF2-40B4-BE49-F238E27FC236}">
                  <a16:creationId xmlns:a16="http://schemas.microsoft.com/office/drawing/2014/main" id="{30AF28FB-BED8-D446-A205-58403B5A47BC}"/>
                </a:ext>
              </a:extLst>
            </p:cNvPr>
            <p:cNvSpPr/>
            <p:nvPr/>
          </p:nvSpPr>
          <p:spPr>
            <a:xfrm>
              <a:off x="5676767" y="1671335"/>
              <a:ext cx="662921" cy="547868"/>
            </a:xfrm>
            <a:prstGeom prst="ellipse">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12</a:t>
              </a:r>
            </a:p>
          </p:txBody>
        </p:sp>
      </p:grpSp>
      <p:grpSp>
        <p:nvGrpSpPr>
          <p:cNvPr id="149" name="Group 148">
            <a:extLst>
              <a:ext uri="{FF2B5EF4-FFF2-40B4-BE49-F238E27FC236}">
                <a16:creationId xmlns:a16="http://schemas.microsoft.com/office/drawing/2014/main" id="{8C5DF93C-29AC-294A-8278-3E2270AD7F0D}"/>
              </a:ext>
            </a:extLst>
          </p:cNvPr>
          <p:cNvGrpSpPr/>
          <p:nvPr/>
        </p:nvGrpSpPr>
        <p:grpSpPr>
          <a:xfrm>
            <a:off x="1663822" y="4396155"/>
            <a:ext cx="3344333" cy="1294163"/>
            <a:chOff x="1663822" y="4396155"/>
            <a:chExt cx="3344333" cy="1294163"/>
          </a:xfrm>
        </p:grpSpPr>
        <p:grpSp>
          <p:nvGrpSpPr>
            <p:cNvPr id="128" name="Group 127">
              <a:extLst>
                <a:ext uri="{FF2B5EF4-FFF2-40B4-BE49-F238E27FC236}">
                  <a16:creationId xmlns:a16="http://schemas.microsoft.com/office/drawing/2014/main" id="{168A9857-DD8F-2E40-8FB2-AFD2B58C6538}"/>
                </a:ext>
              </a:extLst>
            </p:cNvPr>
            <p:cNvGrpSpPr/>
            <p:nvPr/>
          </p:nvGrpSpPr>
          <p:grpSpPr>
            <a:xfrm>
              <a:off x="1767191" y="4396155"/>
              <a:ext cx="3240964" cy="912777"/>
              <a:chOff x="1764807" y="3959270"/>
              <a:chExt cx="3240964" cy="912777"/>
            </a:xfrm>
          </p:grpSpPr>
          <p:cxnSp>
            <p:nvCxnSpPr>
              <p:cNvPr id="129" name="Straight Arrow Connector 128">
                <a:extLst>
                  <a:ext uri="{FF2B5EF4-FFF2-40B4-BE49-F238E27FC236}">
                    <a16:creationId xmlns:a16="http://schemas.microsoft.com/office/drawing/2014/main" id="{0E08981C-3B0D-A049-A81F-752823FBFB91}"/>
                  </a:ext>
                </a:extLst>
              </p:cNvPr>
              <p:cNvCxnSpPr>
                <a:cxnSpLocks/>
              </p:cNvCxnSpPr>
              <p:nvPr/>
            </p:nvCxnSpPr>
            <p:spPr>
              <a:xfrm flipV="1">
                <a:off x="1764807" y="3959270"/>
                <a:ext cx="3240964" cy="747607"/>
              </a:xfrm>
              <a:prstGeom prst="straightConnector1">
                <a:avLst/>
              </a:prstGeom>
              <a:ln w="57150">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130" name="Oval 129">
                <a:extLst>
                  <a:ext uri="{FF2B5EF4-FFF2-40B4-BE49-F238E27FC236}">
                    <a16:creationId xmlns:a16="http://schemas.microsoft.com/office/drawing/2014/main" id="{CF4F33F9-53A2-B64A-A9BF-137F098AC2E3}"/>
                  </a:ext>
                </a:extLst>
              </p:cNvPr>
              <p:cNvSpPr/>
              <p:nvPr/>
            </p:nvSpPr>
            <p:spPr>
              <a:xfrm>
                <a:off x="2093216" y="4324179"/>
                <a:ext cx="662921" cy="547868"/>
              </a:xfrm>
              <a:prstGeom prst="ellipse">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a:t>10</a:t>
                </a:r>
              </a:p>
            </p:txBody>
          </p:sp>
        </p:grpSp>
        <p:sp>
          <p:nvSpPr>
            <p:cNvPr id="148" name="TextBox 147">
              <a:extLst>
                <a:ext uri="{FF2B5EF4-FFF2-40B4-BE49-F238E27FC236}">
                  <a16:creationId xmlns:a16="http://schemas.microsoft.com/office/drawing/2014/main" id="{9A300299-0C26-774C-ACC8-B4E51DB62EB3}"/>
                </a:ext>
              </a:extLst>
            </p:cNvPr>
            <p:cNvSpPr txBox="1"/>
            <p:nvPr/>
          </p:nvSpPr>
          <p:spPr>
            <a:xfrm>
              <a:off x="1663822" y="5320986"/>
              <a:ext cx="1335622" cy="369332"/>
            </a:xfrm>
            <a:prstGeom prst="rect">
              <a:avLst/>
            </a:prstGeom>
          </p:spPr>
          <p:txBody>
            <a:bodyPr wrap="none" rtlCol="0">
              <a:spAutoFit/>
            </a:bodyPr>
            <a:lstStyle/>
            <a:p>
              <a:r>
                <a:rPr lang="en-US" dirty="0">
                  <a:solidFill>
                    <a:srgbClr val="7030A0"/>
                  </a:solidFill>
                </a:rPr>
                <a:t>Feedback</a:t>
              </a:r>
            </a:p>
          </p:txBody>
        </p:sp>
      </p:grpSp>
      <p:sp>
        <p:nvSpPr>
          <p:cNvPr id="3" name="Slide Number Placeholder 2">
            <a:extLst>
              <a:ext uri="{FF2B5EF4-FFF2-40B4-BE49-F238E27FC236}">
                <a16:creationId xmlns:a16="http://schemas.microsoft.com/office/drawing/2014/main" id="{0A549093-02E2-9646-A0C3-E24A30A51830}"/>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85</a:t>
            </a:fld>
            <a:endParaRPr lang="en-US">
              <a:solidFill>
                <a:srgbClr val="000000">
                  <a:tint val="75000"/>
                </a:srgbClr>
              </a:solidFill>
              <a:uFillTx/>
            </a:endParaRPr>
          </a:p>
        </p:txBody>
      </p:sp>
    </p:spTree>
    <p:extLst>
      <p:ext uri="{BB962C8B-B14F-4D97-AF65-F5344CB8AC3E}">
        <p14:creationId xmlns:p14="http://schemas.microsoft.com/office/powerpoint/2010/main" val="322001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fade">
                                      <p:cBhvr>
                                        <p:cTn id="32" dur="500"/>
                                        <p:tgtEl>
                                          <p:spTgt spid="1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fade">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500"/>
                                        <p:tgtEl>
                                          <p:spTgt spid="10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9"/>
                                        </p:tgtEl>
                                        <p:attrNameLst>
                                          <p:attrName>style.visibility</p:attrName>
                                        </p:attrNameLst>
                                      </p:cBhvr>
                                      <p:to>
                                        <p:strVal val="visible"/>
                                      </p:to>
                                    </p:set>
                                    <p:animEffect transition="in" filter="fade">
                                      <p:cBhvr>
                                        <p:cTn id="52" dur="500"/>
                                        <p:tgtEl>
                                          <p:spTgt spid="1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9"/>
                                        </p:tgtEl>
                                        <p:attrNameLst>
                                          <p:attrName>style.visibility</p:attrName>
                                        </p:attrNameLst>
                                      </p:cBhvr>
                                      <p:to>
                                        <p:strVal val="visible"/>
                                      </p:to>
                                    </p:set>
                                    <p:animEffect transition="in" filter="fade">
                                      <p:cBhvr>
                                        <p:cTn id="57" dur="500"/>
                                        <p:tgtEl>
                                          <p:spTgt spid="1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4"/>
                                        </p:tgtEl>
                                        <p:attrNameLst>
                                          <p:attrName>style.visibility</p:attrName>
                                        </p:attrNameLst>
                                      </p:cBhvr>
                                      <p:to>
                                        <p:strVal val="visible"/>
                                      </p:to>
                                    </p:set>
                                    <p:animEffect transition="in" filter="fade">
                                      <p:cBhvr>
                                        <p:cTn id="6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52" y="224596"/>
            <a:ext cx="12179968" cy="1325563"/>
          </a:xfrm>
        </p:spPr>
        <p:txBody>
          <a:bodyPr/>
          <a:lstStyle/>
          <a:p>
            <a:r>
              <a:rPr lang="en-US" b="1" dirty="0"/>
              <a:t>Online:</a:t>
            </a:r>
            <a:r>
              <a:rPr lang="en-US" dirty="0"/>
              <a:t> Compute Predictions at Query Time</a:t>
            </a:r>
          </a:p>
        </p:txBody>
      </p:sp>
      <p:sp>
        <p:nvSpPr>
          <p:cNvPr id="3" name="Content Placeholder 2"/>
          <p:cNvSpPr>
            <a:spLocks noGrp="1"/>
          </p:cNvSpPr>
          <p:nvPr>
            <p:ph idx="1"/>
          </p:nvPr>
        </p:nvSpPr>
        <p:spPr>
          <a:xfrm>
            <a:off x="563880" y="1350137"/>
            <a:ext cx="11335512" cy="5507863"/>
          </a:xfrm>
        </p:spPr>
        <p:txBody>
          <a:bodyPr>
            <a:noAutofit/>
          </a:bodyPr>
          <a:lstStyle/>
          <a:p>
            <a:r>
              <a:rPr lang="en-US" b="1" dirty="0"/>
              <a:t>Examples</a:t>
            </a:r>
            <a:endParaRPr lang="en-US" dirty="0"/>
          </a:p>
          <a:p>
            <a:pPr lvl="1"/>
            <a:r>
              <a:rPr lang="en-US" dirty="0"/>
              <a:t>Signals processing: speech recognition &amp; image tagging </a:t>
            </a:r>
          </a:p>
          <a:p>
            <a:pPr lvl="1"/>
            <a:r>
              <a:rPr lang="en-US" dirty="0"/>
              <a:t>Ad-targeting based on search terms, available ads, user features</a:t>
            </a:r>
          </a:p>
          <a:p>
            <a:r>
              <a:rPr lang="en-US" b="1" dirty="0"/>
              <a:t>Advantages</a:t>
            </a:r>
          </a:p>
          <a:p>
            <a:pPr lvl="1"/>
            <a:r>
              <a:rPr lang="en-US" dirty="0"/>
              <a:t>Compute only necessary queries</a:t>
            </a:r>
          </a:p>
          <a:p>
            <a:pPr lvl="1"/>
            <a:r>
              <a:rPr lang="en-US" dirty="0"/>
              <a:t>Enables models to be changed rapidly (e.g., bandit exploration)</a:t>
            </a:r>
          </a:p>
          <a:p>
            <a:pPr lvl="1"/>
            <a:r>
              <a:rPr lang="en-US" dirty="0"/>
              <a:t>Queries do not need to be from small ground set</a:t>
            </a:r>
          </a:p>
          <a:p>
            <a:r>
              <a:rPr lang="en-US" b="1" dirty="0"/>
              <a:t>Disadvantages</a:t>
            </a:r>
          </a:p>
          <a:p>
            <a:pPr lvl="1"/>
            <a:r>
              <a:rPr lang="en-US" dirty="0"/>
              <a:t>Increases complexity and computation overhead of serving system</a:t>
            </a:r>
          </a:p>
          <a:p>
            <a:pPr lvl="1"/>
            <a:r>
              <a:rPr lang="en-US" dirty="0"/>
              <a:t>Requires low and predictable latency from models</a:t>
            </a:r>
          </a:p>
          <a:p>
            <a:pPr lvl="2"/>
            <a:endParaRPr lang="en-US" dirty="0"/>
          </a:p>
          <a:p>
            <a:pPr lvl="1"/>
            <a:endParaRPr lang="en-US" dirty="0"/>
          </a:p>
        </p:txBody>
      </p:sp>
      <p:sp>
        <p:nvSpPr>
          <p:cNvPr id="4" name="Slide Number Placeholder 3">
            <a:extLst>
              <a:ext uri="{FF2B5EF4-FFF2-40B4-BE49-F238E27FC236}">
                <a16:creationId xmlns:a16="http://schemas.microsoft.com/office/drawing/2014/main" id="{F1DA1D7C-80D1-6543-81B5-4D11C2D61F2E}"/>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86</a:t>
            </a:fld>
            <a:endParaRPr lang="en-US">
              <a:solidFill>
                <a:srgbClr val="000000">
                  <a:tint val="75000"/>
                </a:srgbClr>
              </a:solidFill>
              <a:uFillTx/>
            </a:endParaRPr>
          </a:p>
        </p:txBody>
      </p:sp>
    </p:spTree>
    <p:extLst>
      <p:ext uri="{BB962C8B-B14F-4D97-AF65-F5344CB8AC3E}">
        <p14:creationId xmlns:p14="http://schemas.microsoft.com/office/powerpoint/2010/main" val="425371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C23B-B71F-454D-9046-3101A4CE1CFA}"/>
              </a:ext>
            </a:extLst>
          </p:cNvPr>
          <p:cNvSpPr>
            <a:spLocks noGrp="1"/>
          </p:cNvSpPr>
          <p:nvPr>
            <p:ph type="title"/>
          </p:nvPr>
        </p:nvSpPr>
        <p:spPr/>
        <p:txBody>
          <a:bodyPr/>
          <a:lstStyle/>
          <a:p>
            <a:r>
              <a:rPr lang="en-US" dirty="0"/>
              <a:t>Active Area of Research in my Group</a:t>
            </a:r>
          </a:p>
        </p:txBody>
      </p:sp>
      <p:sp>
        <p:nvSpPr>
          <p:cNvPr id="4" name="Slide Number Placeholder 3">
            <a:extLst>
              <a:ext uri="{FF2B5EF4-FFF2-40B4-BE49-F238E27FC236}">
                <a16:creationId xmlns:a16="http://schemas.microsoft.com/office/drawing/2014/main" id="{F43463B5-82FB-704E-B673-2234B709BC55}"/>
              </a:ext>
            </a:extLst>
          </p:cNvPr>
          <p:cNvSpPr>
            <a:spLocks noGrp="1"/>
          </p:cNvSpPr>
          <p:nvPr>
            <p:ph type="sldNum" sz="quarter" idx="12"/>
          </p:nvPr>
        </p:nvSpPr>
        <p:spPr/>
        <p:txBody>
          <a:bodyPr/>
          <a:lstStyle/>
          <a:p>
            <a:fld id="{DC2A921A-EC74-6F4D-8465-D463C43FF014}" type="slidenum">
              <a:rPr lang="en-US" smtClean="0">
                <a:solidFill>
                  <a:srgbClr val="000000">
                    <a:tint val="75000"/>
                  </a:srgbClr>
                </a:solidFill>
                <a:uFillTx/>
              </a:rPr>
              <a:pPr/>
              <a:t>87</a:t>
            </a:fld>
            <a:endParaRPr lang="en-US">
              <a:solidFill>
                <a:srgbClr val="000000">
                  <a:tint val="75000"/>
                </a:srgbClr>
              </a:solidFill>
              <a:uFillTx/>
            </a:endParaRPr>
          </a:p>
        </p:txBody>
      </p:sp>
      <p:pic>
        <p:nvPicPr>
          <p:cNvPr id="5" name="Picture 4">
            <a:extLst>
              <a:ext uri="{FF2B5EF4-FFF2-40B4-BE49-F238E27FC236}">
                <a16:creationId xmlns:a16="http://schemas.microsoft.com/office/drawing/2014/main" id="{7207C9A3-DD65-9C46-9CB3-84BE04AE1683}"/>
              </a:ext>
            </a:extLst>
          </p:cNvPr>
          <p:cNvPicPr>
            <a:picLocks noChangeAspect="1"/>
          </p:cNvPicPr>
          <p:nvPr/>
        </p:nvPicPr>
        <p:blipFill>
          <a:blip r:embed="rId2"/>
          <a:stretch>
            <a:fillRect/>
          </a:stretch>
        </p:blipFill>
        <p:spPr>
          <a:xfrm>
            <a:off x="552449" y="2636021"/>
            <a:ext cx="5131533" cy="3243064"/>
          </a:xfrm>
          <a:prstGeom prst="rect">
            <a:avLst/>
          </a:prstGeom>
        </p:spPr>
      </p:pic>
      <p:sp>
        <p:nvSpPr>
          <p:cNvPr id="6" name="TextBox 5">
            <a:extLst>
              <a:ext uri="{FF2B5EF4-FFF2-40B4-BE49-F238E27FC236}">
                <a16:creationId xmlns:a16="http://schemas.microsoft.com/office/drawing/2014/main" id="{4AA854B1-6D2A-AD42-9D95-E1F511E6C015}"/>
              </a:ext>
            </a:extLst>
          </p:cNvPr>
          <p:cNvSpPr txBox="1"/>
          <p:nvPr/>
        </p:nvSpPr>
        <p:spPr>
          <a:xfrm>
            <a:off x="552450" y="1892226"/>
            <a:ext cx="5131533" cy="738664"/>
          </a:xfrm>
          <a:prstGeom prst="rect">
            <a:avLst/>
          </a:prstGeom>
        </p:spPr>
        <p:txBody>
          <a:bodyPr wrap="none" rtlCol="0">
            <a:spAutoFit/>
          </a:bodyPr>
          <a:lstStyle/>
          <a:p>
            <a:r>
              <a:rPr lang="en-US" sz="2400" dirty="0"/>
              <a:t>Clipper Prediction Serving System</a:t>
            </a:r>
          </a:p>
          <a:p>
            <a:r>
              <a:rPr lang="en-US" dirty="0"/>
              <a:t>[NSDI’17]</a:t>
            </a:r>
          </a:p>
        </p:txBody>
      </p:sp>
      <p:sp>
        <p:nvSpPr>
          <p:cNvPr id="8" name="TextBox 7">
            <a:extLst>
              <a:ext uri="{FF2B5EF4-FFF2-40B4-BE49-F238E27FC236}">
                <a16:creationId xmlns:a16="http://schemas.microsoft.com/office/drawing/2014/main" id="{AB842C46-F2FC-0D42-9211-2EA67EF36608}"/>
              </a:ext>
            </a:extLst>
          </p:cNvPr>
          <p:cNvSpPr txBox="1"/>
          <p:nvPr/>
        </p:nvSpPr>
        <p:spPr>
          <a:xfrm>
            <a:off x="6096001" y="1887095"/>
            <a:ext cx="5727850" cy="738664"/>
          </a:xfrm>
          <a:prstGeom prst="rect">
            <a:avLst/>
          </a:prstGeom>
        </p:spPr>
        <p:txBody>
          <a:bodyPr wrap="none" rtlCol="0">
            <a:spAutoFit/>
          </a:bodyPr>
          <a:lstStyle/>
          <a:p>
            <a:r>
              <a:rPr lang="en-US" sz="2400" dirty="0" err="1"/>
              <a:t>InferLine</a:t>
            </a:r>
            <a:r>
              <a:rPr lang="en-US" sz="2400" dirty="0"/>
              <a:t> Pipeline Provisioning System</a:t>
            </a:r>
          </a:p>
          <a:p>
            <a:r>
              <a:rPr lang="en-US" dirty="0"/>
              <a:t>[Under review]</a:t>
            </a:r>
          </a:p>
        </p:txBody>
      </p:sp>
      <p:pic>
        <p:nvPicPr>
          <p:cNvPr id="9" name="Picture 8">
            <a:extLst>
              <a:ext uri="{FF2B5EF4-FFF2-40B4-BE49-F238E27FC236}">
                <a16:creationId xmlns:a16="http://schemas.microsoft.com/office/drawing/2014/main" id="{A1B51F7A-2B2B-A04C-B4DC-2003F56D5F37}"/>
              </a:ext>
            </a:extLst>
          </p:cNvPr>
          <p:cNvPicPr>
            <a:picLocks noChangeAspect="1"/>
          </p:cNvPicPr>
          <p:nvPr/>
        </p:nvPicPr>
        <p:blipFill>
          <a:blip r:embed="rId3"/>
          <a:stretch>
            <a:fillRect/>
          </a:stretch>
        </p:blipFill>
        <p:spPr>
          <a:xfrm>
            <a:off x="6054724" y="2749181"/>
            <a:ext cx="5584827" cy="2846543"/>
          </a:xfrm>
          <a:prstGeom prst="rect">
            <a:avLst/>
          </a:prstGeom>
        </p:spPr>
      </p:pic>
    </p:spTree>
    <p:extLst>
      <p:ext uri="{BB962C8B-B14F-4D97-AF65-F5344CB8AC3E}">
        <p14:creationId xmlns:p14="http://schemas.microsoft.com/office/powerpoint/2010/main" val="12126651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55724C-3E22-404F-B902-9F14B8183ED5}"/>
              </a:ext>
            </a:extLst>
          </p:cNvPr>
          <p:cNvSpPr>
            <a:spLocks noGrp="1"/>
          </p:cNvSpPr>
          <p:nvPr>
            <p:ph idx="1"/>
          </p:nvPr>
        </p:nvSpPr>
        <p:spPr>
          <a:xfrm>
            <a:off x="766233" y="1268729"/>
            <a:ext cx="12000229" cy="5376861"/>
          </a:xfrm>
        </p:spPr>
        <p:txBody>
          <a:bodyPr>
            <a:noAutofit/>
          </a:bodyPr>
          <a:lstStyle/>
          <a:p>
            <a:r>
              <a:rPr lang="en-US" sz="2400" dirty="0">
                <a:sym typeface="Wingdings" pitchFamily="2" charset="2"/>
              </a:rPr>
              <a:t>Inference requires less memory  </a:t>
            </a:r>
            <a:r>
              <a:rPr lang="en-US" sz="2400" b="1" dirty="0">
                <a:sym typeface="Wingdings" pitchFamily="2" charset="2"/>
              </a:rPr>
              <a:t>focus on compute</a:t>
            </a:r>
          </a:p>
          <a:p>
            <a:r>
              <a:rPr lang="en-US" sz="2400" dirty="0">
                <a:sym typeface="Wingdings" pitchFamily="2" charset="2"/>
              </a:rPr>
              <a:t>Greater emphasis on </a:t>
            </a:r>
            <a:r>
              <a:rPr lang="en-US" sz="2400" b="1" dirty="0">
                <a:sym typeface="Wingdings" pitchFamily="2" charset="2"/>
              </a:rPr>
              <a:t>latency</a:t>
            </a:r>
            <a:r>
              <a:rPr lang="en-US" sz="2400" dirty="0">
                <a:sym typeface="Wingdings" pitchFamily="2" charset="2"/>
              </a:rPr>
              <a:t> instead of throughput</a:t>
            </a:r>
          </a:p>
          <a:p>
            <a:pPr lvl="1"/>
            <a:r>
              <a:rPr lang="en-US" sz="2000" dirty="0">
                <a:sym typeface="Wingdings" pitchFamily="2" charset="2"/>
              </a:rPr>
              <a:t>Focus on </a:t>
            </a:r>
            <a:r>
              <a:rPr lang="en-US" sz="2000" b="1" dirty="0">
                <a:sym typeface="Wingdings" pitchFamily="2" charset="2"/>
              </a:rPr>
              <a:t>small batch</a:t>
            </a:r>
            <a:r>
              <a:rPr lang="en-US" sz="2000" dirty="0">
                <a:sym typeface="Wingdings" pitchFamily="2" charset="2"/>
              </a:rPr>
              <a:t> inference (batch size = 1)</a:t>
            </a:r>
          </a:p>
          <a:p>
            <a:pPr lvl="1"/>
            <a:r>
              <a:rPr lang="en-US" sz="2000" dirty="0">
                <a:sym typeface="Wingdings" pitchFamily="2" charset="2"/>
              </a:rPr>
              <a:t>Opportunity to exploit </a:t>
            </a:r>
            <a:r>
              <a:rPr lang="en-US" sz="2000" b="1" dirty="0">
                <a:sym typeface="Wingdings" pitchFamily="2" charset="2"/>
              </a:rPr>
              <a:t>pipeline parallelism</a:t>
            </a:r>
          </a:p>
          <a:p>
            <a:pPr lvl="1"/>
            <a:r>
              <a:rPr lang="en-US" sz="2000" dirty="0">
                <a:sym typeface="Wingdings" pitchFamily="2" charset="2"/>
              </a:rPr>
              <a:t>Need </a:t>
            </a:r>
            <a:r>
              <a:rPr lang="en-US" sz="2000" b="1" dirty="0">
                <a:sym typeface="Wingdings" pitchFamily="2" charset="2"/>
              </a:rPr>
              <a:t>high availability </a:t>
            </a:r>
            <a:r>
              <a:rPr lang="en-US" sz="2000" dirty="0">
                <a:sym typeface="Wingdings" pitchFamily="2" charset="2"/>
              </a:rPr>
              <a:t> esp. in mission critical settings </a:t>
            </a:r>
          </a:p>
          <a:p>
            <a:r>
              <a:rPr lang="en-US" sz="2400" dirty="0">
                <a:sym typeface="Wingdings" pitchFamily="2" charset="2"/>
              </a:rPr>
              <a:t>Often runs multiple </a:t>
            </a:r>
            <a:r>
              <a:rPr lang="en-US" sz="2400" b="1" dirty="0">
                <a:sym typeface="Wingdings" pitchFamily="2" charset="2"/>
              </a:rPr>
              <a:t>concurrent prediction tasks</a:t>
            </a:r>
          </a:p>
          <a:p>
            <a:pPr lvl="1"/>
            <a:r>
              <a:rPr lang="en-US" sz="2000" dirty="0">
                <a:sym typeface="Wingdings" pitchFamily="2" charset="2"/>
              </a:rPr>
              <a:t>Cloud  Multitenancy  Performance isolation</a:t>
            </a:r>
          </a:p>
          <a:p>
            <a:pPr lvl="1"/>
            <a:r>
              <a:rPr lang="en-US" sz="2000" dirty="0">
                <a:sym typeface="Wingdings" pitchFamily="2" charset="2"/>
              </a:rPr>
              <a:t>Edge  supporting multiple data streams</a:t>
            </a:r>
          </a:p>
          <a:p>
            <a:r>
              <a:rPr lang="en-US" sz="2400" dirty="0">
                <a:sym typeface="Wingdings" pitchFamily="2" charset="2"/>
              </a:rPr>
              <a:t>Tolerate </a:t>
            </a:r>
            <a:r>
              <a:rPr lang="en-US" sz="2400" b="1" dirty="0">
                <a:sym typeface="Wingdings" pitchFamily="2" charset="2"/>
              </a:rPr>
              <a:t>model compression</a:t>
            </a:r>
            <a:r>
              <a:rPr lang="en-US" sz="2400" dirty="0">
                <a:sym typeface="Wingdings" pitchFamily="2" charset="2"/>
              </a:rPr>
              <a:t> and </a:t>
            </a:r>
            <a:r>
              <a:rPr lang="en-US" sz="2400" b="1" dirty="0">
                <a:sym typeface="Wingdings" pitchFamily="2" charset="2"/>
              </a:rPr>
              <a:t>quantization</a:t>
            </a:r>
          </a:p>
          <a:p>
            <a:pPr lvl="1"/>
            <a:r>
              <a:rPr lang="en-US" sz="2000" dirty="0">
                <a:sym typeface="Wingdings" pitchFamily="2" charset="2"/>
              </a:rPr>
              <a:t>As low as 4-bit activations and weights</a:t>
            </a:r>
          </a:p>
          <a:p>
            <a:r>
              <a:rPr lang="en-US" sz="2400" b="1" dirty="0" err="1">
                <a:sym typeface="Wingdings" pitchFamily="2" charset="2"/>
              </a:rPr>
              <a:t>Bursty</a:t>
            </a:r>
            <a:r>
              <a:rPr lang="en-US" sz="2400" b="1" dirty="0">
                <a:sym typeface="Wingdings" pitchFamily="2" charset="2"/>
              </a:rPr>
              <a:t> load</a:t>
            </a:r>
          </a:p>
          <a:p>
            <a:pPr lvl="1"/>
            <a:r>
              <a:rPr lang="en-US" sz="2000" dirty="0">
                <a:sym typeface="Wingdings" pitchFamily="2" charset="2"/>
              </a:rPr>
              <a:t>Statistical multiplexing</a:t>
            </a:r>
          </a:p>
          <a:p>
            <a:pPr lvl="1"/>
            <a:r>
              <a:rPr lang="en-US" sz="2000" dirty="0">
                <a:sym typeface="Wingdings" pitchFamily="2" charset="2"/>
              </a:rPr>
              <a:t>Use inference hardware for background training?</a:t>
            </a:r>
          </a:p>
          <a:p>
            <a:endParaRPr lang="en-US" sz="2400" dirty="0">
              <a:sym typeface="Wingdings" pitchFamily="2" charset="2"/>
            </a:endParaRPr>
          </a:p>
          <a:p>
            <a:endParaRPr lang="en-US" sz="2400" dirty="0">
              <a:sym typeface="Wingdings" pitchFamily="2" charset="2"/>
            </a:endParaRPr>
          </a:p>
          <a:p>
            <a:endParaRPr lang="en-US" sz="2400" dirty="0">
              <a:sym typeface="Wingdings" pitchFamily="2" charset="2"/>
            </a:endParaRPr>
          </a:p>
        </p:txBody>
      </p:sp>
      <p:sp>
        <p:nvSpPr>
          <p:cNvPr id="4" name="Title 3">
            <a:extLst>
              <a:ext uri="{FF2B5EF4-FFF2-40B4-BE49-F238E27FC236}">
                <a16:creationId xmlns:a16="http://schemas.microsoft.com/office/drawing/2014/main" id="{AE9515D7-011E-0E4D-99EE-EE26ADCDAF81}"/>
              </a:ext>
            </a:extLst>
          </p:cNvPr>
          <p:cNvSpPr>
            <a:spLocks noGrp="1"/>
          </p:cNvSpPr>
          <p:nvPr>
            <p:ph type="title"/>
          </p:nvPr>
        </p:nvSpPr>
        <p:spPr/>
        <p:txBody>
          <a:bodyPr/>
          <a:lstStyle/>
          <a:p>
            <a:r>
              <a:rPr lang="en-US" dirty="0"/>
              <a:t>Prediction Serving </a:t>
            </a:r>
            <a:r>
              <a:rPr lang="en-US" dirty="0">
                <a:sym typeface="Wingdings" pitchFamily="2" charset="2"/>
              </a:rPr>
              <a:t> Hardware</a:t>
            </a:r>
            <a:endParaRPr lang="en-US" dirty="0"/>
          </a:p>
        </p:txBody>
      </p:sp>
    </p:spTree>
    <p:extLst>
      <p:ext uri="{BB962C8B-B14F-4D97-AF65-F5344CB8AC3E}">
        <p14:creationId xmlns:p14="http://schemas.microsoft.com/office/powerpoint/2010/main" val="707845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fade">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fade">
                                      <p:cBhvr>
                                        <p:cTn id="6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le 4">
            <a:extLst>
              <a:ext uri="{FF2B5EF4-FFF2-40B4-BE49-F238E27FC236}">
                <a16:creationId xmlns:a16="http://schemas.microsoft.com/office/drawing/2014/main" id="{34F67393-894C-3D4A-AEC3-AC6576122527}"/>
              </a:ext>
            </a:extLst>
          </p:cNvPr>
          <p:cNvSpPr txBox="1">
            <a:spLocks/>
          </p:cNvSpPr>
          <p:nvPr/>
        </p:nvSpPr>
        <p:spPr>
          <a:xfrm>
            <a:off x="166872" y="-98605"/>
            <a:ext cx="11839440" cy="2387600"/>
          </a:xfrm>
          <a:prstGeom prst="rect">
            <a:avLst/>
          </a:prstGeom>
        </p:spPr>
        <p:txBody>
          <a:bodyPr vert="horz" lIns="121920" tIns="60960" rIns="121920" bIns="60960" rtlCol="0" anchor="ctr">
            <a:normAutofit/>
          </a:bodyPr>
          <a:lstStyle>
            <a:lvl1pPr algn="l" defTabSz="685783" rtl="0" eaLnBrk="1" latinLnBrk="0" hangingPunct="1">
              <a:lnSpc>
                <a:spcPct val="90000"/>
              </a:lnSpc>
              <a:spcBef>
                <a:spcPct val="0"/>
              </a:spcBef>
              <a:buNone/>
              <a:defRPr sz="3300" kern="1200">
                <a:solidFill>
                  <a:schemeClr val="tx1"/>
                </a:solidFill>
                <a:uFillTx/>
                <a:latin typeface="+mj-lt"/>
                <a:ea typeface="Helvetica Neue" charset="0"/>
                <a:cs typeface="Helvetica Neue" charset="0"/>
              </a:defRPr>
            </a:lvl1pPr>
          </a:lstStyle>
          <a:p>
            <a:pPr algn="ctr" defTabSz="914354"/>
            <a:r>
              <a:rPr lang="en-US" sz="5867" dirty="0">
                <a:solidFill>
                  <a:srgbClr val="000000"/>
                </a:solidFill>
                <a:latin typeface="Century Gothic" panose="020F0302020204030204"/>
              </a:rPr>
              <a:t>Machine Learning Lifecycle</a:t>
            </a:r>
          </a:p>
        </p:txBody>
      </p:sp>
      <p:grpSp>
        <p:nvGrpSpPr>
          <p:cNvPr id="2" name="Group 1">
            <a:extLst>
              <a:ext uri="{FF2B5EF4-FFF2-40B4-BE49-F238E27FC236}">
                <a16:creationId xmlns:a16="http://schemas.microsoft.com/office/drawing/2014/main" id="{66C3A756-B4CF-C144-9825-6A3408A0CBF7}"/>
              </a:ext>
            </a:extLst>
          </p:cNvPr>
          <p:cNvGrpSpPr/>
          <p:nvPr/>
        </p:nvGrpSpPr>
        <p:grpSpPr>
          <a:xfrm>
            <a:off x="407113" y="2185891"/>
            <a:ext cx="11485845" cy="3193364"/>
            <a:chOff x="400238" y="2433398"/>
            <a:chExt cx="11485845" cy="3193364"/>
          </a:xfrm>
        </p:grpSpPr>
        <p:pic>
          <p:nvPicPr>
            <p:cNvPr id="150" name="Picture 149">
              <a:extLst>
                <a:ext uri="{FF2B5EF4-FFF2-40B4-BE49-F238E27FC236}">
                  <a16:creationId xmlns:a16="http://schemas.microsoft.com/office/drawing/2014/main" id="{04FD447B-ACCF-4943-8782-52B641A2E2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238" y="2433398"/>
              <a:ext cx="3772699" cy="2286000"/>
            </a:xfrm>
            <a:prstGeom prst="rect">
              <a:avLst/>
            </a:prstGeom>
          </p:spPr>
        </p:pic>
        <p:pic>
          <p:nvPicPr>
            <p:cNvPr id="151" name="Picture 150">
              <a:extLst>
                <a:ext uri="{FF2B5EF4-FFF2-40B4-BE49-F238E27FC236}">
                  <a16:creationId xmlns:a16="http://schemas.microsoft.com/office/drawing/2014/main" id="{177F01C0-D2FA-1242-ACA9-184FCCA158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474" y="2433398"/>
              <a:ext cx="2566823" cy="2286000"/>
            </a:xfrm>
            <a:prstGeom prst="rect">
              <a:avLst/>
            </a:prstGeom>
          </p:spPr>
        </p:pic>
        <p:pic>
          <p:nvPicPr>
            <p:cNvPr id="152" name="Picture 151">
              <a:extLst>
                <a:ext uri="{FF2B5EF4-FFF2-40B4-BE49-F238E27FC236}">
                  <a16:creationId xmlns:a16="http://schemas.microsoft.com/office/drawing/2014/main" id="{0C92E67A-76A9-694B-8AB6-BF07F51E7C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1183" y="2433398"/>
              <a:ext cx="4914900" cy="2286000"/>
            </a:xfrm>
            <a:prstGeom prst="rect">
              <a:avLst/>
            </a:prstGeom>
          </p:spPr>
        </p:pic>
        <p:pic>
          <p:nvPicPr>
            <p:cNvPr id="153" name="Picture 152">
              <a:extLst>
                <a:ext uri="{FF2B5EF4-FFF2-40B4-BE49-F238E27FC236}">
                  <a16:creationId xmlns:a16="http://schemas.microsoft.com/office/drawing/2014/main" id="{F6CF9056-8EE7-4044-BE92-144AF03DA2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3920" y="2632557"/>
              <a:ext cx="220146" cy="2078182"/>
            </a:xfrm>
            <a:prstGeom prst="rect">
              <a:avLst/>
            </a:prstGeom>
          </p:spPr>
        </p:pic>
        <p:pic>
          <p:nvPicPr>
            <p:cNvPr id="154" name="Picture 153">
              <a:extLst>
                <a:ext uri="{FF2B5EF4-FFF2-40B4-BE49-F238E27FC236}">
                  <a16:creationId xmlns:a16="http://schemas.microsoft.com/office/drawing/2014/main" id="{B6B44B13-AA90-1248-A728-DE8CE45BA3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6104" y="2632557"/>
              <a:ext cx="220146" cy="2078182"/>
            </a:xfrm>
            <a:prstGeom prst="rect">
              <a:avLst/>
            </a:prstGeom>
          </p:spPr>
        </p:pic>
        <p:pic>
          <p:nvPicPr>
            <p:cNvPr id="155" name="Picture 154">
              <a:extLst>
                <a:ext uri="{FF2B5EF4-FFF2-40B4-BE49-F238E27FC236}">
                  <a16:creationId xmlns:a16="http://schemas.microsoft.com/office/drawing/2014/main" id="{1B95B85E-8BE4-7240-82EF-CAB54FF554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0224" y="5055064"/>
              <a:ext cx="1034775" cy="571698"/>
            </a:xfrm>
            <a:prstGeom prst="rect">
              <a:avLst/>
            </a:prstGeom>
          </p:spPr>
        </p:pic>
        <p:pic>
          <p:nvPicPr>
            <p:cNvPr id="156" name="Picture 155">
              <a:extLst>
                <a:ext uri="{FF2B5EF4-FFF2-40B4-BE49-F238E27FC236}">
                  <a16:creationId xmlns:a16="http://schemas.microsoft.com/office/drawing/2014/main" id="{DBDBC0EA-602C-004F-AA3E-4418E10CC5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8150" y="5055064"/>
              <a:ext cx="1075474" cy="571698"/>
            </a:xfrm>
            <a:prstGeom prst="rect">
              <a:avLst/>
            </a:prstGeom>
          </p:spPr>
        </p:pic>
        <p:pic>
          <p:nvPicPr>
            <p:cNvPr id="157" name="Picture 156">
              <a:extLst>
                <a:ext uri="{FF2B5EF4-FFF2-40B4-BE49-F238E27FC236}">
                  <a16:creationId xmlns:a16="http://schemas.microsoft.com/office/drawing/2014/main" id="{5317F926-C9D2-5144-8F71-F1802F5F32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8269" y="5055064"/>
              <a:ext cx="1075474" cy="571698"/>
            </a:xfrm>
            <a:prstGeom prst="rect">
              <a:avLst/>
            </a:prstGeom>
          </p:spPr>
        </p:pic>
      </p:grpSp>
      <p:sp>
        <p:nvSpPr>
          <p:cNvPr id="13" name="TextBox 12">
            <a:extLst>
              <a:ext uri="{FF2B5EF4-FFF2-40B4-BE49-F238E27FC236}">
                <a16:creationId xmlns:a16="http://schemas.microsoft.com/office/drawing/2014/main" id="{FB5AF15E-B7B9-1745-854C-7CDC4E43A6AC}"/>
              </a:ext>
            </a:extLst>
          </p:cNvPr>
          <p:cNvSpPr txBox="1"/>
          <p:nvPr/>
        </p:nvSpPr>
        <p:spPr>
          <a:xfrm>
            <a:off x="3313026" y="7265131"/>
            <a:ext cx="5565947" cy="1569660"/>
          </a:xfrm>
          <a:prstGeom prst="rect">
            <a:avLst/>
          </a:prstGeom>
          <a:noFill/>
        </p:spPr>
        <p:txBody>
          <a:bodyPr wrap="none" rtlCol="0">
            <a:spAutoFit/>
          </a:bodyPr>
          <a:lstStyle/>
          <a:p>
            <a:r>
              <a:rPr lang="en-US" sz="9600" dirty="0">
                <a:latin typeface="Century Gothic" panose="020B0502020202020204" pitchFamily="34" charset="0"/>
                <a:ea typeface="Tahoma" panose="020B0604030504040204" pitchFamily="34" charset="0"/>
                <a:cs typeface="Tahoma" panose="020B0604030504040204" pitchFamily="34" charset="0"/>
              </a:rPr>
              <a:t>Security?</a:t>
            </a:r>
          </a:p>
        </p:txBody>
      </p:sp>
      <p:sp>
        <p:nvSpPr>
          <p:cNvPr id="3" name="Slide Number Placeholder 2">
            <a:extLst>
              <a:ext uri="{FF2B5EF4-FFF2-40B4-BE49-F238E27FC236}">
                <a16:creationId xmlns:a16="http://schemas.microsoft.com/office/drawing/2014/main" id="{D2688E31-EEB3-064F-B2D9-930B2CFCF77A}"/>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20749867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829D3A-4631-3643-AB83-8913007F5941}"/>
              </a:ext>
            </a:extLst>
          </p:cNvPr>
          <p:cNvSpPr txBox="1"/>
          <p:nvPr/>
        </p:nvSpPr>
        <p:spPr>
          <a:xfrm>
            <a:off x="717175" y="788746"/>
            <a:ext cx="11277601" cy="2462213"/>
          </a:xfrm>
          <a:prstGeom prst="rect">
            <a:avLst/>
          </a:prstGeom>
          <a:noFill/>
        </p:spPr>
        <p:txBody>
          <a:bodyPr wrap="square" rtlCol="0">
            <a:spAutoFit/>
          </a:bodyPr>
          <a:lstStyle/>
          <a:p>
            <a:r>
              <a:rPr lang="en-US" sz="4800" dirty="0"/>
              <a:t>How do we make </a:t>
            </a:r>
            <a:r>
              <a:rPr lang="en-US" sz="8800" dirty="0">
                <a:solidFill>
                  <a:schemeClr val="accent5"/>
                </a:solidFill>
              </a:rPr>
              <a:t>hardware</a:t>
            </a:r>
            <a:r>
              <a:rPr lang="en-US" sz="8800" dirty="0"/>
              <a:t> </a:t>
            </a:r>
            <a:r>
              <a:rPr lang="en-US" sz="4000" dirty="0"/>
              <a:t>for </a:t>
            </a:r>
          </a:p>
          <a:p>
            <a:r>
              <a:rPr lang="en-US" sz="6000" dirty="0">
                <a:solidFill>
                  <a:schemeClr val="accent2"/>
                </a:solidFill>
              </a:rPr>
              <a:t>Machine learning</a:t>
            </a:r>
            <a:r>
              <a:rPr lang="en-US" sz="6600" dirty="0"/>
              <a:t>?</a:t>
            </a:r>
            <a:endParaRPr lang="en-US" sz="4000" dirty="0"/>
          </a:p>
        </p:txBody>
      </p:sp>
      <p:sp>
        <p:nvSpPr>
          <p:cNvPr id="8" name="TextBox 7">
            <a:extLst>
              <a:ext uri="{FF2B5EF4-FFF2-40B4-BE49-F238E27FC236}">
                <a16:creationId xmlns:a16="http://schemas.microsoft.com/office/drawing/2014/main" id="{59A4FF5D-2EEA-3D49-9C6B-0B5B768E7F93}"/>
              </a:ext>
            </a:extLst>
          </p:cNvPr>
          <p:cNvSpPr txBox="1"/>
          <p:nvPr/>
        </p:nvSpPr>
        <p:spPr>
          <a:xfrm>
            <a:off x="1042146" y="3929771"/>
            <a:ext cx="10107707" cy="1938992"/>
          </a:xfrm>
          <a:prstGeom prst="rect">
            <a:avLst/>
          </a:prstGeom>
          <a:noFill/>
        </p:spPr>
        <p:txBody>
          <a:bodyPr wrap="square" rtlCol="0">
            <a:spAutoFit/>
          </a:bodyPr>
          <a:lstStyle/>
          <a:p>
            <a:pPr algn="r"/>
            <a:r>
              <a:rPr lang="en-US" sz="6000" dirty="0">
                <a:solidFill>
                  <a:schemeClr val="accent2"/>
                </a:solidFill>
              </a:rPr>
              <a:t>Machine learning</a:t>
            </a:r>
            <a:br>
              <a:rPr lang="en-US" sz="6000" dirty="0">
                <a:solidFill>
                  <a:schemeClr val="accent2"/>
                </a:solidFill>
              </a:rPr>
            </a:br>
            <a:r>
              <a:rPr lang="en-US" sz="6000" dirty="0"/>
              <a:t>is not a single application.</a:t>
            </a:r>
            <a:endParaRPr lang="en-US" sz="4800" dirty="0"/>
          </a:p>
        </p:txBody>
      </p:sp>
      <p:sp>
        <p:nvSpPr>
          <p:cNvPr id="10" name="Slide Number Placeholder 9">
            <a:extLst>
              <a:ext uri="{FF2B5EF4-FFF2-40B4-BE49-F238E27FC236}">
                <a16:creationId xmlns:a16="http://schemas.microsoft.com/office/drawing/2014/main" id="{5E765D79-44B6-174B-AB0E-4AE7842D8769}"/>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46755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le 4">
            <a:extLst>
              <a:ext uri="{FF2B5EF4-FFF2-40B4-BE49-F238E27FC236}">
                <a16:creationId xmlns:a16="http://schemas.microsoft.com/office/drawing/2014/main" id="{34F67393-894C-3D4A-AEC3-AC6576122527}"/>
              </a:ext>
            </a:extLst>
          </p:cNvPr>
          <p:cNvSpPr txBox="1">
            <a:spLocks/>
          </p:cNvSpPr>
          <p:nvPr/>
        </p:nvSpPr>
        <p:spPr>
          <a:xfrm>
            <a:off x="166872" y="-1676884"/>
            <a:ext cx="11839440" cy="2387600"/>
          </a:xfrm>
          <a:prstGeom prst="rect">
            <a:avLst/>
          </a:prstGeom>
        </p:spPr>
        <p:txBody>
          <a:bodyPr vert="horz" lIns="121920" tIns="60960" rIns="121920" bIns="60960" rtlCol="0" anchor="ctr">
            <a:normAutofit/>
          </a:bodyPr>
          <a:lstStyle>
            <a:lvl1pPr algn="l" defTabSz="685783" rtl="0" eaLnBrk="1" latinLnBrk="0" hangingPunct="1">
              <a:lnSpc>
                <a:spcPct val="90000"/>
              </a:lnSpc>
              <a:spcBef>
                <a:spcPct val="0"/>
              </a:spcBef>
              <a:buNone/>
              <a:defRPr sz="3300" kern="1200">
                <a:solidFill>
                  <a:schemeClr val="tx1"/>
                </a:solidFill>
                <a:uFillTx/>
                <a:latin typeface="+mj-lt"/>
                <a:ea typeface="Helvetica Neue" charset="0"/>
                <a:cs typeface="Helvetica Neue" charset="0"/>
              </a:defRPr>
            </a:lvl1pPr>
          </a:lstStyle>
          <a:p>
            <a:pPr algn="ctr" defTabSz="914354"/>
            <a:r>
              <a:rPr lang="en-US" sz="5867" dirty="0">
                <a:solidFill>
                  <a:srgbClr val="000000"/>
                </a:solidFill>
                <a:latin typeface="Century Gothic" panose="020F0302020204030204"/>
              </a:rPr>
              <a:t>Machine Learning Lifecycle</a:t>
            </a:r>
          </a:p>
        </p:txBody>
      </p:sp>
      <p:grpSp>
        <p:nvGrpSpPr>
          <p:cNvPr id="2" name="Group 1">
            <a:extLst>
              <a:ext uri="{FF2B5EF4-FFF2-40B4-BE49-F238E27FC236}">
                <a16:creationId xmlns:a16="http://schemas.microsoft.com/office/drawing/2014/main" id="{66C3A756-B4CF-C144-9825-6A3408A0CBF7}"/>
              </a:ext>
            </a:extLst>
          </p:cNvPr>
          <p:cNvGrpSpPr/>
          <p:nvPr/>
        </p:nvGrpSpPr>
        <p:grpSpPr>
          <a:xfrm>
            <a:off x="407113" y="607612"/>
            <a:ext cx="11485845" cy="3193364"/>
            <a:chOff x="400238" y="2433398"/>
            <a:chExt cx="11485845" cy="3193364"/>
          </a:xfrm>
        </p:grpSpPr>
        <p:pic>
          <p:nvPicPr>
            <p:cNvPr id="150" name="Picture 149">
              <a:extLst>
                <a:ext uri="{FF2B5EF4-FFF2-40B4-BE49-F238E27FC236}">
                  <a16:creationId xmlns:a16="http://schemas.microsoft.com/office/drawing/2014/main" id="{04FD447B-ACCF-4943-8782-52B641A2E2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238" y="2433398"/>
              <a:ext cx="3772699" cy="2286000"/>
            </a:xfrm>
            <a:prstGeom prst="rect">
              <a:avLst/>
            </a:prstGeom>
          </p:spPr>
        </p:pic>
        <p:pic>
          <p:nvPicPr>
            <p:cNvPr id="151" name="Picture 150">
              <a:extLst>
                <a:ext uri="{FF2B5EF4-FFF2-40B4-BE49-F238E27FC236}">
                  <a16:creationId xmlns:a16="http://schemas.microsoft.com/office/drawing/2014/main" id="{177F01C0-D2FA-1242-ACA9-184FCCA158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474" y="2433398"/>
              <a:ext cx="2566823" cy="2286000"/>
            </a:xfrm>
            <a:prstGeom prst="rect">
              <a:avLst/>
            </a:prstGeom>
          </p:spPr>
        </p:pic>
        <p:pic>
          <p:nvPicPr>
            <p:cNvPr id="152" name="Picture 151">
              <a:extLst>
                <a:ext uri="{FF2B5EF4-FFF2-40B4-BE49-F238E27FC236}">
                  <a16:creationId xmlns:a16="http://schemas.microsoft.com/office/drawing/2014/main" id="{0C92E67A-76A9-694B-8AB6-BF07F51E7C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1183" y="2433398"/>
              <a:ext cx="4914900" cy="2286000"/>
            </a:xfrm>
            <a:prstGeom prst="rect">
              <a:avLst/>
            </a:prstGeom>
          </p:spPr>
        </p:pic>
        <p:pic>
          <p:nvPicPr>
            <p:cNvPr id="153" name="Picture 152">
              <a:extLst>
                <a:ext uri="{FF2B5EF4-FFF2-40B4-BE49-F238E27FC236}">
                  <a16:creationId xmlns:a16="http://schemas.microsoft.com/office/drawing/2014/main" id="{F6CF9056-8EE7-4044-BE92-144AF03DA2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3920" y="2632557"/>
              <a:ext cx="220146" cy="2078182"/>
            </a:xfrm>
            <a:prstGeom prst="rect">
              <a:avLst/>
            </a:prstGeom>
          </p:spPr>
        </p:pic>
        <p:pic>
          <p:nvPicPr>
            <p:cNvPr id="154" name="Picture 153">
              <a:extLst>
                <a:ext uri="{FF2B5EF4-FFF2-40B4-BE49-F238E27FC236}">
                  <a16:creationId xmlns:a16="http://schemas.microsoft.com/office/drawing/2014/main" id="{B6B44B13-AA90-1248-A728-DE8CE45BA3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6104" y="2632557"/>
              <a:ext cx="220146" cy="2078182"/>
            </a:xfrm>
            <a:prstGeom prst="rect">
              <a:avLst/>
            </a:prstGeom>
          </p:spPr>
        </p:pic>
        <p:pic>
          <p:nvPicPr>
            <p:cNvPr id="155" name="Picture 154">
              <a:extLst>
                <a:ext uri="{FF2B5EF4-FFF2-40B4-BE49-F238E27FC236}">
                  <a16:creationId xmlns:a16="http://schemas.microsoft.com/office/drawing/2014/main" id="{1B95B85E-8BE4-7240-82EF-CAB54FF554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0224" y="5055064"/>
              <a:ext cx="1034775" cy="571698"/>
            </a:xfrm>
            <a:prstGeom prst="rect">
              <a:avLst/>
            </a:prstGeom>
          </p:spPr>
        </p:pic>
        <p:pic>
          <p:nvPicPr>
            <p:cNvPr id="156" name="Picture 155">
              <a:extLst>
                <a:ext uri="{FF2B5EF4-FFF2-40B4-BE49-F238E27FC236}">
                  <a16:creationId xmlns:a16="http://schemas.microsoft.com/office/drawing/2014/main" id="{DBDBC0EA-602C-004F-AA3E-4418E10CC5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8150" y="5055064"/>
              <a:ext cx="1075474" cy="571698"/>
            </a:xfrm>
            <a:prstGeom prst="rect">
              <a:avLst/>
            </a:prstGeom>
          </p:spPr>
        </p:pic>
        <p:pic>
          <p:nvPicPr>
            <p:cNvPr id="157" name="Picture 156">
              <a:extLst>
                <a:ext uri="{FF2B5EF4-FFF2-40B4-BE49-F238E27FC236}">
                  <a16:creationId xmlns:a16="http://schemas.microsoft.com/office/drawing/2014/main" id="{5317F926-C9D2-5144-8F71-F1802F5F32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8269" y="5055064"/>
              <a:ext cx="1075474" cy="571698"/>
            </a:xfrm>
            <a:prstGeom prst="rect">
              <a:avLst/>
            </a:prstGeom>
          </p:spPr>
        </p:pic>
      </p:grpSp>
      <p:sp>
        <p:nvSpPr>
          <p:cNvPr id="3" name="TextBox 2">
            <a:extLst>
              <a:ext uri="{FF2B5EF4-FFF2-40B4-BE49-F238E27FC236}">
                <a16:creationId xmlns:a16="http://schemas.microsoft.com/office/drawing/2014/main" id="{0E68EB4A-D2E1-0E44-89DA-4B822A70A6F4}"/>
              </a:ext>
            </a:extLst>
          </p:cNvPr>
          <p:cNvSpPr txBox="1"/>
          <p:nvPr/>
        </p:nvSpPr>
        <p:spPr>
          <a:xfrm>
            <a:off x="3313026" y="4587245"/>
            <a:ext cx="5565947" cy="1569660"/>
          </a:xfrm>
          <a:prstGeom prst="rect">
            <a:avLst/>
          </a:prstGeom>
          <a:noFill/>
        </p:spPr>
        <p:txBody>
          <a:bodyPr wrap="none" rtlCol="0">
            <a:spAutoFit/>
          </a:bodyPr>
          <a:lstStyle/>
          <a:p>
            <a:r>
              <a:rPr lang="en-US" sz="9600" dirty="0">
                <a:latin typeface="Century Gothic" panose="020B0502020202020204" pitchFamily="34" charset="0"/>
                <a:ea typeface="Tahoma" panose="020B0604030504040204" pitchFamily="34" charset="0"/>
                <a:cs typeface="Tahoma" panose="020B0604030504040204" pitchFamily="34" charset="0"/>
              </a:rPr>
              <a:t>Security?</a:t>
            </a:r>
          </a:p>
        </p:txBody>
      </p:sp>
      <p:sp>
        <p:nvSpPr>
          <p:cNvPr id="4" name="Slide Number Placeholder 3">
            <a:extLst>
              <a:ext uri="{FF2B5EF4-FFF2-40B4-BE49-F238E27FC236}">
                <a16:creationId xmlns:a16="http://schemas.microsoft.com/office/drawing/2014/main" id="{674801DB-7CBB-784A-9E15-C38EDD5000F7}"/>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423347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1977" y="1697571"/>
            <a:ext cx="5509713" cy="2968529"/>
            <a:chOff x="438433" y="1267288"/>
            <a:chExt cx="4132285" cy="2226397"/>
          </a:xfrm>
        </p:grpSpPr>
        <p:sp>
          <p:nvSpPr>
            <p:cNvPr id="4" name="Can 3"/>
            <p:cNvSpPr/>
            <p:nvPr/>
          </p:nvSpPr>
          <p:spPr>
            <a:xfrm>
              <a:off x="712068" y="1802819"/>
              <a:ext cx="1150978" cy="1690866"/>
            </a:xfrm>
            <a:prstGeom prst="can">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r>
                <a:rPr lang="en-US" sz="2667" dirty="0">
                  <a:solidFill>
                    <a:prstClr val="white"/>
                  </a:solidFill>
                  <a:latin typeface="Helvetica Neue" charset="0"/>
                  <a:ea typeface="Helvetica Neue" charset="0"/>
                  <a:cs typeface="Helvetica Neue" charset="0"/>
                </a:rPr>
                <a:t>Data</a:t>
              </a:r>
            </a:p>
          </p:txBody>
        </p:sp>
        <p:sp>
          <p:nvSpPr>
            <p:cNvPr id="5" name="TextBox 4"/>
            <p:cNvSpPr txBox="1"/>
            <p:nvPr/>
          </p:nvSpPr>
          <p:spPr>
            <a:xfrm>
              <a:off x="438433" y="1267288"/>
              <a:ext cx="4132285" cy="1915909"/>
            </a:xfrm>
            <a:prstGeom prst="rect">
              <a:avLst/>
            </a:prstGeom>
            <a:noFill/>
          </p:spPr>
          <p:txBody>
            <a:bodyPr wrap="none" rtlCol="0">
              <a:spAutoFit/>
            </a:bodyPr>
            <a:lstStyle/>
            <a:p>
              <a:r>
                <a:rPr lang="en-US" sz="3200" dirty="0">
                  <a:solidFill>
                    <a:srgbClr val="000000"/>
                  </a:solidFill>
                  <a:latin typeface="Helvetica Neue" charset="0"/>
                  <a:ea typeface="Helvetica Neue" charset="0"/>
                  <a:cs typeface="Helvetica Neue" charset="0"/>
                </a:rPr>
                <a:t>High-Value </a:t>
              </a:r>
              <a:r>
                <a:rPr lang="en-US" sz="3200" b="1" dirty="0">
                  <a:solidFill>
                    <a:srgbClr val="000000"/>
                  </a:solidFill>
                  <a:latin typeface="Helvetica Neue" charset="0"/>
                  <a:ea typeface="Helvetica Neue" charset="0"/>
                  <a:cs typeface="Helvetica Neue" charset="0"/>
                </a:rPr>
                <a:t>Data</a:t>
              </a:r>
              <a:r>
                <a:rPr lang="en-US" sz="3200" dirty="0">
                  <a:solidFill>
                    <a:srgbClr val="000000"/>
                  </a:solidFill>
                  <a:latin typeface="Helvetica Neue" charset="0"/>
                  <a:ea typeface="Helvetica Neue" charset="0"/>
                  <a:cs typeface="Helvetica Neue" charset="0"/>
                  <a:sym typeface="Wingdings"/>
                </a:rPr>
                <a:t> </a:t>
              </a:r>
              <a:r>
                <a:rPr lang="en-US" sz="3200" i="1" dirty="0">
                  <a:solidFill>
                    <a:srgbClr val="000000"/>
                  </a:solidFill>
                  <a:latin typeface="Helvetica Neue" charset="0"/>
                  <a:ea typeface="Helvetica Neue" charset="0"/>
                  <a:cs typeface="Helvetica Neue" charset="0"/>
                  <a:sym typeface="Wingdings"/>
                </a:rPr>
                <a:t>is </a:t>
              </a:r>
              <a:r>
                <a:rPr lang="en-US" sz="3200" b="1" i="1" dirty="0">
                  <a:solidFill>
                    <a:srgbClr val="000000"/>
                  </a:solidFill>
                  <a:latin typeface="Helvetica Neue" charset="0"/>
                  <a:ea typeface="Helvetica Neue" charset="0"/>
                  <a:cs typeface="Helvetica Neue" charset="0"/>
                  <a:sym typeface="Wingdings"/>
                </a:rPr>
                <a:t>Sensitive</a:t>
              </a:r>
              <a:endParaRPr lang="en-US" sz="3200" i="1" dirty="0">
                <a:solidFill>
                  <a:srgbClr val="000000"/>
                </a:solidFill>
                <a:latin typeface="Helvetica Neue" charset="0"/>
                <a:ea typeface="Helvetica Neue" charset="0"/>
                <a:cs typeface="Helvetica Neue" charset="0"/>
                <a:sym typeface="Wingdings"/>
              </a:endParaRPr>
            </a:p>
            <a:p>
              <a:pPr marL="2438339" indent="-372524">
                <a:buFont typeface="Arial" charset="0"/>
                <a:buChar char="•"/>
              </a:pPr>
              <a:r>
                <a:rPr lang="en-US" sz="3200" dirty="0">
                  <a:solidFill>
                    <a:srgbClr val="000000"/>
                  </a:solidFill>
                  <a:latin typeface="Helvetica Neue" charset="0"/>
                  <a:ea typeface="Helvetica Neue" charset="0"/>
                  <a:cs typeface="Helvetica Neue" charset="0"/>
                  <a:sym typeface="Wingdings"/>
                </a:rPr>
                <a:t>Medical Info.</a:t>
              </a:r>
            </a:p>
            <a:p>
              <a:pPr marL="2438339" indent="-372524">
                <a:buFont typeface="Arial" charset="0"/>
                <a:buChar char="•"/>
              </a:pPr>
              <a:r>
                <a:rPr lang="en-US" sz="3200" dirty="0">
                  <a:solidFill>
                    <a:srgbClr val="000000"/>
                  </a:solidFill>
                  <a:latin typeface="Helvetica Neue" charset="0"/>
                  <a:ea typeface="Helvetica Neue" charset="0"/>
                  <a:cs typeface="Helvetica Neue" charset="0"/>
                  <a:sym typeface="Wingdings"/>
                </a:rPr>
                <a:t>Home video</a:t>
              </a:r>
            </a:p>
            <a:p>
              <a:pPr marL="2438339" indent="-372524">
                <a:buFont typeface="Arial" charset="0"/>
                <a:buChar char="•"/>
              </a:pPr>
              <a:r>
                <a:rPr lang="en-US" sz="3200" dirty="0">
                  <a:solidFill>
                    <a:srgbClr val="000000"/>
                  </a:solidFill>
                  <a:latin typeface="Helvetica Neue" charset="0"/>
                  <a:ea typeface="Helvetica Neue" charset="0"/>
                  <a:cs typeface="Helvetica Neue" charset="0"/>
                  <a:sym typeface="Wingdings"/>
                </a:rPr>
                <a:t>Finance</a:t>
              </a:r>
            </a:p>
            <a:p>
              <a:pPr marL="380990" indent="-380990">
                <a:buFont typeface="Arial" charset="0"/>
                <a:buChar char="•"/>
              </a:pPr>
              <a:endParaRPr lang="en-US" sz="3200" dirty="0">
                <a:solidFill>
                  <a:srgbClr val="000000"/>
                </a:solidFill>
                <a:latin typeface="Helvetica Neue" charset="0"/>
                <a:ea typeface="Helvetica Neue" charset="0"/>
                <a:cs typeface="Helvetica Neue" charset="0"/>
              </a:endParaRPr>
            </a:p>
          </p:txBody>
        </p:sp>
      </p:grpSp>
      <p:grpSp>
        <p:nvGrpSpPr>
          <p:cNvPr id="24" name="Group 23"/>
          <p:cNvGrpSpPr/>
          <p:nvPr/>
        </p:nvGrpSpPr>
        <p:grpSpPr>
          <a:xfrm>
            <a:off x="6095999" y="1682805"/>
            <a:ext cx="5742511" cy="3046988"/>
            <a:chOff x="3519636" y="3486102"/>
            <a:chExt cx="4306883" cy="2285241"/>
          </a:xfrm>
        </p:grpSpPr>
        <p:grpSp>
          <p:nvGrpSpPr>
            <p:cNvPr id="8" name="Group 7"/>
            <p:cNvGrpSpPr/>
            <p:nvPr/>
          </p:nvGrpSpPr>
          <p:grpSpPr>
            <a:xfrm>
              <a:off x="5839284" y="3993905"/>
              <a:ext cx="1987235" cy="1149595"/>
              <a:chOff x="4437802" y="2295143"/>
              <a:chExt cx="2565113" cy="1483893"/>
            </a:xfrm>
          </p:grpSpPr>
          <p:cxnSp>
            <p:nvCxnSpPr>
              <p:cNvPr id="10" name="Straight Arrow Connector 9"/>
              <p:cNvCxnSpPr/>
              <p:nvPr/>
            </p:nvCxnSpPr>
            <p:spPr>
              <a:xfrm>
                <a:off x="6221474" y="3037091"/>
                <a:ext cx="781441" cy="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1" name="Straight Arrow Connector 10"/>
              <p:cNvCxnSpPr/>
              <p:nvPr/>
            </p:nvCxnSpPr>
            <p:spPr>
              <a:xfrm>
                <a:off x="4608575" y="238053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2" name="Straight Arrow Connector 11"/>
              <p:cNvCxnSpPr/>
              <p:nvPr/>
            </p:nvCxnSpPr>
            <p:spPr>
              <a:xfrm>
                <a:off x="4608575" y="2708810"/>
                <a:ext cx="1922918" cy="32828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3" name="Straight Arrow Connector 12"/>
              <p:cNvCxnSpPr/>
              <p:nvPr/>
            </p:nvCxnSpPr>
            <p:spPr>
              <a:xfrm>
                <a:off x="4608575" y="3037089"/>
                <a:ext cx="1922918" cy="1"/>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4" name="Straight Arrow Connector 13"/>
              <p:cNvCxnSpPr/>
              <p:nvPr/>
            </p:nvCxnSpPr>
            <p:spPr>
              <a:xfrm flipV="1">
                <a:off x="4608575" y="3037090"/>
                <a:ext cx="1922918" cy="328279"/>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cxnSp>
            <p:nvCxnSpPr>
              <p:cNvPr id="15" name="Straight Arrow Connector 14"/>
              <p:cNvCxnSpPr/>
              <p:nvPr/>
            </p:nvCxnSpPr>
            <p:spPr>
              <a:xfrm flipV="1">
                <a:off x="4608575" y="3037090"/>
                <a:ext cx="1922918" cy="656560"/>
              </a:xfrm>
              <a:prstGeom prst="straightConnector1">
                <a:avLst/>
              </a:prstGeom>
              <a:ln w="28575">
                <a:tailEnd type="triangle"/>
              </a:ln>
            </p:spPr>
            <p:style>
              <a:lnRef idx="2">
                <a:schemeClr val="dk1">
                  <a:shade val="50000"/>
                </a:schemeClr>
              </a:lnRef>
              <a:fillRef idx="1">
                <a:schemeClr val="dk1"/>
              </a:fillRef>
              <a:effectRef idx="0">
                <a:schemeClr val="dk1"/>
              </a:effectRef>
              <a:fontRef idx="minor">
                <a:schemeClr val="lt1"/>
              </a:fontRef>
            </p:style>
          </p:cxnSp>
          <p:sp>
            <p:nvSpPr>
              <p:cNvPr id="16" name="Oval 15"/>
              <p:cNvSpPr/>
              <p:nvPr/>
            </p:nvSpPr>
            <p:spPr>
              <a:xfrm>
                <a:off x="5121690" y="2390319"/>
                <a:ext cx="1293541" cy="1293541"/>
              </a:xfrm>
              <a:prstGeom prst="ellipse">
                <a:avLst/>
              </a:prstGeom>
              <a:solidFill>
                <a:schemeClr val="bg1"/>
              </a:solidFill>
              <a:ln w="28575"/>
            </p:spPr>
            <p:style>
              <a:lnRef idx="2">
                <a:schemeClr val="dk1"/>
              </a:lnRef>
              <a:fillRef idx="1">
                <a:schemeClr val="lt1"/>
              </a:fillRef>
              <a:effectRef idx="0">
                <a:schemeClr val="dk1"/>
              </a:effectRef>
              <a:fontRef idx="minor">
                <a:schemeClr val="dk1"/>
              </a:fontRef>
            </p:style>
            <p:txBody>
              <a:bodyPr rtlCol="0" anchor="ctr"/>
              <a:lstStyle/>
              <a:p>
                <a:pPr algn="ctr" defTabSz="609570"/>
                <a:endParaRPr lang="en-US" sz="1600">
                  <a:solidFill>
                    <a:prstClr val="black"/>
                  </a:solidFill>
                  <a:latin typeface="Helvetica Neue" charset="0"/>
                  <a:ea typeface="Helvetica Neue" charset="0"/>
                  <a:cs typeface="Helvetica Neue" charset="0"/>
                </a:endParaRPr>
              </a:p>
            </p:txBody>
          </p:sp>
          <p:grpSp>
            <p:nvGrpSpPr>
              <p:cNvPr id="17" name="Group 16"/>
              <p:cNvGrpSpPr/>
              <p:nvPr/>
            </p:nvGrpSpPr>
            <p:grpSpPr>
              <a:xfrm>
                <a:off x="4437802" y="2295143"/>
                <a:ext cx="170773" cy="1483893"/>
                <a:chOff x="4461603" y="726948"/>
                <a:chExt cx="228600" cy="1986366"/>
              </a:xfrm>
            </p:grpSpPr>
            <p:sp>
              <p:nvSpPr>
                <p:cNvPr id="18" name="Oval 17"/>
                <p:cNvSpPr/>
                <p:nvPr/>
              </p:nvSpPr>
              <p:spPr>
                <a:xfrm>
                  <a:off x="4461603" y="726948"/>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endParaRPr lang="en-US" sz="1600">
                    <a:solidFill>
                      <a:prstClr val="white"/>
                    </a:solidFill>
                    <a:latin typeface="Helvetica Neue" charset="0"/>
                    <a:ea typeface="Helvetica Neue" charset="0"/>
                    <a:cs typeface="Helvetica Neue" charset="0"/>
                  </a:endParaRPr>
                </a:p>
              </p:txBody>
            </p:sp>
            <p:sp>
              <p:nvSpPr>
                <p:cNvPr id="19" name="Oval 18"/>
                <p:cNvSpPr/>
                <p:nvPr/>
              </p:nvSpPr>
              <p:spPr>
                <a:xfrm>
                  <a:off x="4461603" y="1605830"/>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endParaRPr lang="en-US" sz="1600">
                    <a:solidFill>
                      <a:prstClr val="white"/>
                    </a:solidFill>
                    <a:latin typeface="Helvetica Neue" charset="0"/>
                    <a:ea typeface="Helvetica Neue" charset="0"/>
                    <a:cs typeface="Helvetica Neue" charset="0"/>
                  </a:endParaRPr>
                </a:p>
              </p:txBody>
            </p:sp>
            <p:sp>
              <p:nvSpPr>
                <p:cNvPr id="20" name="Oval 19"/>
                <p:cNvSpPr/>
                <p:nvPr/>
              </p:nvSpPr>
              <p:spPr>
                <a:xfrm>
                  <a:off x="4461603" y="2045271"/>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endParaRPr lang="en-US" sz="1600">
                    <a:solidFill>
                      <a:prstClr val="white"/>
                    </a:solidFill>
                    <a:latin typeface="Helvetica Neue" charset="0"/>
                    <a:ea typeface="Helvetica Neue" charset="0"/>
                    <a:cs typeface="Helvetica Neue" charset="0"/>
                  </a:endParaRPr>
                </a:p>
              </p:txBody>
            </p:sp>
            <p:sp>
              <p:nvSpPr>
                <p:cNvPr id="21" name="Oval 20"/>
                <p:cNvSpPr/>
                <p:nvPr/>
              </p:nvSpPr>
              <p:spPr>
                <a:xfrm>
                  <a:off x="4461603" y="2484714"/>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endParaRPr lang="en-US" sz="1600">
                    <a:solidFill>
                      <a:prstClr val="white"/>
                    </a:solidFill>
                    <a:latin typeface="Helvetica Neue" charset="0"/>
                    <a:ea typeface="Helvetica Neue" charset="0"/>
                    <a:cs typeface="Helvetica Neue" charset="0"/>
                  </a:endParaRPr>
                </a:p>
              </p:txBody>
            </p:sp>
            <p:sp>
              <p:nvSpPr>
                <p:cNvPr id="22" name="Oval 21"/>
                <p:cNvSpPr/>
                <p:nvPr/>
              </p:nvSpPr>
              <p:spPr>
                <a:xfrm>
                  <a:off x="4461603" y="1166389"/>
                  <a:ext cx="228600" cy="228600"/>
                </a:xfrm>
                <a:prstGeom prst="ellipse">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70"/>
                  <a:endParaRPr lang="en-US" sz="1600">
                    <a:solidFill>
                      <a:prstClr val="white"/>
                    </a:solidFill>
                    <a:latin typeface="Helvetica Neue" charset="0"/>
                    <a:ea typeface="Helvetica Neue" charset="0"/>
                    <a:cs typeface="Helvetica Neue" charset="0"/>
                  </a:endParaRPr>
                </a:p>
              </p:txBody>
            </p:sp>
          </p:grpSp>
        </p:grpSp>
        <p:sp>
          <p:nvSpPr>
            <p:cNvPr id="23" name="TextBox 22"/>
            <p:cNvSpPr txBox="1"/>
            <p:nvPr/>
          </p:nvSpPr>
          <p:spPr>
            <a:xfrm>
              <a:off x="3519636" y="3486102"/>
              <a:ext cx="4305986" cy="2285241"/>
            </a:xfrm>
            <a:prstGeom prst="rect">
              <a:avLst/>
            </a:prstGeom>
            <a:noFill/>
          </p:spPr>
          <p:txBody>
            <a:bodyPr wrap="none" rtlCol="0">
              <a:spAutoFit/>
            </a:bodyPr>
            <a:lstStyle/>
            <a:p>
              <a:r>
                <a:rPr lang="en-US" sz="3200" b="1" dirty="0">
                  <a:solidFill>
                    <a:srgbClr val="000000"/>
                  </a:solidFill>
                  <a:latin typeface="Helvetica Neue" charset="0"/>
                  <a:ea typeface="Helvetica Neue" charset="0"/>
                  <a:cs typeface="Helvetica Neue" charset="0"/>
                </a:rPr>
                <a:t>Models</a:t>
              </a:r>
              <a:r>
                <a:rPr lang="en-US" sz="3200" dirty="0">
                  <a:solidFill>
                    <a:srgbClr val="000000"/>
                  </a:solidFill>
                  <a:latin typeface="Helvetica Neue" charset="0"/>
                  <a:ea typeface="Helvetica Neue" charset="0"/>
                  <a:cs typeface="Helvetica Neue" charset="0"/>
                </a:rPr>
                <a:t> capture </a:t>
              </a:r>
              <a:r>
                <a:rPr lang="en-US" sz="3200" b="1" dirty="0">
                  <a:solidFill>
                    <a:srgbClr val="000000"/>
                  </a:solidFill>
                  <a:latin typeface="Helvetica Neue" charset="0"/>
                  <a:ea typeface="Helvetica Neue" charset="0"/>
                  <a:cs typeface="Helvetica Neue" charset="0"/>
                </a:rPr>
                <a:t>value</a:t>
              </a:r>
              <a:r>
                <a:rPr lang="en-US" sz="3200" dirty="0">
                  <a:solidFill>
                    <a:srgbClr val="000000"/>
                  </a:solidFill>
                  <a:latin typeface="Helvetica Neue" charset="0"/>
                  <a:ea typeface="Helvetica Neue" charset="0"/>
                  <a:cs typeface="Helvetica Neue" charset="0"/>
                </a:rPr>
                <a:t> in data </a:t>
              </a:r>
              <a:endParaRPr lang="en-US" sz="3200" i="1" dirty="0">
                <a:solidFill>
                  <a:srgbClr val="000000"/>
                </a:solidFill>
                <a:latin typeface="Helvetica Neue" charset="0"/>
                <a:ea typeface="Helvetica Neue" charset="0"/>
                <a:cs typeface="Helvetica Neue" charset="0"/>
                <a:sym typeface="Wingdings"/>
              </a:endParaRPr>
            </a:p>
            <a:p>
              <a:pPr marL="609585" indent="-372524">
                <a:buFont typeface="Arial" charset="0"/>
                <a:buChar char="•"/>
              </a:pPr>
              <a:r>
                <a:rPr lang="en-US" sz="3200" dirty="0">
                  <a:solidFill>
                    <a:srgbClr val="000000"/>
                  </a:solidFill>
                  <a:latin typeface="Helvetica Neue" charset="0"/>
                  <a:ea typeface="Helvetica Neue" charset="0"/>
                  <a:cs typeface="Helvetica Neue" charset="0"/>
                  <a:sym typeface="Wingdings"/>
                </a:rPr>
                <a:t>Core Asset </a:t>
              </a:r>
            </a:p>
            <a:p>
              <a:pPr marL="609585" indent="-372524">
                <a:buFont typeface="Arial" charset="0"/>
                <a:buChar char="•"/>
              </a:pPr>
              <a:r>
                <a:rPr lang="en-US" sz="3200" dirty="0">
                  <a:solidFill>
                    <a:srgbClr val="000000"/>
                  </a:solidFill>
                  <a:latin typeface="Helvetica Neue" charset="0"/>
                  <a:ea typeface="Helvetica Neue" charset="0"/>
                  <a:cs typeface="Helvetica Neue" charset="0"/>
                  <a:sym typeface="Wingdings"/>
                </a:rPr>
                <a:t>“Contain”</a:t>
              </a:r>
              <a:br>
                <a:rPr lang="en-US" sz="3200" dirty="0">
                  <a:solidFill>
                    <a:srgbClr val="000000"/>
                  </a:solidFill>
                  <a:latin typeface="Helvetica Neue" charset="0"/>
                  <a:ea typeface="Helvetica Neue" charset="0"/>
                  <a:cs typeface="Helvetica Neue" charset="0"/>
                  <a:sym typeface="Wingdings"/>
                </a:rPr>
              </a:br>
              <a:r>
                <a:rPr lang="en-US" sz="3200" dirty="0">
                  <a:solidFill>
                    <a:srgbClr val="000000"/>
                  </a:solidFill>
                  <a:latin typeface="Helvetica Neue" charset="0"/>
                  <a:ea typeface="Helvetica Neue" charset="0"/>
                  <a:cs typeface="Helvetica Neue" charset="0"/>
                  <a:sym typeface="Wingdings"/>
                </a:rPr>
                <a:t>the data</a:t>
              </a:r>
            </a:p>
            <a:p>
              <a:pPr marL="2438339" indent="-372524">
                <a:buFont typeface="Arial" charset="0"/>
                <a:buChar char="•"/>
              </a:pPr>
              <a:endParaRPr lang="en-US" sz="3200" dirty="0">
                <a:solidFill>
                  <a:srgbClr val="000000"/>
                </a:solidFill>
                <a:latin typeface="Helvetica Neue" charset="0"/>
                <a:ea typeface="Helvetica Neue" charset="0"/>
                <a:cs typeface="Helvetica Neue" charset="0"/>
                <a:sym typeface="Wingdings"/>
              </a:endParaRPr>
            </a:p>
            <a:p>
              <a:pPr marL="380990" indent="-380990">
                <a:buFont typeface="Arial" charset="0"/>
                <a:buChar char="•"/>
              </a:pPr>
              <a:endParaRPr lang="en-US" sz="3200" dirty="0">
                <a:solidFill>
                  <a:srgbClr val="000000"/>
                </a:solidFill>
                <a:latin typeface="Helvetica Neue" charset="0"/>
                <a:ea typeface="Helvetica Neue" charset="0"/>
                <a:cs typeface="Helvetica Neue" charset="0"/>
              </a:endParaRPr>
            </a:p>
          </p:txBody>
        </p:sp>
      </p:grpSp>
      <p:grpSp>
        <p:nvGrpSpPr>
          <p:cNvPr id="50" name="Group 49"/>
          <p:cNvGrpSpPr/>
          <p:nvPr/>
        </p:nvGrpSpPr>
        <p:grpSpPr>
          <a:xfrm>
            <a:off x="2596307" y="4293004"/>
            <a:ext cx="7528130" cy="2180589"/>
            <a:chOff x="1826696" y="3327648"/>
            <a:chExt cx="5646097" cy="1635442"/>
          </a:xfrm>
        </p:grpSpPr>
        <p:sp>
          <p:nvSpPr>
            <p:cNvPr id="27" name="TextBox 26"/>
            <p:cNvSpPr txBox="1"/>
            <p:nvPr/>
          </p:nvSpPr>
          <p:spPr>
            <a:xfrm>
              <a:off x="1826696" y="3327648"/>
              <a:ext cx="5599129" cy="807914"/>
            </a:xfrm>
            <a:prstGeom prst="rect">
              <a:avLst/>
            </a:prstGeom>
            <a:noFill/>
          </p:spPr>
          <p:txBody>
            <a:bodyPr wrap="none" rtlCol="0">
              <a:spAutoFit/>
            </a:bodyPr>
            <a:lstStyle/>
            <a:p>
              <a:r>
                <a:rPr lang="en-US" sz="3200" b="1" dirty="0">
                  <a:solidFill>
                    <a:srgbClr val="000000"/>
                  </a:solidFill>
                  <a:latin typeface="Helvetica Neue" charset="0"/>
                  <a:ea typeface="Helvetica Neue" charset="0"/>
                  <a:cs typeface="Helvetica Neue" charset="0"/>
                </a:rPr>
                <a:t>Queries</a:t>
              </a:r>
              <a:r>
                <a:rPr lang="en-US" sz="3200" dirty="0">
                  <a:solidFill>
                    <a:srgbClr val="000000"/>
                  </a:solidFill>
                  <a:latin typeface="Helvetica Neue" charset="0"/>
                  <a:ea typeface="Helvetica Neue" charset="0"/>
                  <a:cs typeface="Helvetica Neue" charset="0"/>
                </a:rPr>
                <a:t> can be as sensitive as the data</a:t>
              </a:r>
              <a:endParaRPr lang="en-US" sz="3200" dirty="0">
                <a:solidFill>
                  <a:srgbClr val="000000"/>
                </a:solidFill>
                <a:latin typeface="Helvetica Neue" charset="0"/>
                <a:ea typeface="Helvetica Neue" charset="0"/>
                <a:cs typeface="Helvetica Neue" charset="0"/>
                <a:sym typeface="Wingdings"/>
              </a:endParaRPr>
            </a:p>
            <a:p>
              <a:pPr marL="380990" indent="-380990">
                <a:buFont typeface="Arial" charset="0"/>
                <a:buChar char="•"/>
              </a:pPr>
              <a:endParaRPr lang="en-US" sz="3200" dirty="0">
                <a:solidFill>
                  <a:srgbClr val="000000"/>
                </a:solidFill>
                <a:latin typeface="Helvetica Neue" charset="0"/>
                <a:ea typeface="Helvetica Neue" charset="0"/>
                <a:cs typeface="Helvetica Neue" charset="0"/>
              </a:endParaRPr>
            </a:p>
          </p:txBody>
        </p:sp>
        <p:pic>
          <p:nvPicPr>
            <p:cNvPr id="44" name="Picture 4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48509" y="3795846"/>
              <a:ext cx="1775668" cy="1161193"/>
            </a:xfrm>
            <a:prstGeom prst="rect">
              <a:avLst/>
            </a:prstGeom>
          </p:spPr>
        </p:pic>
        <p:pic>
          <p:nvPicPr>
            <p:cNvPr id="47" name="Picture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46451" y="3801339"/>
              <a:ext cx="2054579" cy="1155700"/>
            </a:xfrm>
            <a:prstGeom prst="rect">
              <a:avLst/>
            </a:prstGeom>
          </p:spPr>
        </p:pic>
        <p:pic>
          <p:nvPicPr>
            <p:cNvPr id="49" name="Picture 48"/>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7553" y="3743146"/>
              <a:ext cx="1355240" cy="1219944"/>
            </a:xfrm>
            <a:prstGeom prst="rect">
              <a:avLst/>
            </a:prstGeom>
          </p:spPr>
        </p:pic>
      </p:grpSp>
      <p:sp>
        <p:nvSpPr>
          <p:cNvPr id="31" name="Rectangle 30"/>
          <p:cNvSpPr/>
          <p:nvPr/>
        </p:nvSpPr>
        <p:spPr>
          <a:xfrm>
            <a:off x="106326" y="510653"/>
            <a:ext cx="11466409" cy="757130"/>
          </a:xfrm>
          <a:prstGeom prst="rect">
            <a:avLst/>
          </a:prstGeom>
        </p:spPr>
        <p:txBody>
          <a:bodyPr wrap="none">
            <a:spAutoFit/>
          </a:bodyPr>
          <a:lstStyle/>
          <a:p>
            <a:pPr marL="14286" defTabSz="914354">
              <a:lnSpc>
                <a:spcPct val="90000"/>
              </a:lnSpc>
              <a:spcBef>
                <a:spcPts val="1000"/>
              </a:spcBef>
              <a:buClr>
                <a:srgbClr val="000000"/>
              </a:buClr>
              <a:buSzPct val="100000"/>
            </a:pPr>
            <a:r>
              <a:rPr lang="en-US" sz="4800" dirty="0">
                <a:solidFill>
                  <a:srgbClr val="000000"/>
                </a:solidFill>
                <a:latin typeface="Helvetica Neue Light" charset="0"/>
                <a:ea typeface="Helvetica Neue Light" charset="0"/>
                <a:cs typeface="Helvetica Neue Light" charset="0"/>
              </a:rPr>
              <a:t>Protect the </a:t>
            </a:r>
            <a:r>
              <a:rPr lang="en-US" sz="4800" b="1" dirty="0">
                <a:solidFill>
                  <a:srgbClr val="000000"/>
                </a:solidFill>
                <a:latin typeface="Helvetica Neue Light" charset="0"/>
                <a:ea typeface="Helvetica Neue Light" charset="0"/>
                <a:cs typeface="Helvetica Neue Light" charset="0"/>
              </a:rPr>
              <a:t>data</a:t>
            </a:r>
            <a:r>
              <a:rPr lang="en-US" sz="4800" dirty="0">
                <a:solidFill>
                  <a:srgbClr val="000000"/>
                </a:solidFill>
                <a:latin typeface="Helvetica Neue Light" charset="0"/>
                <a:ea typeface="Helvetica Neue Light" charset="0"/>
                <a:cs typeface="Helvetica Neue Light" charset="0"/>
              </a:rPr>
              <a:t>, the </a:t>
            </a:r>
            <a:r>
              <a:rPr lang="en-US" sz="4800" b="1" dirty="0">
                <a:solidFill>
                  <a:srgbClr val="000000"/>
                </a:solidFill>
                <a:latin typeface="Helvetica Neue Light" charset="0"/>
                <a:ea typeface="Helvetica Neue Light" charset="0"/>
                <a:cs typeface="Helvetica Neue Light" charset="0"/>
              </a:rPr>
              <a:t>model</a:t>
            </a:r>
            <a:r>
              <a:rPr lang="en-US" sz="4800" dirty="0">
                <a:solidFill>
                  <a:srgbClr val="000000"/>
                </a:solidFill>
                <a:latin typeface="Helvetica Neue Light" charset="0"/>
                <a:ea typeface="Helvetica Neue Light" charset="0"/>
                <a:cs typeface="Helvetica Neue Light" charset="0"/>
              </a:rPr>
              <a:t>, and the </a:t>
            </a:r>
            <a:r>
              <a:rPr lang="en-US" sz="4800" b="1" dirty="0">
                <a:solidFill>
                  <a:srgbClr val="000000"/>
                </a:solidFill>
                <a:latin typeface="Helvetica Neue Light" charset="0"/>
                <a:ea typeface="Helvetica Neue Light" charset="0"/>
                <a:cs typeface="Helvetica Neue Light" charset="0"/>
              </a:rPr>
              <a:t>query</a:t>
            </a:r>
            <a:endParaRPr lang="en-US" sz="4800" dirty="0">
              <a:solidFill>
                <a:srgbClr val="000000"/>
              </a:solidFill>
              <a:latin typeface="Helvetica Neue Light" charset="0"/>
              <a:ea typeface="Helvetica Neue Light" charset="0"/>
              <a:cs typeface="Helvetica Neue Light" charset="0"/>
            </a:endParaRPr>
          </a:p>
        </p:txBody>
      </p:sp>
      <p:sp>
        <p:nvSpPr>
          <p:cNvPr id="2" name="Slide Number Placeholder 1">
            <a:extLst>
              <a:ext uri="{FF2B5EF4-FFF2-40B4-BE49-F238E27FC236}">
                <a16:creationId xmlns:a16="http://schemas.microsoft.com/office/drawing/2014/main" id="{802A027C-CE50-EE46-9535-2E395BACF86B}"/>
              </a:ext>
            </a:extLst>
          </p:cNvPr>
          <p:cNvSpPr>
            <a:spLocks noGrp="1"/>
          </p:cNvSpPr>
          <p:nvPr>
            <p:ph type="sldNum" sz="quarter" idx="12"/>
          </p:nvPr>
        </p:nvSpPr>
        <p:spPr/>
        <p:txBody>
          <a:bodyPr/>
          <a:lstStyle/>
          <a:p>
            <a:fld id="{DC2A921A-EC74-6F4D-8465-D463C43FF014}" type="slidenum">
              <a:rPr lang="en-US" smtClean="0">
                <a:solidFill>
                  <a:prstClr val="black">
                    <a:tint val="75000"/>
                  </a:prstClr>
                </a:solidFill>
              </a:rPr>
              <a:pPr/>
              <a:t>91</a:t>
            </a:fld>
            <a:endParaRPr lang="en-US">
              <a:solidFill>
                <a:prstClr val="black">
                  <a:tint val="75000"/>
                </a:prstClr>
              </a:solidFill>
            </a:endParaRPr>
          </a:p>
        </p:txBody>
      </p:sp>
      <p:sp>
        <p:nvSpPr>
          <p:cNvPr id="3" name="Rounded Rectangle 2">
            <a:extLst>
              <a:ext uri="{FF2B5EF4-FFF2-40B4-BE49-F238E27FC236}">
                <a16:creationId xmlns:a16="http://schemas.microsoft.com/office/drawing/2014/main" id="{394CEAE9-7020-404E-ADF7-C7B509D6ADAD}"/>
              </a:ext>
            </a:extLst>
          </p:cNvPr>
          <p:cNvSpPr/>
          <p:nvPr/>
        </p:nvSpPr>
        <p:spPr>
          <a:xfrm>
            <a:off x="2435045" y="3794356"/>
            <a:ext cx="6410350" cy="52669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Biggest opportunity for hardware in ML.</a:t>
            </a:r>
          </a:p>
        </p:txBody>
      </p:sp>
    </p:spTree>
    <p:extLst>
      <p:ext uri="{BB962C8B-B14F-4D97-AF65-F5344CB8AC3E}">
        <p14:creationId xmlns:p14="http://schemas.microsoft.com/office/powerpoint/2010/main" val="2787434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32971-D0E8-FF46-9FAD-1C3D82CF3002}"/>
              </a:ext>
            </a:extLst>
          </p:cNvPr>
          <p:cNvSpPr>
            <a:spLocks noGrp="1"/>
          </p:cNvSpPr>
          <p:nvPr>
            <p:ph type="title"/>
          </p:nvPr>
        </p:nvSpPr>
        <p:spPr/>
        <p:txBody>
          <a:bodyPr/>
          <a:lstStyle/>
          <a:p>
            <a:r>
              <a:rPr lang="en-US" dirty="0"/>
              <a:t>Our recent work in secure ML</a:t>
            </a:r>
          </a:p>
        </p:txBody>
      </p:sp>
      <p:sp>
        <p:nvSpPr>
          <p:cNvPr id="3" name="Slide Number Placeholder 2">
            <a:extLst>
              <a:ext uri="{FF2B5EF4-FFF2-40B4-BE49-F238E27FC236}">
                <a16:creationId xmlns:a16="http://schemas.microsoft.com/office/drawing/2014/main" id="{5DD1D85D-16E4-4847-A63B-B42ABD2561CE}"/>
              </a:ext>
            </a:extLst>
          </p:cNvPr>
          <p:cNvSpPr>
            <a:spLocks noGrp="1"/>
          </p:cNvSpPr>
          <p:nvPr>
            <p:ph type="sldNum" sz="quarter" idx="12"/>
          </p:nvPr>
        </p:nvSpPr>
        <p:spPr>
          <a:xfrm>
            <a:off x="9226061" y="6382176"/>
            <a:ext cx="2743200" cy="365125"/>
          </a:xfrm>
        </p:spPr>
        <p:txBody>
          <a:bodyPr/>
          <a:lstStyle/>
          <a:p>
            <a:fld id="{DC2A921A-EC74-6F4D-8465-D463C43FF014}" type="slidenum">
              <a:rPr lang="en-US" smtClean="0">
                <a:solidFill>
                  <a:prstClr val="black">
                    <a:tint val="75000"/>
                  </a:prstClr>
                </a:solidFill>
              </a:rPr>
              <a:pPr/>
              <a:t>92</a:t>
            </a:fld>
            <a:endParaRPr lang="en-US">
              <a:solidFill>
                <a:prstClr val="black">
                  <a:tint val="75000"/>
                </a:prstClr>
              </a:solidFill>
            </a:endParaRPr>
          </a:p>
        </p:txBody>
      </p:sp>
      <p:pic>
        <p:nvPicPr>
          <p:cNvPr id="7" name="Picture 6">
            <a:extLst>
              <a:ext uri="{FF2B5EF4-FFF2-40B4-BE49-F238E27FC236}">
                <a16:creationId xmlns:a16="http://schemas.microsoft.com/office/drawing/2014/main" id="{03537257-C633-C44D-BF83-D494975D058E}"/>
              </a:ext>
            </a:extLst>
          </p:cNvPr>
          <p:cNvPicPr>
            <a:picLocks noChangeAspect="1"/>
          </p:cNvPicPr>
          <p:nvPr/>
        </p:nvPicPr>
        <p:blipFill>
          <a:blip r:embed="rId2"/>
          <a:stretch>
            <a:fillRect/>
          </a:stretch>
        </p:blipFill>
        <p:spPr>
          <a:xfrm>
            <a:off x="838200" y="3114413"/>
            <a:ext cx="4068882" cy="3156576"/>
          </a:xfrm>
          <a:prstGeom prst="rect">
            <a:avLst/>
          </a:prstGeom>
        </p:spPr>
      </p:pic>
      <p:grpSp>
        <p:nvGrpSpPr>
          <p:cNvPr id="13" name="Group 12">
            <a:extLst>
              <a:ext uri="{FF2B5EF4-FFF2-40B4-BE49-F238E27FC236}">
                <a16:creationId xmlns:a16="http://schemas.microsoft.com/office/drawing/2014/main" id="{43597A24-E13D-B248-A688-481626D5EA9C}"/>
              </a:ext>
            </a:extLst>
          </p:cNvPr>
          <p:cNvGrpSpPr/>
          <p:nvPr/>
        </p:nvGrpSpPr>
        <p:grpSpPr>
          <a:xfrm>
            <a:off x="345186" y="1758056"/>
            <a:ext cx="5054910" cy="1102460"/>
            <a:chOff x="552450" y="1921131"/>
            <a:chExt cx="5054910" cy="1102460"/>
          </a:xfrm>
        </p:grpSpPr>
        <p:grpSp>
          <p:nvGrpSpPr>
            <p:cNvPr id="11" name="Group 10">
              <a:extLst>
                <a:ext uri="{FF2B5EF4-FFF2-40B4-BE49-F238E27FC236}">
                  <a16:creationId xmlns:a16="http://schemas.microsoft.com/office/drawing/2014/main" id="{15363DEF-29BC-3D4A-B53E-AB8AE364CA1E}"/>
                </a:ext>
              </a:extLst>
            </p:cNvPr>
            <p:cNvGrpSpPr/>
            <p:nvPr/>
          </p:nvGrpSpPr>
          <p:grpSpPr>
            <a:xfrm>
              <a:off x="552450" y="1921131"/>
              <a:ext cx="5054910" cy="1030979"/>
              <a:chOff x="552450" y="1921131"/>
              <a:chExt cx="5054910" cy="1030979"/>
            </a:xfrm>
          </p:grpSpPr>
          <p:sp>
            <p:nvSpPr>
              <p:cNvPr id="6" name="TextBox 5">
                <a:extLst>
                  <a:ext uri="{FF2B5EF4-FFF2-40B4-BE49-F238E27FC236}">
                    <a16:creationId xmlns:a16="http://schemas.microsoft.com/office/drawing/2014/main" id="{1B31D2D5-B941-2E46-AB92-791E370E171D}"/>
                  </a:ext>
                </a:extLst>
              </p:cNvPr>
              <p:cNvSpPr txBox="1"/>
              <p:nvPr/>
            </p:nvSpPr>
            <p:spPr>
              <a:xfrm>
                <a:off x="552450" y="1921131"/>
                <a:ext cx="2539478" cy="769441"/>
              </a:xfrm>
              <a:prstGeom prst="rect">
                <a:avLst/>
              </a:prstGeom>
            </p:spPr>
            <p:txBody>
              <a:bodyPr wrap="none" rtlCol="0">
                <a:spAutoFit/>
              </a:bodyPr>
              <a:lstStyle/>
              <a:p>
                <a:r>
                  <a:rPr lang="en-US" sz="4400" dirty="0"/>
                  <a:t>Opaque</a:t>
                </a:r>
              </a:p>
            </p:txBody>
          </p:sp>
          <p:sp>
            <p:nvSpPr>
              <p:cNvPr id="8" name="Rectangle 7">
                <a:extLst>
                  <a:ext uri="{FF2B5EF4-FFF2-40B4-BE49-F238E27FC236}">
                    <a16:creationId xmlns:a16="http://schemas.microsoft.com/office/drawing/2014/main" id="{363AD84C-3DEE-E345-BC79-BED04BFF3FEF}"/>
                  </a:ext>
                </a:extLst>
              </p:cNvPr>
              <p:cNvSpPr/>
              <p:nvPr/>
            </p:nvSpPr>
            <p:spPr>
              <a:xfrm>
                <a:off x="3091928" y="2103528"/>
                <a:ext cx="2515432" cy="830997"/>
              </a:xfrm>
              <a:prstGeom prst="rect">
                <a:avLst/>
              </a:prstGeom>
            </p:spPr>
            <p:txBody>
              <a:bodyPr wrap="none">
                <a:spAutoFit/>
              </a:bodyPr>
              <a:lstStyle/>
              <a:p>
                <a:r>
                  <a:rPr lang="en-US" sz="2400" dirty="0"/>
                  <a:t>Oblivious Spark </a:t>
                </a:r>
                <a:br>
                  <a:rPr lang="en-US" sz="2400" dirty="0"/>
                </a:br>
                <a:r>
                  <a:rPr lang="en-US" sz="2400" dirty="0"/>
                  <a:t>over </a:t>
                </a:r>
                <a:r>
                  <a:rPr lang="en-US" sz="2400" b="1" dirty="0"/>
                  <a:t>SGX</a:t>
                </a:r>
                <a:r>
                  <a:rPr lang="en-US" sz="2400" dirty="0"/>
                  <a:t> </a:t>
                </a:r>
              </a:p>
            </p:txBody>
          </p:sp>
          <p:cxnSp>
            <p:nvCxnSpPr>
              <p:cNvPr id="10" name="Straight Connector 9">
                <a:extLst>
                  <a:ext uri="{FF2B5EF4-FFF2-40B4-BE49-F238E27FC236}">
                    <a16:creationId xmlns:a16="http://schemas.microsoft.com/office/drawing/2014/main" id="{AD0F09D6-F075-5047-8951-5DE63CA3AB8B}"/>
                  </a:ext>
                </a:extLst>
              </p:cNvPr>
              <p:cNvCxnSpPr/>
              <p:nvPr/>
            </p:nvCxnSpPr>
            <p:spPr>
              <a:xfrm>
                <a:off x="3091928" y="2075393"/>
                <a:ext cx="0" cy="876717"/>
              </a:xfrm>
              <a:prstGeom prst="line">
                <a:avLst/>
              </a:prstGeom>
            </p:spPr>
            <p:style>
              <a:lnRef idx="2">
                <a:schemeClr val="dk1"/>
              </a:lnRef>
              <a:fillRef idx="0">
                <a:schemeClr val="dk1"/>
              </a:fillRef>
              <a:effectRef idx="1">
                <a:schemeClr val="dk1"/>
              </a:effectRef>
              <a:fontRef idx="minor">
                <a:schemeClr val="tx1"/>
              </a:fontRef>
            </p:style>
          </p:cxnSp>
        </p:grpSp>
        <p:sp>
          <p:nvSpPr>
            <p:cNvPr id="12" name="TextBox 11">
              <a:extLst>
                <a:ext uri="{FF2B5EF4-FFF2-40B4-BE49-F238E27FC236}">
                  <a16:creationId xmlns:a16="http://schemas.microsoft.com/office/drawing/2014/main" id="{B169A81B-EDF4-234A-9EA4-540BC7CFB482}"/>
                </a:ext>
              </a:extLst>
            </p:cNvPr>
            <p:cNvSpPr txBox="1"/>
            <p:nvPr/>
          </p:nvSpPr>
          <p:spPr>
            <a:xfrm>
              <a:off x="1894165" y="2654259"/>
              <a:ext cx="1197764" cy="369332"/>
            </a:xfrm>
            <a:prstGeom prst="rect">
              <a:avLst/>
            </a:prstGeom>
          </p:spPr>
          <p:txBody>
            <a:bodyPr wrap="none" rtlCol="0">
              <a:spAutoFit/>
            </a:bodyPr>
            <a:lstStyle/>
            <a:p>
              <a:r>
                <a:rPr lang="en-US" dirty="0"/>
                <a:t>[NSDI’17]</a:t>
              </a:r>
            </a:p>
          </p:txBody>
        </p:sp>
      </p:grpSp>
      <p:pic>
        <p:nvPicPr>
          <p:cNvPr id="14" name="Picture 13">
            <a:extLst>
              <a:ext uri="{FF2B5EF4-FFF2-40B4-BE49-F238E27FC236}">
                <a16:creationId xmlns:a16="http://schemas.microsoft.com/office/drawing/2014/main" id="{D99CAE46-4EEF-8D49-9B54-9441E99E763C}"/>
              </a:ext>
            </a:extLst>
          </p:cNvPr>
          <p:cNvPicPr>
            <a:picLocks noChangeAspect="1"/>
          </p:cNvPicPr>
          <p:nvPr/>
        </p:nvPicPr>
        <p:blipFill>
          <a:blip r:embed="rId3"/>
          <a:stretch>
            <a:fillRect/>
          </a:stretch>
        </p:blipFill>
        <p:spPr>
          <a:xfrm>
            <a:off x="6496970" y="3219726"/>
            <a:ext cx="4227260" cy="3156576"/>
          </a:xfrm>
          <a:prstGeom prst="rect">
            <a:avLst/>
          </a:prstGeom>
        </p:spPr>
      </p:pic>
      <p:grpSp>
        <p:nvGrpSpPr>
          <p:cNvPr id="15" name="Group 14">
            <a:extLst>
              <a:ext uri="{FF2B5EF4-FFF2-40B4-BE49-F238E27FC236}">
                <a16:creationId xmlns:a16="http://schemas.microsoft.com/office/drawing/2014/main" id="{A947716A-9E7D-EE45-8C3C-455EA206F7C8}"/>
              </a:ext>
            </a:extLst>
          </p:cNvPr>
          <p:cNvGrpSpPr/>
          <p:nvPr/>
        </p:nvGrpSpPr>
        <p:grpSpPr>
          <a:xfrm>
            <a:off x="6376923" y="1758056"/>
            <a:ext cx="5083764" cy="1200329"/>
            <a:chOff x="1365361" y="1907809"/>
            <a:chExt cx="5083764" cy="1200329"/>
          </a:xfrm>
        </p:grpSpPr>
        <p:grpSp>
          <p:nvGrpSpPr>
            <p:cNvPr id="16" name="Group 15">
              <a:extLst>
                <a:ext uri="{FF2B5EF4-FFF2-40B4-BE49-F238E27FC236}">
                  <a16:creationId xmlns:a16="http://schemas.microsoft.com/office/drawing/2014/main" id="{82B48AE2-486F-784D-B637-ACDE0448CE09}"/>
                </a:ext>
              </a:extLst>
            </p:cNvPr>
            <p:cNvGrpSpPr/>
            <p:nvPr/>
          </p:nvGrpSpPr>
          <p:grpSpPr>
            <a:xfrm>
              <a:off x="1365361" y="1907809"/>
              <a:ext cx="5083764" cy="1200329"/>
              <a:chOff x="1365361" y="1907809"/>
              <a:chExt cx="5083764" cy="1200329"/>
            </a:xfrm>
          </p:grpSpPr>
          <p:sp>
            <p:nvSpPr>
              <p:cNvPr id="18" name="TextBox 17">
                <a:extLst>
                  <a:ext uri="{FF2B5EF4-FFF2-40B4-BE49-F238E27FC236}">
                    <a16:creationId xmlns:a16="http://schemas.microsoft.com/office/drawing/2014/main" id="{342F1B5D-B24D-404B-AF67-F13881A86413}"/>
                  </a:ext>
                </a:extLst>
              </p:cNvPr>
              <p:cNvSpPr txBox="1"/>
              <p:nvPr/>
            </p:nvSpPr>
            <p:spPr>
              <a:xfrm>
                <a:off x="1365361" y="1921131"/>
                <a:ext cx="1760418" cy="769441"/>
              </a:xfrm>
              <a:prstGeom prst="rect">
                <a:avLst/>
              </a:prstGeom>
            </p:spPr>
            <p:txBody>
              <a:bodyPr wrap="none" rtlCol="0">
                <a:spAutoFit/>
              </a:bodyPr>
              <a:lstStyle/>
              <a:p>
                <a:r>
                  <a:rPr lang="en-US" sz="4400" dirty="0"/>
                  <a:t>Helen</a:t>
                </a:r>
              </a:p>
            </p:txBody>
          </p:sp>
          <p:sp>
            <p:nvSpPr>
              <p:cNvPr id="19" name="Rectangle 18">
                <a:extLst>
                  <a:ext uri="{FF2B5EF4-FFF2-40B4-BE49-F238E27FC236}">
                    <a16:creationId xmlns:a16="http://schemas.microsoft.com/office/drawing/2014/main" id="{E1D895BF-D38E-0149-B9A3-4EF5B197AEE0}"/>
                  </a:ext>
                </a:extLst>
              </p:cNvPr>
              <p:cNvSpPr/>
              <p:nvPr/>
            </p:nvSpPr>
            <p:spPr>
              <a:xfrm>
                <a:off x="3125779" y="1907809"/>
                <a:ext cx="3323346" cy="1200329"/>
              </a:xfrm>
              <a:prstGeom prst="rect">
                <a:avLst/>
              </a:prstGeom>
            </p:spPr>
            <p:txBody>
              <a:bodyPr wrap="none">
                <a:spAutoFit/>
              </a:bodyPr>
              <a:lstStyle/>
              <a:p>
                <a:r>
                  <a:rPr lang="en-US" sz="2400" b="1" dirty="0" err="1"/>
                  <a:t>Coopetitive</a:t>
                </a:r>
                <a:r>
                  <a:rPr lang="en-US" sz="2400" b="1" dirty="0"/>
                  <a:t> Learning</a:t>
                </a:r>
                <a:br>
                  <a:rPr lang="en-US" sz="2400" b="1" dirty="0"/>
                </a:br>
                <a:r>
                  <a:rPr lang="en-US" sz="2400" dirty="0"/>
                  <a:t>Using Cryptographic</a:t>
                </a:r>
                <a:br>
                  <a:rPr lang="en-US" sz="2400" dirty="0"/>
                </a:br>
                <a:r>
                  <a:rPr lang="en-US" sz="2400" dirty="0"/>
                  <a:t>Primitives</a:t>
                </a:r>
              </a:p>
            </p:txBody>
          </p:sp>
          <p:cxnSp>
            <p:nvCxnSpPr>
              <p:cNvPr id="20" name="Straight Connector 19">
                <a:extLst>
                  <a:ext uri="{FF2B5EF4-FFF2-40B4-BE49-F238E27FC236}">
                    <a16:creationId xmlns:a16="http://schemas.microsoft.com/office/drawing/2014/main" id="{F56596F4-3B72-7D45-B99A-D8A92C02F81E}"/>
                  </a:ext>
                </a:extLst>
              </p:cNvPr>
              <p:cNvCxnSpPr/>
              <p:nvPr/>
            </p:nvCxnSpPr>
            <p:spPr>
              <a:xfrm>
                <a:off x="3091928" y="2075393"/>
                <a:ext cx="0" cy="876717"/>
              </a:xfrm>
              <a:prstGeom prst="line">
                <a:avLst/>
              </a:prstGeom>
            </p:spPr>
            <p:style>
              <a:lnRef idx="2">
                <a:schemeClr val="dk1"/>
              </a:lnRef>
              <a:fillRef idx="0">
                <a:schemeClr val="dk1"/>
              </a:fillRef>
              <a:effectRef idx="1">
                <a:schemeClr val="dk1"/>
              </a:effectRef>
              <a:fontRef idx="minor">
                <a:schemeClr val="tx1"/>
              </a:fontRef>
            </p:style>
          </p:cxnSp>
        </p:grpSp>
        <p:sp>
          <p:nvSpPr>
            <p:cNvPr id="17" name="TextBox 16">
              <a:extLst>
                <a:ext uri="{FF2B5EF4-FFF2-40B4-BE49-F238E27FC236}">
                  <a16:creationId xmlns:a16="http://schemas.microsoft.com/office/drawing/2014/main" id="{772085E9-EE8B-1A49-9B48-38A1C6E206DA}"/>
                </a:ext>
              </a:extLst>
            </p:cNvPr>
            <p:cNvSpPr txBox="1"/>
            <p:nvPr/>
          </p:nvSpPr>
          <p:spPr>
            <a:xfrm>
              <a:off x="1994072" y="2569346"/>
              <a:ext cx="1112805" cy="369332"/>
            </a:xfrm>
            <a:prstGeom prst="rect">
              <a:avLst/>
            </a:prstGeom>
          </p:spPr>
          <p:txBody>
            <a:bodyPr wrap="none" rtlCol="0">
              <a:spAutoFit/>
            </a:bodyPr>
            <a:lstStyle/>
            <a:p>
              <a:r>
                <a:rPr lang="en-US" dirty="0"/>
                <a:t>[S&amp;P’19]</a:t>
              </a:r>
            </a:p>
          </p:txBody>
        </p:sp>
      </p:grpSp>
    </p:spTree>
    <p:extLst>
      <p:ext uri="{BB962C8B-B14F-4D97-AF65-F5344CB8AC3E}">
        <p14:creationId xmlns:p14="http://schemas.microsoft.com/office/powerpoint/2010/main" val="4697218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44FD047-6EA2-FF43-88A4-C5A70EEFDED0}"/>
              </a:ext>
            </a:extLst>
          </p:cNvPr>
          <p:cNvSpPr>
            <a:spLocks noGrp="1"/>
          </p:cNvSpPr>
          <p:nvPr>
            <p:ph idx="1"/>
          </p:nvPr>
        </p:nvSpPr>
        <p:spPr/>
        <p:txBody>
          <a:bodyPr/>
          <a:lstStyle/>
          <a:p>
            <a:r>
              <a:rPr lang="en-US" sz="2400" dirty="0"/>
              <a:t>Improved Access to Data</a:t>
            </a:r>
          </a:p>
          <a:p>
            <a:pPr lvl="1"/>
            <a:r>
              <a:rPr lang="en-US" sz="2000" dirty="0"/>
              <a:t>User willing to share data with models but </a:t>
            </a:r>
            <a:r>
              <a:rPr lang="en-US" sz="2000" b="1" dirty="0"/>
              <a:t>not companies (people)</a:t>
            </a:r>
          </a:p>
          <a:p>
            <a:pPr lvl="1"/>
            <a:r>
              <a:rPr lang="en-US" sz="2000" b="1" dirty="0"/>
              <a:t>Differential Privacy</a:t>
            </a:r>
            <a:r>
              <a:rPr lang="en-US" sz="2000" dirty="0"/>
              <a:t> can increase data sharing incentives</a:t>
            </a:r>
          </a:p>
          <a:p>
            <a:r>
              <a:rPr lang="en-US" sz="2200" dirty="0"/>
              <a:t>Better </a:t>
            </a:r>
            <a:r>
              <a:rPr lang="en-US" sz="2200" b="1" dirty="0"/>
              <a:t>isolation</a:t>
            </a:r>
            <a:r>
              <a:rPr lang="en-US" sz="2200" dirty="0"/>
              <a:t> of co-tenant models on hardware accelerators</a:t>
            </a:r>
          </a:p>
          <a:p>
            <a:r>
              <a:rPr lang="en-US" sz="2400" b="1" dirty="0" err="1"/>
              <a:t>Coopetitive</a:t>
            </a:r>
            <a:r>
              <a:rPr lang="en-US" sz="2400" b="1" dirty="0"/>
              <a:t> Learning</a:t>
            </a:r>
            <a:r>
              <a:rPr lang="en-US" sz="2400" dirty="0"/>
              <a:t>: Secure multiparty computation for ML</a:t>
            </a:r>
          </a:p>
          <a:p>
            <a:pPr lvl="1"/>
            <a:r>
              <a:rPr lang="en-US" sz="2000" b="1" dirty="0"/>
              <a:t>Example:</a:t>
            </a:r>
            <a:r>
              <a:rPr lang="en-US" sz="2000" dirty="0"/>
              <a:t> </a:t>
            </a:r>
            <a:r>
              <a:rPr lang="en-US" sz="2000" i="1" dirty="0"/>
              <a:t>Competing banks collaborate to construct a shared fraud model without sharing data.</a:t>
            </a:r>
          </a:p>
          <a:p>
            <a:r>
              <a:rPr lang="en-US" sz="2400" dirty="0"/>
              <a:t>Models have access </a:t>
            </a:r>
            <a:r>
              <a:rPr lang="en-US" sz="2400" b="1" dirty="0"/>
              <a:t>to more sensitive inputs</a:t>
            </a:r>
          </a:p>
          <a:p>
            <a:pPr lvl="1"/>
            <a:r>
              <a:rPr lang="en-US" sz="2000" b="1" dirty="0"/>
              <a:t>Example: </a:t>
            </a:r>
            <a:r>
              <a:rPr lang="en-US" sz="2000" i="1" dirty="0"/>
              <a:t>Alexa could see where you are when asking to turn on a light.</a:t>
            </a:r>
            <a:endParaRPr lang="en-US" sz="2000" b="1" i="1" dirty="0"/>
          </a:p>
          <a:p>
            <a:endParaRPr lang="en-US" sz="2200" dirty="0"/>
          </a:p>
        </p:txBody>
      </p:sp>
      <p:sp>
        <p:nvSpPr>
          <p:cNvPr id="6" name="Title 5">
            <a:extLst>
              <a:ext uri="{FF2B5EF4-FFF2-40B4-BE49-F238E27FC236}">
                <a16:creationId xmlns:a16="http://schemas.microsoft.com/office/drawing/2014/main" id="{4D7D5425-1B62-B043-9CDF-E8E10A40FBB0}"/>
              </a:ext>
            </a:extLst>
          </p:cNvPr>
          <p:cNvSpPr>
            <a:spLocks noGrp="1"/>
          </p:cNvSpPr>
          <p:nvPr>
            <p:ph type="title"/>
          </p:nvPr>
        </p:nvSpPr>
        <p:spPr/>
        <p:txBody>
          <a:bodyPr/>
          <a:lstStyle/>
          <a:p>
            <a:r>
              <a:rPr lang="en-US" dirty="0"/>
              <a:t>Security and Hardware</a:t>
            </a:r>
          </a:p>
        </p:txBody>
      </p:sp>
      <p:sp>
        <p:nvSpPr>
          <p:cNvPr id="3" name="Slide Number Placeholder 2">
            <a:extLst>
              <a:ext uri="{FF2B5EF4-FFF2-40B4-BE49-F238E27FC236}">
                <a16:creationId xmlns:a16="http://schemas.microsoft.com/office/drawing/2014/main" id="{5D3FB6EF-1F61-FE49-87A7-BAA2A4D30073}"/>
              </a:ext>
            </a:extLst>
          </p:cNvPr>
          <p:cNvSpPr>
            <a:spLocks noGrp="1"/>
          </p:cNvSpPr>
          <p:nvPr>
            <p:ph type="sldNum" sz="quarter" idx="4294967295"/>
          </p:nvPr>
        </p:nvSpPr>
        <p:spPr>
          <a:xfrm>
            <a:off x="9448800" y="6356350"/>
            <a:ext cx="2743200" cy="365125"/>
          </a:xfrm>
          <a:prstGeom prst="rect">
            <a:avLst/>
          </a:prstGeom>
        </p:spPr>
        <p:txBody>
          <a:bodyPr/>
          <a:lstStyle/>
          <a:p>
            <a:fld id="{DC2A921A-EC74-6F4D-8465-D463C43FF014}" type="slidenum">
              <a:rPr lang="en-US" smtClean="0"/>
              <a:pPr/>
              <a:t>93</a:t>
            </a:fld>
            <a:endParaRPr lang="en-US"/>
          </a:p>
        </p:txBody>
      </p:sp>
    </p:spTree>
    <p:extLst>
      <p:ext uri="{BB962C8B-B14F-4D97-AF65-F5344CB8AC3E}">
        <p14:creationId xmlns:p14="http://schemas.microsoft.com/office/powerpoint/2010/main" val="256040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2CA1F2-D7B3-3F40-B9F7-727EF3E0325F}"/>
              </a:ext>
            </a:extLst>
          </p:cNvPr>
          <p:cNvSpPr>
            <a:spLocks noGrp="1"/>
          </p:cNvSpPr>
          <p:nvPr>
            <p:ph idx="1"/>
          </p:nvPr>
        </p:nvSpPr>
        <p:spPr>
          <a:xfrm>
            <a:off x="755651" y="1333500"/>
            <a:ext cx="10668000" cy="3869565"/>
          </a:xfrm>
        </p:spPr>
        <p:txBody>
          <a:bodyPr/>
          <a:lstStyle/>
          <a:p>
            <a:r>
              <a:rPr lang="en-US" sz="2800" b="1" dirty="0"/>
              <a:t>History: </a:t>
            </a:r>
            <a:r>
              <a:rPr lang="en-US" sz="2800" dirty="0"/>
              <a:t>AI and Computer Systems have Co-evolved</a:t>
            </a:r>
          </a:p>
          <a:p>
            <a:r>
              <a:rPr lang="en-US" sz="2800" b="1" dirty="0"/>
              <a:t>Feedback Cycle:</a:t>
            </a:r>
            <a:r>
              <a:rPr lang="en-US" sz="2800" dirty="0"/>
              <a:t> Hardware, Abstractions, and Data</a:t>
            </a:r>
          </a:p>
          <a:p>
            <a:r>
              <a:rPr lang="en-US" sz="2800" b="1" dirty="0"/>
              <a:t>ML is many Applications:</a:t>
            </a:r>
            <a:r>
              <a:rPr lang="en-US" sz="2800" dirty="0"/>
              <a:t> </a:t>
            </a:r>
            <a:r>
              <a:rPr lang="en-US" sz="2800" i="1" dirty="0"/>
              <a:t>Machine Learning Lifecycle</a:t>
            </a:r>
          </a:p>
          <a:p>
            <a:pPr lvl="1"/>
            <a:r>
              <a:rPr lang="en-US" sz="2600" i="1" dirty="0"/>
              <a:t>Model Development: </a:t>
            </a:r>
            <a:r>
              <a:rPr lang="en-US" sz="2600" dirty="0"/>
              <a:t>Exploration</a:t>
            </a:r>
          </a:p>
          <a:p>
            <a:pPr lvl="1"/>
            <a:r>
              <a:rPr lang="en-US" sz="2600" i="1" dirty="0"/>
              <a:t>Training:</a:t>
            </a:r>
            <a:r>
              <a:rPr lang="en-US" sz="2600" dirty="0"/>
              <a:t> Scale and Composition</a:t>
            </a:r>
          </a:p>
          <a:p>
            <a:pPr lvl="1"/>
            <a:r>
              <a:rPr lang="en-US" sz="2600" i="1" dirty="0"/>
              <a:t>Inference: </a:t>
            </a:r>
            <a:r>
              <a:rPr lang="en-US" sz="2600" dirty="0"/>
              <a:t>Cloud – Edge Spectrum</a:t>
            </a:r>
          </a:p>
          <a:p>
            <a:r>
              <a:rPr lang="en-US" sz="2800" b="1" dirty="0"/>
              <a:t>Security: </a:t>
            </a:r>
            <a:r>
              <a:rPr lang="en-US" sz="2800" dirty="0"/>
              <a:t>Opportunity for hardware innovation in AI</a:t>
            </a:r>
          </a:p>
          <a:p>
            <a:pPr marL="0" indent="0">
              <a:buNone/>
            </a:pPr>
            <a:endParaRPr lang="en-US" sz="2800" b="1" dirty="0"/>
          </a:p>
        </p:txBody>
      </p:sp>
      <p:sp>
        <p:nvSpPr>
          <p:cNvPr id="2" name="Title 1">
            <a:extLst>
              <a:ext uri="{FF2B5EF4-FFF2-40B4-BE49-F238E27FC236}">
                <a16:creationId xmlns:a16="http://schemas.microsoft.com/office/drawing/2014/main" id="{4A07F80C-D742-3149-81C3-8A8E2539F1D7}"/>
              </a:ext>
            </a:extLst>
          </p:cNvPr>
          <p:cNvSpPr>
            <a:spLocks noGrp="1"/>
          </p:cNvSpPr>
          <p:nvPr>
            <p:ph type="title"/>
          </p:nvPr>
        </p:nvSpPr>
        <p:spPr/>
        <p:txBody>
          <a:bodyPr/>
          <a:lstStyle/>
          <a:p>
            <a:r>
              <a:rPr lang="en-US" dirty="0"/>
              <a:t>Conclusion</a:t>
            </a:r>
          </a:p>
        </p:txBody>
      </p:sp>
      <p:sp>
        <p:nvSpPr>
          <p:cNvPr id="3" name="Slide Number Placeholder 2">
            <a:extLst>
              <a:ext uri="{FF2B5EF4-FFF2-40B4-BE49-F238E27FC236}">
                <a16:creationId xmlns:a16="http://schemas.microsoft.com/office/drawing/2014/main" id="{D8CAB593-7EAC-B84F-B3A8-3F2A4B0774AE}"/>
              </a:ext>
            </a:extLst>
          </p:cNvPr>
          <p:cNvSpPr>
            <a:spLocks noGrp="1"/>
          </p:cNvSpPr>
          <p:nvPr>
            <p:ph type="sldNum" sz="quarter" idx="4294967295"/>
          </p:nvPr>
        </p:nvSpPr>
        <p:spPr>
          <a:xfrm>
            <a:off x="9448800" y="6356350"/>
            <a:ext cx="2743200" cy="365125"/>
          </a:xfrm>
          <a:prstGeom prst="rect">
            <a:avLst/>
          </a:prstGeom>
        </p:spPr>
        <p:txBody>
          <a:bodyPr/>
          <a:lstStyle/>
          <a:p>
            <a:fld id="{DC2A921A-EC74-6F4D-8465-D463C43FF014}" type="slidenum">
              <a:rPr lang="en-US" smtClean="0">
                <a:solidFill>
                  <a:prstClr val="black">
                    <a:tint val="75000"/>
                  </a:prstClr>
                </a:solidFill>
              </a:rPr>
              <a:pPr/>
              <a:t>94</a:t>
            </a:fld>
            <a:endParaRPr lang="en-US">
              <a:solidFill>
                <a:prstClr val="black">
                  <a:tint val="75000"/>
                </a:prstClr>
              </a:solidFill>
            </a:endParaRPr>
          </a:p>
        </p:txBody>
      </p:sp>
      <p:sp>
        <p:nvSpPr>
          <p:cNvPr id="5" name="TextBox 4">
            <a:extLst>
              <a:ext uri="{FF2B5EF4-FFF2-40B4-BE49-F238E27FC236}">
                <a16:creationId xmlns:a16="http://schemas.microsoft.com/office/drawing/2014/main" id="{9417E708-FFB1-6843-8FDB-EBF56A755761}"/>
              </a:ext>
            </a:extLst>
          </p:cNvPr>
          <p:cNvSpPr txBox="1"/>
          <p:nvPr/>
        </p:nvSpPr>
        <p:spPr>
          <a:xfrm>
            <a:off x="4005330" y="5203065"/>
            <a:ext cx="3657796" cy="830997"/>
          </a:xfrm>
          <a:prstGeom prst="rect">
            <a:avLst/>
          </a:prstGeom>
          <a:noFill/>
        </p:spPr>
        <p:txBody>
          <a:bodyPr wrap="none" rtlCol="0">
            <a:spAutoFit/>
          </a:bodyPr>
          <a:lstStyle/>
          <a:p>
            <a:r>
              <a:rPr lang="en-US" sz="4800" dirty="0"/>
              <a:t>Thank you!</a:t>
            </a:r>
          </a:p>
        </p:txBody>
      </p:sp>
    </p:spTree>
    <p:extLst>
      <p:ext uri="{BB962C8B-B14F-4D97-AF65-F5344CB8AC3E}">
        <p14:creationId xmlns:p14="http://schemas.microsoft.com/office/powerpoint/2010/main" val="2214022239"/>
      </p:ext>
    </p:extLst>
  </p:cSld>
  <p:clrMapOvr>
    <a:masterClrMapping/>
  </p:clrMapOvr>
  <p:transition/>
</p:sld>
</file>

<file path=ppt/theme/theme1.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D9615F"/>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D9615F"/>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Profile">
  <a:themeElements>
    <a:clrScheme name="Custom 2">
      <a:dk1>
        <a:srgbClr val="000000"/>
      </a:dk1>
      <a:lt1>
        <a:srgbClr val="FFFFFF"/>
      </a:lt1>
      <a:dk2>
        <a:srgbClr val="000000"/>
      </a:dk2>
      <a:lt2>
        <a:srgbClr val="DDDDDD"/>
      </a:lt2>
      <a:accent1>
        <a:srgbClr val="A3B2C1"/>
      </a:accent1>
      <a:accent2>
        <a:srgbClr val="005CB8"/>
      </a:accent2>
      <a:accent3>
        <a:srgbClr val="FFFFFF"/>
      </a:accent3>
      <a:accent4>
        <a:srgbClr val="000000"/>
      </a:accent4>
      <a:accent5>
        <a:srgbClr val="CED5DD"/>
      </a:accent5>
      <a:accent6>
        <a:srgbClr val="00264C"/>
      </a:accent6>
      <a:hlink>
        <a:srgbClr val="005CB8"/>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defRPr kumimoji="0" lang="en-US" sz="2000" b="0" i="0" u="none" strike="noStrike" cap="none" normalizeH="0" baseline="0" smtClean="0">
            <a:ln>
              <a:noFill/>
            </a:ln>
            <a:solidFill>
              <a:schemeClr val="tx1"/>
            </a:solidFill>
            <a:effectLst/>
            <a:latin typeface="Verdana" pitchFamily="34"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defRPr kumimoji="0" lang="en-US" sz="2000" b="0" i="0" u="none" strike="noStrike" cap="none" normalizeH="0" baseline="0" smtClean="0">
            <a:ln>
              <a:noFill/>
            </a:ln>
            <a:solidFill>
              <a:schemeClr val="tx1"/>
            </a:solidFill>
            <a:effectLst/>
            <a:latin typeface="Verdana" pitchFamily="34" charset="0"/>
            <a:ea typeface="ＭＳ Ｐゴシック" pitchFamily="50"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25493</TotalTime>
  <Words>4212</Words>
  <Application>Microsoft Macintosh PowerPoint</Application>
  <PresentationFormat>Widescreen</PresentationFormat>
  <Paragraphs>1188</Paragraphs>
  <Slides>94</Slides>
  <Notes>66</Notes>
  <HiddenSlides>12</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94</vt:i4>
      </vt:variant>
    </vt:vector>
  </HeadingPairs>
  <TitlesOfParts>
    <vt:vector size="113" baseType="lpstr">
      <vt:lpstr>Arial</vt:lpstr>
      <vt:lpstr>Calibri</vt:lpstr>
      <vt:lpstr>Calibri Light</vt:lpstr>
      <vt:lpstr>Cambria Math</vt:lpstr>
      <vt:lpstr>Century Gothic</vt:lpstr>
      <vt:lpstr>Consolas</vt:lpstr>
      <vt:lpstr>Helvetica</vt:lpstr>
      <vt:lpstr>Helvetica Neue</vt:lpstr>
      <vt:lpstr>Helvetica Neue Light</vt:lpstr>
      <vt:lpstr>Helvetica Neue Medium</vt:lpstr>
      <vt:lpstr>Monaco</vt:lpstr>
      <vt:lpstr>Tahoma</vt:lpstr>
      <vt:lpstr>Verdana</vt:lpstr>
      <vt:lpstr>Wingdings</vt:lpstr>
      <vt:lpstr>1_Office Theme</vt:lpstr>
      <vt:lpstr>2_Office Theme</vt:lpstr>
      <vt:lpstr>Profile</vt:lpstr>
      <vt:lpstr>Office Theme</vt:lpstr>
      <vt:lpstr>3_Office Theme</vt:lpstr>
      <vt:lpstr>PowerPoint Presentation</vt:lpstr>
      <vt:lpstr>Get the latest slides and links to literature</vt:lpstr>
      <vt:lpstr>About Me</vt:lpstr>
      <vt:lpstr>Outline</vt:lpstr>
      <vt:lpstr>Hardware and the History of AI</vt:lpstr>
      <vt:lpstr>PowerPoint Presentation</vt:lpstr>
      <vt:lpstr>PowerPoint Presentation</vt:lpstr>
      <vt:lpstr>Abstractions are Enabling Innovation </vt:lpstr>
      <vt:lpstr>PowerPoint Presentation</vt:lpstr>
      <vt:lpstr>PowerPoint Presentation</vt:lpstr>
      <vt:lpstr>PowerPoint Presentation</vt:lpstr>
      <vt:lpstr>PowerPoint Presentation</vt:lpstr>
      <vt:lpstr>PowerPoint Presentation</vt:lpstr>
      <vt:lpstr>Model Development  Hardware</vt:lpstr>
      <vt:lpstr>PowerPoint Presentation</vt:lpstr>
      <vt:lpstr>for fast and accurate inference</vt:lpstr>
      <vt:lpstr>Task Aware Feature Embeddings  [CVPR’19]</vt:lpstr>
      <vt:lpstr>Task Aware Feature Embeddings  [CVPR’19]</vt:lpstr>
      <vt:lpstr>HyperSched [SOCC’19]</vt:lpstr>
      <vt:lpstr>HyperSched [SOCC’19]</vt:lpstr>
      <vt:lpstr>HyperSched [SOCC’19]</vt:lpstr>
      <vt:lpstr>PowerPoint Presentation</vt:lpstr>
      <vt:lpstr>PowerPoint Presentation</vt:lpstr>
      <vt:lpstr>PowerPoint Presentation</vt:lpstr>
      <vt:lpstr>PowerPoint Presentation</vt:lpstr>
      <vt:lpstr>Training Pipelines Capture the  Code and Data Dependencies</vt:lpstr>
      <vt:lpstr>PowerPoint Presentation</vt:lpstr>
      <vt:lpstr>PowerPoint Presentation</vt:lpstr>
      <vt:lpstr>PowerPoint Presentation</vt:lpstr>
      <vt:lpstr>PowerPoint Presentation</vt:lpstr>
      <vt:lpstr>Model Training  Hardware</vt:lpstr>
      <vt:lpstr>Do Bigger Models Train Faster?</vt:lpstr>
      <vt:lpstr>Do Bigger Models Train Faster?</vt:lpstr>
      <vt:lpstr>Do Bigger Models Train Faster?</vt:lpstr>
      <vt:lpstr>  Scaling deep learning training beyond the  GPU memory wall.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Variance Reduction for Quantized Training</vt:lpstr>
      <vt:lpstr>Composition</vt:lpstr>
      <vt:lpstr>Composition</vt:lpstr>
      <vt:lpstr>Composition</vt:lpstr>
      <vt:lpstr>Composition</vt:lpstr>
      <vt:lpstr>Composition</vt:lpstr>
      <vt:lpstr>Composition</vt:lpstr>
      <vt:lpstr>PowerPoint Presentation</vt:lpstr>
      <vt:lpstr>PowerPoint Presentation</vt:lpstr>
      <vt:lpstr>PowerPoint Presentation</vt:lpstr>
      <vt:lpstr>PowerPoint Presentation</vt:lpstr>
      <vt:lpstr>PowerPoint Presentation</vt:lpstr>
      <vt:lpstr>Basic Linear Models (Often High Dimensional)</vt:lpstr>
      <vt:lpstr>Inference in  Deep Learning  Models</vt:lpstr>
      <vt:lpstr>Inference in  Deep Learning  Models</vt:lpstr>
      <vt:lpstr>Inference in  Deep Learning  Models</vt:lpstr>
      <vt:lpstr>BERT-Large on a V100 (~$10K)</vt:lpstr>
      <vt:lpstr>PowerPoint Presentation</vt:lpstr>
      <vt:lpstr>Other Challenges?</vt:lpstr>
      <vt:lpstr>PowerPoint Presentation</vt:lpstr>
      <vt:lpstr>Pre-materialized Predictions</vt:lpstr>
      <vt:lpstr>Pre-materialized Predictions</vt:lpstr>
      <vt:lpstr>Pre-materialized Predictions</vt:lpstr>
      <vt:lpstr>Pre-materialized Predictions</vt:lpstr>
      <vt:lpstr>Serving Pre-materialized Predictions</vt:lpstr>
      <vt:lpstr>Serving Pre-materialized Predictions</vt:lpstr>
      <vt:lpstr>Serving Pre-materialized Predictions</vt:lpstr>
      <vt:lpstr>PowerPoint Presentation</vt:lpstr>
      <vt:lpstr>PowerPoint Presentation</vt:lpstr>
      <vt:lpstr>PowerPoint Presentation</vt:lpstr>
      <vt:lpstr>Architecture of a Prediction Service</vt:lpstr>
      <vt:lpstr>Online: Compute Predictions at Query Time</vt:lpstr>
      <vt:lpstr>Active Area of Research in my Group</vt:lpstr>
      <vt:lpstr>Prediction Serving  Hardware</vt:lpstr>
      <vt:lpstr>PowerPoint Presentation</vt:lpstr>
      <vt:lpstr>PowerPoint Presentation</vt:lpstr>
      <vt:lpstr>PowerPoint Presentation</vt:lpstr>
      <vt:lpstr>Our recent work in secure ML</vt:lpstr>
      <vt:lpstr>Security and Hardware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Low-Latency Online Prediction Serving System</dc:title>
  <dc:creator>Joseph Gonzalez</dc:creator>
  <cp:lastModifiedBy>Joseph Gonzalez</cp:lastModifiedBy>
  <cp:revision>561</cp:revision>
  <cp:lastPrinted>2020-02-20T14:47:00Z</cp:lastPrinted>
  <dcterms:created xsi:type="dcterms:W3CDTF">2016-06-11T00:34:45Z</dcterms:created>
  <dcterms:modified xsi:type="dcterms:W3CDTF">2020-02-20T16:01:15Z</dcterms:modified>
</cp:coreProperties>
</file>